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slides/slide20.xml" ContentType="application/vnd.openxmlformats-officedocument.presentationml.slide+xml"/>
  <Override PartName="/ppt/slides/slide19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11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9" r:id="rId9"/>
    <p:sldId id="263" r:id="rId10"/>
    <p:sldId id="280" r:id="rId11"/>
    <p:sldId id="264" r:id="rId12"/>
    <p:sldId id="269" r:id="rId13"/>
    <p:sldId id="277" r:id="rId14"/>
    <p:sldId id="265" r:id="rId15"/>
    <p:sldId id="266" r:id="rId16"/>
    <p:sldId id="270" r:id="rId17"/>
    <p:sldId id="267" r:id="rId18"/>
    <p:sldId id="271" r:id="rId19"/>
    <p:sldId id="272" r:id="rId20"/>
    <p:sldId id="273" r:id="rId21"/>
    <p:sldId id="274" r:id="rId22"/>
    <p:sldId id="281" r:id="rId23"/>
    <p:sldId id="282" r:id="rId24"/>
    <p:sldId id="268" r:id="rId25"/>
    <p:sldId id="275" r:id="rId26"/>
    <p:sldId id="276" r:id="rId27"/>
    <p:sldId id="278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8" d="100"/>
          <a:sy n="68" d="100"/>
        </p:scale>
        <p:origin x="-196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1" Type="http://schemas.openxmlformats.org/officeDocument/2006/relationships/slide" Target="slides/slide20.xml"/><Relationship Id="rId3" Type="http://schemas.openxmlformats.org/officeDocument/2006/relationships/slide" Target="slides/slide2.xml"/><Relationship Id="rId34" Type="http://schemas.openxmlformats.org/officeDocument/2006/relationships/customXml" Target="../customXml/item1.xml"/><Relationship Id="rId25" Type="http://schemas.openxmlformats.org/officeDocument/2006/relationships/slide" Target="slides/slide24.xml"/><Relationship Id="rId7" Type="http://schemas.openxmlformats.org/officeDocument/2006/relationships/slide" Target="slides/slide6.xml"/><Relationship Id="rId33" Type="http://schemas.openxmlformats.org/officeDocument/2006/relationships/tableStyles" Target="tableStyles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0" Type="http://schemas.openxmlformats.org/officeDocument/2006/relationships/slide" Target="slides/slide19.xml"/><Relationship Id="rId29" Type="http://schemas.openxmlformats.org/officeDocument/2006/relationships/printerSettings" Target="printerSettings/printerSettings1.bin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4" Type="http://schemas.openxmlformats.org/officeDocument/2006/relationships/slide" Target="slides/slide23.xml"/><Relationship Id="rId1" Type="http://schemas.openxmlformats.org/officeDocument/2006/relationships/slideMaster" Target="slideMasters/slideMaster1.xml"/><Relationship Id="rId32" Type="http://schemas.openxmlformats.org/officeDocument/2006/relationships/theme" Target="theme/theme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36" Type="http://schemas.openxmlformats.org/officeDocument/2006/relationships/customXml" Target="../customXml/item3.xml"/><Relationship Id="rId31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" Type="http://schemas.openxmlformats.org/officeDocument/2006/relationships/slide" Target="slides/slide3.xml"/><Relationship Id="rId30" Type="http://schemas.openxmlformats.org/officeDocument/2006/relationships/presProps" Target="presProps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35" Type="http://schemas.openxmlformats.org/officeDocument/2006/relationships/customXml" Target="../customXml/item2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C5678-EE20-4FA5-88E2-6E0BD67A2E26}" type="datetime1">
              <a:rPr lang="en-US" smtClean="0"/>
              <a:t>4/19/13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51B39-B140-43FE-96DB-472A2B59CE7C}" type="datetime1">
              <a:rPr lang="en-US" smtClean="0"/>
              <a:t>4/19/13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00BB2-27C5-458B-ABCE-839C88CF47CE}" type="datetime1">
              <a:rPr lang="en-US" smtClean="0"/>
              <a:t>4/19/13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4/19/13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AEA93-55E7-4DA9-90C2-089A26EEFEC4}" type="datetime1">
              <a:rPr lang="en-US" smtClean="0"/>
              <a:t>4/19/13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CF3C7-6809-4F39-BD67-A75817BDDE0A}" type="datetime1">
              <a:rPr lang="en-US" smtClean="0"/>
              <a:t>4/19/13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AEB24-CE78-465C-A726-91D0868FA48F}" type="datetime1">
              <a:rPr lang="en-US" smtClean="0"/>
              <a:t>4/19/13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AADF0-1749-4E8B-9691-B44A5F8C0895}" type="datetime1">
              <a:rPr lang="en-US" smtClean="0"/>
              <a:t>4/19/13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F628A-A867-4937-BBE5-207DB6F9C51A}" type="datetime1">
              <a:rPr lang="en-US" smtClean="0"/>
              <a:t>4/19/13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BBB94-68E6-4675-A946-F1C5994EDBD7}" type="datetime1">
              <a:rPr lang="en-US" smtClean="0"/>
              <a:t>4/19/13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B8377-21E3-4835-B75D-4E2847E2750F}" type="datetime1">
              <a:rPr lang="en-US" smtClean="0"/>
              <a:t>4/19/13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0C4986D-6BE9-4264-908F-02DB36FD8D6C}" type="datetime1">
              <a:rPr lang="en-US" smtClean="0"/>
              <a:t>4/19/13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en-US" smtClean="0"/>
              <a:t>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How to write an Award-Winning Paper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Bessie Ann Young,</a:t>
            </a:r>
          </a:p>
          <a:p>
            <a:r>
              <a:rPr lang="en-US" dirty="0" smtClean="0"/>
              <a:t>NMRI Meeting April 19, 2013 </a:t>
            </a:r>
          </a:p>
          <a:p>
            <a:r>
              <a:rPr lang="en-US" dirty="0" smtClean="0"/>
              <a:t>Associate Professor</a:t>
            </a:r>
          </a:p>
          <a:p>
            <a:r>
              <a:rPr lang="en-US" dirty="0" smtClean="0"/>
              <a:t>University of Washington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5123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Checklist for the 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Are the four major elements present</a:t>
            </a:r>
          </a:p>
          <a:p>
            <a:pPr lvl="1"/>
            <a:r>
              <a:rPr lang="en-US" dirty="0" smtClean="0"/>
              <a:t>Background </a:t>
            </a:r>
          </a:p>
          <a:p>
            <a:pPr lvl="1"/>
            <a:r>
              <a:rPr lang="en-US" dirty="0" smtClean="0"/>
              <a:t>Existing research</a:t>
            </a:r>
          </a:p>
          <a:p>
            <a:pPr lvl="1"/>
            <a:r>
              <a:rPr lang="en-US" dirty="0" smtClean="0"/>
              <a:t>Problems with that research</a:t>
            </a:r>
          </a:p>
          <a:p>
            <a:pPr lvl="1"/>
            <a:r>
              <a:rPr lang="en-US" dirty="0" smtClean="0"/>
              <a:t>Your improvements</a:t>
            </a:r>
          </a:p>
          <a:p>
            <a:r>
              <a:rPr lang="en-US" dirty="0" smtClean="0"/>
              <a:t>After reading your abstract, could someone not familiar with the field be able to describe why your study was done and how your study will improve on existing knowledge?</a:t>
            </a:r>
          </a:p>
          <a:p>
            <a:r>
              <a:rPr lang="en-US" dirty="0" smtClean="0"/>
              <a:t>Use an objective tone when criticizing prior work?</a:t>
            </a:r>
          </a:p>
          <a:p>
            <a:pPr lvl="1"/>
            <a:r>
              <a:rPr lang="en-US" dirty="0" smtClean="0"/>
              <a:t>They may be your reviewers!</a:t>
            </a:r>
          </a:p>
          <a:p>
            <a:r>
              <a:rPr lang="en-US" dirty="0" smtClean="0"/>
              <a:t>Does your study describe how it addresses previous gaps in the literature?</a:t>
            </a:r>
          </a:p>
          <a:p>
            <a:pPr lvl="8"/>
            <a:r>
              <a:rPr lang="en-US" dirty="0" err="1" smtClean="0"/>
              <a:t>W.Browner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15914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Methods: Who, What, Where and How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3277" y="1600200"/>
            <a:ext cx="8229600" cy="497447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b="1" dirty="0" smtClean="0"/>
              <a:t>Clinical Epidemiology or Health Services Paper</a:t>
            </a:r>
          </a:p>
          <a:p>
            <a:r>
              <a:rPr lang="en-US" dirty="0" smtClean="0"/>
              <a:t>Population/subjects: describe who was in your study </a:t>
            </a:r>
          </a:p>
          <a:p>
            <a:r>
              <a:rPr lang="en-US" dirty="0" smtClean="0"/>
              <a:t>Describe what type of study you conducted</a:t>
            </a:r>
          </a:p>
          <a:p>
            <a:pPr lvl="1"/>
            <a:r>
              <a:rPr lang="en-US" dirty="0" smtClean="0"/>
              <a:t>Prospective, randomized controlled trial, cohort study, cross over study</a:t>
            </a:r>
          </a:p>
          <a:p>
            <a:pPr lvl="1"/>
            <a:r>
              <a:rPr lang="en-US" dirty="0" smtClean="0"/>
              <a:t>Cross sectional, longitudinal study</a:t>
            </a:r>
          </a:p>
          <a:p>
            <a:r>
              <a:rPr lang="en-US" dirty="0" smtClean="0"/>
              <a:t>What are your primary predictors</a:t>
            </a:r>
          </a:p>
          <a:p>
            <a:pPr lvl="1"/>
            <a:r>
              <a:rPr lang="en-US" dirty="0" smtClean="0"/>
              <a:t>Exposure of interest, age, sex, race</a:t>
            </a:r>
          </a:p>
          <a:p>
            <a:r>
              <a:rPr lang="en-US" dirty="0" smtClean="0"/>
              <a:t>What are your adjustment covariates?</a:t>
            </a:r>
          </a:p>
          <a:p>
            <a:pPr lvl="1"/>
            <a:r>
              <a:rPr lang="en-US" dirty="0" smtClean="0"/>
              <a:t>Age, sex, race, other</a:t>
            </a:r>
          </a:p>
          <a:p>
            <a:r>
              <a:rPr lang="en-US" dirty="0" smtClean="0"/>
              <a:t>What is your primary outcome variable(s)</a:t>
            </a:r>
          </a:p>
          <a:p>
            <a:r>
              <a:rPr lang="en-US" dirty="0" smtClean="0"/>
              <a:t>Statistical Analysis</a:t>
            </a:r>
          </a:p>
          <a:p>
            <a:pPr lvl="1"/>
            <a:r>
              <a:rPr lang="en-US" dirty="0" smtClean="0"/>
              <a:t>Chi-squared for categorical variables</a:t>
            </a:r>
          </a:p>
          <a:p>
            <a:pPr lvl="1"/>
            <a:r>
              <a:rPr lang="en-US" dirty="0" smtClean="0"/>
              <a:t>Student-t test for means of continuous variables</a:t>
            </a:r>
          </a:p>
          <a:p>
            <a:pPr lvl="1"/>
            <a:r>
              <a:rPr lang="en-US" dirty="0" smtClean="0"/>
              <a:t>Logistic regression for a binary dichotomous outcome</a:t>
            </a:r>
          </a:p>
          <a:p>
            <a:pPr lvl="1"/>
            <a:r>
              <a:rPr lang="en-US" dirty="0" smtClean="0"/>
              <a:t>Linear regression for continuous outcomes</a:t>
            </a:r>
          </a:p>
          <a:p>
            <a:pPr lvl="1"/>
            <a:r>
              <a:rPr lang="en-US" dirty="0" smtClean="0"/>
              <a:t>Time to Event, survival or Cox models for survival</a:t>
            </a:r>
          </a:p>
          <a:p>
            <a:pPr lvl="1"/>
            <a:r>
              <a:rPr lang="en-US" dirty="0" smtClean="0"/>
              <a:t>Randomized controlled trial, other studies</a:t>
            </a:r>
          </a:p>
          <a:p>
            <a:r>
              <a:rPr lang="en-US" dirty="0" smtClean="0"/>
              <a:t>IRB: include information on humans subject study approval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6174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Materials and Methods: Basic 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M/M include a descriptive summary of all materials used and the methods for each experiment. </a:t>
            </a:r>
            <a:endParaRPr lang="en-US" dirty="0"/>
          </a:p>
          <a:p>
            <a:r>
              <a:rPr lang="en-US" dirty="0" smtClean="0"/>
              <a:t>Sections should be labeled or have sub-headings possibly based on experiments</a:t>
            </a:r>
          </a:p>
          <a:p>
            <a:r>
              <a:rPr lang="en-US" dirty="0" smtClean="0"/>
              <a:t>May divide into experimental design and data collection.</a:t>
            </a:r>
          </a:p>
          <a:p>
            <a:r>
              <a:rPr lang="en-US" dirty="0" smtClean="0"/>
              <a:t>One section should include animal guideline compliance.</a:t>
            </a:r>
          </a:p>
          <a:p>
            <a:r>
              <a:rPr lang="en-US" dirty="0" smtClean="0"/>
              <a:t>All materials should have references to place of origin. </a:t>
            </a:r>
          </a:p>
          <a:p>
            <a:r>
              <a:rPr lang="en-US" dirty="0" smtClean="0"/>
              <a:t>Experiments should be written such that someone could reproduce your results if they wanted to.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33807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Results: what you found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3277" y="1600200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The results section should contain results!</a:t>
            </a:r>
          </a:p>
          <a:p>
            <a:pPr lvl="1"/>
            <a:r>
              <a:rPr lang="en-US" dirty="0" smtClean="0"/>
              <a:t>No interpretations, no references to other work!</a:t>
            </a:r>
          </a:p>
          <a:p>
            <a:r>
              <a:rPr lang="en-US" dirty="0" smtClean="0"/>
              <a:t>Describe what you found and do not present conclusions here.</a:t>
            </a:r>
          </a:p>
          <a:p>
            <a:r>
              <a:rPr lang="en-US" b="1" dirty="0" smtClean="0"/>
              <a:t>For clinical research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Table 1 should be your demographics of your study or characteristics of study participants</a:t>
            </a:r>
          </a:p>
          <a:p>
            <a:pPr lvl="1"/>
            <a:r>
              <a:rPr lang="en-US" dirty="0" smtClean="0"/>
              <a:t>Additional tables may describe additional characteristics by exposure variables or by the outcome</a:t>
            </a:r>
          </a:p>
          <a:p>
            <a:pPr lvl="1"/>
            <a:r>
              <a:rPr lang="en-US" dirty="0" smtClean="0"/>
              <a:t>Last paragraphs should describe all results from multivariable or other statistical analyses.</a:t>
            </a:r>
          </a:p>
          <a:p>
            <a:pPr lvl="1"/>
            <a:r>
              <a:rPr lang="en-US" dirty="0" smtClean="0"/>
              <a:t>Add figures to clarify results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520558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Results: what you found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3277" y="1600200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The results section should contain results!</a:t>
            </a:r>
          </a:p>
          <a:p>
            <a:pPr lvl="1"/>
            <a:r>
              <a:rPr lang="en-US" dirty="0" smtClean="0"/>
              <a:t>No interpretations, no references to other work!</a:t>
            </a:r>
          </a:p>
          <a:p>
            <a:r>
              <a:rPr lang="en-US" dirty="0" smtClean="0"/>
              <a:t>Describe what you found and do not present conclusions here.</a:t>
            </a:r>
          </a:p>
          <a:p>
            <a:endParaRPr lang="en-US" b="1" dirty="0" smtClean="0"/>
          </a:p>
          <a:p>
            <a:r>
              <a:rPr lang="en-US" b="1" dirty="0" smtClean="0"/>
              <a:t>For Basic research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Report all results.</a:t>
            </a:r>
          </a:p>
          <a:p>
            <a:pPr lvl="1"/>
            <a:r>
              <a:rPr lang="en-US" dirty="0" smtClean="0"/>
              <a:t>Include tables or graphs if it makes the data clearer</a:t>
            </a:r>
          </a:p>
          <a:p>
            <a:pPr lvl="1"/>
            <a:r>
              <a:rPr lang="en-US" dirty="0" smtClean="0"/>
              <a:t>Present original data</a:t>
            </a:r>
            <a:r>
              <a:rPr lang="en-US" dirty="0" smtClean="0">
                <a:sym typeface="Wingdings"/>
              </a:rPr>
              <a:t> gels, blots, histology</a:t>
            </a:r>
            <a:endParaRPr lang="en-US" dirty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422716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Discussion: interpretation of the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8512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dirty="0" smtClean="0"/>
              <a:t>Clinical </a:t>
            </a:r>
            <a:r>
              <a:rPr lang="en-US" b="1" dirty="0" err="1" smtClean="0"/>
              <a:t>Epi</a:t>
            </a:r>
            <a:r>
              <a:rPr lang="en-US" b="1" dirty="0" smtClean="0"/>
              <a:t> or Health Services</a:t>
            </a:r>
          </a:p>
          <a:p>
            <a:r>
              <a:rPr lang="en-US" dirty="0" smtClean="0"/>
              <a:t>Describe briefly what you found in the first paragraph (1 paragraph).</a:t>
            </a:r>
          </a:p>
          <a:p>
            <a:r>
              <a:rPr lang="en-US" dirty="0" smtClean="0"/>
              <a:t>Compare your results to what is out there in the literature (2-4 paragraphs).</a:t>
            </a:r>
          </a:p>
          <a:p>
            <a:pPr lvl="1"/>
            <a:r>
              <a:rPr lang="en-US" dirty="0" smtClean="0"/>
              <a:t>Do not present a complete literature review, but keep your comments focused.</a:t>
            </a:r>
          </a:p>
          <a:p>
            <a:pPr lvl="1"/>
            <a:r>
              <a:rPr lang="en-US" dirty="0" smtClean="0"/>
              <a:t>Include relevant studies</a:t>
            </a:r>
          </a:p>
          <a:p>
            <a:r>
              <a:rPr lang="en-US" dirty="0" smtClean="0"/>
              <a:t>Mechanisms</a:t>
            </a:r>
            <a:r>
              <a:rPr lang="en-US" dirty="0" smtClean="0">
                <a:sym typeface="Wingdings"/>
              </a:rPr>
              <a:t> why do you think you found your specific results?</a:t>
            </a:r>
          </a:p>
          <a:p>
            <a:r>
              <a:rPr lang="en-US" dirty="0" smtClean="0">
                <a:sym typeface="Wingdings"/>
              </a:rPr>
              <a:t>Limitations: list up front what the limitations of your study are or else reviewers will do it for you.</a:t>
            </a:r>
          </a:p>
          <a:p>
            <a:pPr lvl="1"/>
            <a:r>
              <a:rPr lang="en-US" dirty="0" smtClean="0">
                <a:sym typeface="Wingdings"/>
              </a:rPr>
              <a:t>Power</a:t>
            </a:r>
          </a:p>
          <a:p>
            <a:pPr lvl="1"/>
            <a:r>
              <a:rPr lang="en-US" dirty="0" smtClean="0">
                <a:sym typeface="Wingdings"/>
              </a:rPr>
              <a:t>Limited number of variables</a:t>
            </a:r>
          </a:p>
          <a:p>
            <a:pPr lvl="1"/>
            <a:r>
              <a:rPr lang="en-US" dirty="0" smtClean="0">
                <a:sym typeface="Wingdings"/>
              </a:rPr>
              <a:t>Cross-sectional data, not a randomized trial</a:t>
            </a:r>
          </a:p>
          <a:p>
            <a:pPr lvl="1"/>
            <a:r>
              <a:rPr lang="en-US" dirty="0" smtClean="0">
                <a:sym typeface="Wingdings"/>
              </a:rPr>
              <a:t>May include strengths as well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28870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Discussion: interpretation of the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Basic Research</a:t>
            </a:r>
          </a:p>
          <a:p>
            <a:r>
              <a:rPr lang="en-US" dirty="0" smtClean="0"/>
              <a:t>First paragraph should interpret findings and state whether the hypothesis has been proven or rejected.</a:t>
            </a:r>
          </a:p>
          <a:p>
            <a:r>
              <a:rPr lang="en-US" dirty="0" smtClean="0"/>
              <a:t>Further interpretation of results compared to the existing literature</a:t>
            </a:r>
          </a:p>
          <a:p>
            <a:pPr lvl="1"/>
            <a:r>
              <a:rPr lang="en-US" dirty="0" smtClean="0"/>
              <a:t>Not a literature review</a:t>
            </a:r>
          </a:p>
          <a:p>
            <a:r>
              <a:rPr lang="en-US" dirty="0" smtClean="0"/>
              <a:t>Outline conclusions </a:t>
            </a:r>
          </a:p>
          <a:p>
            <a:pPr lvl="1"/>
            <a:r>
              <a:rPr lang="en-US" dirty="0" smtClean="0"/>
              <a:t>Can be a separate section of conclusions</a:t>
            </a:r>
          </a:p>
          <a:p>
            <a:r>
              <a:rPr lang="en-US" dirty="0" smtClean="0"/>
              <a:t>Outline where you as the researcher intend to go next with your studies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22422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Outline all of your conclusions</a:t>
            </a:r>
          </a:p>
          <a:p>
            <a:r>
              <a:rPr lang="en-US" dirty="0" smtClean="0"/>
              <a:t>Briefly confirm what your study found</a:t>
            </a:r>
          </a:p>
          <a:p>
            <a:r>
              <a:rPr lang="en-US" dirty="0" smtClean="0"/>
              <a:t>How does your study compare to other studies in the literature</a:t>
            </a:r>
          </a:p>
          <a:p>
            <a:r>
              <a:rPr lang="en-US" dirty="0" smtClean="0"/>
              <a:t>Where should the field go next?</a:t>
            </a:r>
          </a:p>
          <a:p>
            <a:r>
              <a:rPr lang="en-US" dirty="0" smtClean="0"/>
              <a:t>What studies do you plan next</a:t>
            </a:r>
          </a:p>
          <a:p>
            <a:pPr lvl="1"/>
            <a:r>
              <a:rPr lang="en-US" dirty="0" smtClean="0"/>
              <a:t>But don’t give too much away!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49528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Acknowledgements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Include people who helped you with the paper, but may not have contributed enough to be an author.</a:t>
            </a:r>
          </a:p>
          <a:p>
            <a:r>
              <a:rPr lang="en-US" dirty="0" smtClean="0"/>
              <a:t>Make sure to include people on the paper who should be included</a:t>
            </a:r>
          </a:p>
          <a:p>
            <a:r>
              <a:rPr lang="en-US" dirty="0" smtClean="0"/>
              <a:t>Each journal has criteria for authorship</a:t>
            </a:r>
          </a:p>
          <a:p>
            <a:pPr lvl="1"/>
            <a:r>
              <a:rPr lang="en-US" dirty="0" smtClean="0"/>
              <a:t>JAMA has detailed criteria for authorship</a:t>
            </a:r>
          </a:p>
          <a:p>
            <a:r>
              <a:rPr lang="en-US" dirty="0" smtClean="0"/>
              <a:t>Anyone acknowledged should be told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68304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Start with a draft title.</a:t>
            </a:r>
          </a:p>
          <a:p>
            <a:r>
              <a:rPr lang="en-US" dirty="0" smtClean="0"/>
              <a:t>May want to finalize after the paper is written</a:t>
            </a:r>
          </a:p>
          <a:p>
            <a:r>
              <a:rPr lang="en-US" dirty="0" smtClean="0"/>
              <a:t>Needs to be interesting but not too journalistic</a:t>
            </a:r>
          </a:p>
          <a:p>
            <a:r>
              <a:rPr lang="en-US" dirty="0" smtClean="0"/>
              <a:t>There are several types of titles:</a:t>
            </a:r>
          </a:p>
          <a:p>
            <a:r>
              <a:rPr lang="en-US" b="1" dirty="0" smtClean="0"/>
              <a:t>The Description</a:t>
            </a:r>
          </a:p>
          <a:p>
            <a:pPr lvl="1"/>
            <a:r>
              <a:rPr lang="en-US" dirty="0" smtClean="0"/>
              <a:t>How to write an award-winning Scientific Paper </a:t>
            </a:r>
          </a:p>
          <a:p>
            <a:r>
              <a:rPr lang="en-US" b="1" dirty="0" smtClean="0"/>
              <a:t>The Topic/Description</a:t>
            </a:r>
          </a:p>
          <a:p>
            <a:pPr lvl="1"/>
            <a:r>
              <a:rPr lang="en-US" dirty="0" smtClean="0"/>
              <a:t>Scientific Paper: How to write an award-winning one</a:t>
            </a:r>
          </a:p>
          <a:p>
            <a:r>
              <a:rPr lang="en-US" b="1" dirty="0" smtClean="0"/>
              <a:t>The Statement</a:t>
            </a:r>
          </a:p>
          <a:p>
            <a:pPr lvl="1"/>
            <a:r>
              <a:rPr lang="en-US" dirty="0" smtClean="0"/>
              <a:t>Writing an award-winning scientific paper is easy if you know how</a:t>
            </a:r>
          </a:p>
          <a:p>
            <a:r>
              <a:rPr lang="en-US" b="1" dirty="0" smtClean="0"/>
              <a:t>The Question</a:t>
            </a:r>
          </a:p>
          <a:p>
            <a:pPr lvl="1"/>
            <a:r>
              <a:rPr lang="en-US" dirty="0" smtClean="0"/>
              <a:t>How do you write an award-winning scientific paper?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45498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 of Talk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are papers important in academia?</a:t>
            </a:r>
          </a:p>
          <a:p>
            <a:r>
              <a:rPr lang="en-US" dirty="0" smtClean="0"/>
              <a:t>Why should you write up your results</a:t>
            </a:r>
          </a:p>
          <a:p>
            <a:r>
              <a:rPr lang="en-US" dirty="0" smtClean="0"/>
              <a:t>What constitutes the basic outline for a great paper?</a:t>
            </a:r>
          </a:p>
          <a:p>
            <a:r>
              <a:rPr lang="en-US" dirty="0" smtClean="0"/>
              <a:t>Abstract</a:t>
            </a:r>
          </a:p>
          <a:p>
            <a:r>
              <a:rPr lang="en-US" dirty="0" smtClean="0"/>
              <a:t>Introduction</a:t>
            </a:r>
          </a:p>
          <a:p>
            <a:r>
              <a:rPr lang="en-US" dirty="0" smtClean="0"/>
              <a:t>Methods</a:t>
            </a:r>
          </a:p>
          <a:p>
            <a:r>
              <a:rPr lang="en-US" dirty="0" smtClean="0"/>
              <a:t>Results</a:t>
            </a:r>
          </a:p>
          <a:p>
            <a:r>
              <a:rPr lang="en-US" dirty="0" smtClean="0"/>
              <a:t>Discussion</a:t>
            </a:r>
          </a:p>
          <a:p>
            <a:r>
              <a:rPr lang="en-US" dirty="0" smtClean="0"/>
              <a:t>Conclusions</a:t>
            </a:r>
          </a:p>
        </p:txBody>
      </p:sp>
    </p:spTree>
    <p:extLst>
      <p:ext uri="{BB962C8B-B14F-4D97-AF65-F5344CB8AC3E}">
        <p14:creationId xmlns:p14="http://schemas.microsoft.com/office/powerpoint/2010/main" val="37503888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29803"/>
          </a:xfrm>
        </p:spPr>
        <p:txBody>
          <a:bodyPr/>
          <a:lstStyle/>
          <a:p>
            <a:r>
              <a:rPr lang="en-US" dirty="0" smtClean="0"/>
              <a:t>Use an reference library to do your literature review and add references to your paper</a:t>
            </a:r>
          </a:p>
          <a:p>
            <a:r>
              <a:rPr lang="en-US" dirty="0" smtClean="0"/>
              <a:t>Examples are</a:t>
            </a:r>
          </a:p>
          <a:p>
            <a:pPr lvl="1"/>
            <a:r>
              <a:rPr lang="en-US" dirty="0" smtClean="0"/>
              <a:t>Reference manager (? Is it still around)</a:t>
            </a:r>
          </a:p>
          <a:p>
            <a:pPr lvl="1"/>
            <a:r>
              <a:rPr lang="en-US" dirty="0" smtClean="0"/>
              <a:t>Endnote-now with a web version you can use anywhere</a:t>
            </a:r>
          </a:p>
          <a:p>
            <a:pPr lvl="2"/>
            <a:r>
              <a:rPr lang="en-US" dirty="0" smtClean="0"/>
              <a:t>They come out with new versions every couple of years that require you to learn how to use it again.</a:t>
            </a:r>
          </a:p>
          <a:p>
            <a:r>
              <a:rPr lang="en-US" dirty="0" smtClean="0"/>
              <a:t>Look at the journal you are going to submit your paper to and change the references accordingly.</a:t>
            </a:r>
          </a:p>
          <a:p>
            <a:pPr lvl="1"/>
            <a:r>
              <a:rPr lang="en-US" dirty="0" smtClean="0"/>
              <a:t>Follow directions.</a:t>
            </a:r>
          </a:p>
        </p:txBody>
      </p:sp>
    </p:spTree>
    <p:extLst>
      <p:ext uri="{BB962C8B-B14F-4D97-AF65-F5344CB8AC3E}">
        <p14:creationId xmlns:p14="http://schemas.microsoft.com/office/powerpoint/2010/main" val="8915648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Bessie’s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17278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Give yourself time to write the paper</a:t>
            </a:r>
          </a:p>
          <a:p>
            <a:pPr lvl="1"/>
            <a:r>
              <a:rPr lang="en-US" dirty="0" smtClean="0"/>
              <a:t>Block out time on your schedule</a:t>
            </a:r>
          </a:p>
          <a:p>
            <a:r>
              <a:rPr lang="en-US" dirty="0" smtClean="0"/>
              <a:t>Start with an outline of your sections and fill in the blanks</a:t>
            </a:r>
          </a:p>
          <a:p>
            <a:pPr lvl="1"/>
            <a:r>
              <a:rPr lang="en-US" dirty="0" err="1" smtClean="0"/>
              <a:t>IMRaD</a:t>
            </a:r>
            <a:r>
              <a:rPr lang="en-US" dirty="0" smtClean="0"/>
              <a:t>: Introduction, Methods, Results and Discussion</a:t>
            </a:r>
          </a:p>
          <a:p>
            <a:r>
              <a:rPr lang="en-US" dirty="0" smtClean="0"/>
              <a:t>Start with topic sentences for your outline and you have already written a large section of the paper</a:t>
            </a:r>
          </a:p>
          <a:p>
            <a:r>
              <a:rPr lang="en-US" dirty="0" smtClean="0"/>
              <a:t>“Write the paper before you start the experiment”</a:t>
            </a:r>
          </a:p>
          <a:p>
            <a:pPr lvl="1"/>
            <a:r>
              <a:rPr lang="en-US" dirty="0" smtClean="0"/>
              <a:t>Write the introduction, methods, and parts of the discussion before you start the experiment</a:t>
            </a:r>
          </a:p>
          <a:p>
            <a:r>
              <a:rPr lang="en-US" dirty="0" smtClean="0"/>
              <a:t>Write the paper as you do your experiments</a:t>
            </a:r>
          </a:p>
          <a:p>
            <a:r>
              <a:rPr lang="en-US" dirty="0" smtClean="0"/>
              <a:t>Write a little each day if possible</a:t>
            </a:r>
          </a:p>
          <a:p>
            <a:r>
              <a:rPr lang="en-US" dirty="0" smtClean="0"/>
              <a:t>Give your manuscript to your colleagues for feedback and editing</a:t>
            </a:r>
          </a:p>
          <a:p>
            <a:r>
              <a:rPr lang="en-US" dirty="0" smtClean="0"/>
              <a:t>Give your mentor enough time to read the paper and respond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21738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Comments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Writing well does not come easy to most people</a:t>
            </a:r>
          </a:p>
          <a:p>
            <a:r>
              <a:rPr lang="en-US" dirty="0" smtClean="0"/>
              <a:t>Read what you have written and revise before you give it to other people to read.</a:t>
            </a:r>
          </a:p>
          <a:p>
            <a:r>
              <a:rPr lang="en-US" dirty="0" smtClean="0"/>
              <a:t>Make your sentences clear</a:t>
            </a:r>
          </a:p>
          <a:p>
            <a:r>
              <a:rPr lang="en-US" dirty="0" smtClean="0"/>
              <a:t>Shorter is better (most always)</a:t>
            </a:r>
          </a:p>
          <a:p>
            <a:r>
              <a:rPr lang="en-US" dirty="0" smtClean="0"/>
              <a:t>Use linking words:</a:t>
            </a:r>
          </a:p>
          <a:p>
            <a:pPr lvl="1"/>
            <a:r>
              <a:rPr lang="en-US" dirty="0" smtClean="0"/>
              <a:t>However, indeed, rather, moreover, on the other hand, by contrast, in comparison, surprisingly, and consistent with…</a:t>
            </a:r>
          </a:p>
          <a:p>
            <a:r>
              <a:rPr lang="en-US" dirty="0" smtClean="0"/>
              <a:t>Use the correct verb tense in each manuscript section</a:t>
            </a:r>
          </a:p>
          <a:p>
            <a:pPr lvl="1"/>
            <a:r>
              <a:rPr lang="en-US" dirty="0" smtClean="0"/>
              <a:t>Introduction</a:t>
            </a:r>
            <a:r>
              <a:rPr lang="en-US" dirty="0" smtClean="0">
                <a:sym typeface="Wingdings"/>
              </a:rPr>
              <a:t> present tense</a:t>
            </a:r>
          </a:p>
          <a:p>
            <a:pPr lvl="1"/>
            <a:r>
              <a:rPr lang="en-US" dirty="0" smtClean="0">
                <a:sym typeface="Wingdings"/>
              </a:rPr>
              <a:t>Methods and results past tense</a:t>
            </a:r>
          </a:p>
          <a:p>
            <a:pPr lvl="1"/>
            <a:r>
              <a:rPr lang="en-US" dirty="0" smtClean="0">
                <a:sym typeface="Wingdings"/>
              </a:rPr>
              <a:t>Discussion past tense for your results you just presented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35210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Overcoming Writer’s Block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WB</a:t>
            </a:r>
            <a:r>
              <a:rPr lang="en-US" dirty="0" smtClean="0">
                <a:sym typeface="Wingdings"/>
              </a:rPr>
              <a:t></a:t>
            </a:r>
            <a:r>
              <a:rPr lang="en-US" dirty="0">
                <a:sym typeface="Wingdings"/>
              </a:rPr>
              <a:t> </a:t>
            </a:r>
            <a:r>
              <a:rPr lang="en-US" dirty="0" smtClean="0">
                <a:sym typeface="Wingdings"/>
              </a:rPr>
              <a:t>Inability to p</a:t>
            </a:r>
            <a:r>
              <a:rPr lang="en-US" dirty="0" smtClean="0"/>
              <a:t>ut thoughts about a project into words</a:t>
            </a:r>
          </a:p>
          <a:p>
            <a:pPr lvl="5"/>
            <a:r>
              <a:rPr lang="en-US" dirty="0" smtClean="0"/>
              <a:t>Browner</a:t>
            </a:r>
          </a:p>
          <a:p>
            <a:r>
              <a:rPr lang="en-US" dirty="0" smtClean="0"/>
              <a:t>Many people have writer’s block.</a:t>
            </a:r>
          </a:p>
          <a:p>
            <a:r>
              <a:rPr lang="en-US" dirty="0" smtClean="0"/>
              <a:t>Approach systematically</a:t>
            </a:r>
          </a:p>
          <a:p>
            <a:r>
              <a:rPr lang="en-US" dirty="0" smtClean="0"/>
              <a:t>Make a list of what needs to be accomplished</a:t>
            </a:r>
          </a:p>
          <a:p>
            <a:r>
              <a:rPr lang="en-US" dirty="0" smtClean="0"/>
              <a:t>Assemble materials in a single folder or computer file</a:t>
            </a:r>
          </a:p>
          <a:p>
            <a:r>
              <a:rPr lang="en-US" dirty="0" smtClean="0"/>
              <a:t>Set aside time every day to write (30minutes)</a:t>
            </a:r>
          </a:p>
          <a:p>
            <a:r>
              <a:rPr lang="en-US" dirty="0" smtClean="0"/>
              <a:t>Set a goal for each day</a:t>
            </a:r>
            <a:r>
              <a:rPr lang="en-US" dirty="0" smtClean="0">
                <a:sym typeface="Wingdings"/>
              </a:rPr>
              <a:t> Give yourself a deadline</a:t>
            </a:r>
            <a:endParaRPr lang="en-US" dirty="0" smtClean="0"/>
          </a:p>
          <a:p>
            <a:r>
              <a:rPr lang="en-US" dirty="0" smtClean="0"/>
              <a:t>Write the easy sections first</a:t>
            </a:r>
            <a:r>
              <a:rPr lang="en-US" dirty="0" smtClean="0">
                <a:sym typeface="Wingdings"/>
              </a:rPr>
              <a:t> methods or results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22520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</a:t>
            </a:r>
            <a:r>
              <a:rPr lang="en-US" dirty="0" smtClean="0"/>
              <a:t>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Manuscripts (and grants) are the academic currency; we live and die by them.</a:t>
            </a:r>
          </a:p>
          <a:p>
            <a:r>
              <a:rPr lang="en-US" dirty="0" smtClean="0"/>
              <a:t>Scientific paper writing should follow a format/structure that allows for ease of writing.</a:t>
            </a:r>
          </a:p>
          <a:p>
            <a:r>
              <a:rPr lang="en-US" dirty="0" smtClean="0"/>
              <a:t>Develop a strategy to allow yourself time for writing.</a:t>
            </a:r>
          </a:p>
          <a:p>
            <a:pPr lvl="1"/>
            <a:r>
              <a:rPr lang="en-US" dirty="0" smtClean="0"/>
              <a:t>Give yourself deadlines for portions of the paper</a:t>
            </a:r>
          </a:p>
          <a:p>
            <a:pPr lvl="1"/>
            <a:r>
              <a:rPr lang="en-US" dirty="0" smtClean="0"/>
              <a:t>Write sections of the paper</a:t>
            </a:r>
            <a:endParaRPr lang="en-US" dirty="0"/>
          </a:p>
          <a:p>
            <a:r>
              <a:rPr lang="en-US" dirty="0" smtClean="0"/>
              <a:t>Give yourself adequate time to write the paper</a:t>
            </a:r>
          </a:p>
          <a:p>
            <a:r>
              <a:rPr lang="en-US" dirty="0" smtClean="0"/>
              <a:t>Refer to references for style </a:t>
            </a:r>
          </a:p>
          <a:p>
            <a:r>
              <a:rPr lang="en-US" dirty="0" smtClean="0"/>
              <a:t>Write up your results in a timely fashion.</a:t>
            </a:r>
          </a:p>
          <a:p>
            <a:r>
              <a:rPr lang="en-US" dirty="0" smtClean="0"/>
              <a:t>If English is not your first language or you have difficulty with grammar, get editorial help from native speakers</a:t>
            </a:r>
          </a:p>
          <a:p>
            <a:r>
              <a:rPr lang="en-US" dirty="0" smtClean="0"/>
              <a:t>Develop a thick skin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55799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Books and Style Guides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 smtClean="0"/>
              <a:t>Strunk</a:t>
            </a:r>
            <a:r>
              <a:rPr lang="en-US" b="1" dirty="0" smtClean="0"/>
              <a:t> and White</a:t>
            </a:r>
            <a:r>
              <a:rPr lang="en-US" dirty="0" smtClean="0"/>
              <a:t>, </a:t>
            </a:r>
            <a:r>
              <a:rPr lang="en-US" i="1" dirty="0" smtClean="0"/>
              <a:t>The Elements of Style</a:t>
            </a:r>
          </a:p>
          <a:p>
            <a:r>
              <a:rPr lang="en-US" b="1" dirty="0" smtClean="0"/>
              <a:t>Day R</a:t>
            </a:r>
            <a:r>
              <a:rPr lang="en-US" i="1" dirty="0" smtClean="0"/>
              <a:t>, How to write and publish a scientific paper</a:t>
            </a:r>
          </a:p>
          <a:p>
            <a:r>
              <a:rPr lang="en-US" b="1" dirty="0" smtClean="0"/>
              <a:t>Iverson</a:t>
            </a:r>
            <a:r>
              <a:rPr lang="en-US" dirty="0" smtClean="0"/>
              <a:t>,</a:t>
            </a:r>
            <a:r>
              <a:rPr lang="en-US" i="1" dirty="0" smtClean="0"/>
              <a:t> AMA Manuel of Style</a:t>
            </a:r>
          </a:p>
          <a:p>
            <a:r>
              <a:rPr lang="en-US" b="1" dirty="0" err="1" smtClean="0"/>
              <a:t>Huth</a:t>
            </a:r>
            <a:r>
              <a:rPr lang="en-US" dirty="0" smtClean="0"/>
              <a:t>, </a:t>
            </a:r>
            <a:r>
              <a:rPr lang="en-US" i="1" dirty="0" smtClean="0"/>
              <a:t>Writing and Publishing in Medicine</a:t>
            </a:r>
          </a:p>
          <a:p>
            <a:r>
              <a:rPr lang="en-US" b="1" dirty="0" smtClean="0"/>
              <a:t>The Economist,</a:t>
            </a:r>
            <a:r>
              <a:rPr lang="en-US" b="1" i="1" dirty="0" smtClean="0"/>
              <a:t> </a:t>
            </a:r>
            <a:r>
              <a:rPr lang="en-US" i="1" dirty="0" smtClean="0"/>
              <a:t>Style Guide</a:t>
            </a:r>
            <a:endParaRPr lang="en-US" i="1" dirty="0"/>
          </a:p>
          <a:p>
            <a:r>
              <a:rPr lang="en-US" b="1" dirty="0" smtClean="0"/>
              <a:t>Sheen,</a:t>
            </a:r>
            <a:r>
              <a:rPr lang="en-US" b="1" i="1" dirty="0" smtClean="0"/>
              <a:t> </a:t>
            </a:r>
            <a:r>
              <a:rPr lang="en-US" i="1" dirty="0" smtClean="0"/>
              <a:t>Breathing Life Into Medical Writing: a Handbook</a:t>
            </a:r>
          </a:p>
          <a:p>
            <a:r>
              <a:rPr lang="en-US" b="1" dirty="0" smtClean="0"/>
              <a:t>Browner W</a:t>
            </a:r>
            <a:r>
              <a:rPr lang="en-US" i="1" dirty="0" smtClean="0"/>
              <a:t>, Publishing and Presenting Clinical Research</a:t>
            </a:r>
          </a:p>
          <a:p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906660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Van Way, C. Writing a Scientific Paper. Nutrition in Clinical Practice, 2007, 22:636-640.</a:t>
            </a:r>
          </a:p>
          <a:p>
            <a:r>
              <a:rPr lang="en-US" dirty="0" err="1" smtClean="0"/>
              <a:t>Alexandrov</a:t>
            </a:r>
            <a:r>
              <a:rPr lang="en-US" dirty="0" smtClean="0"/>
              <a:t>, A. How to Write a Research Paper. </a:t>
            </a:r>
            <a:r>
              <a:rPr lang="en-US" dirty="0" err="1" smtClean="0"/>
              <a:t>Cerebrovasc</a:t>
            </a:r>
            <a:r>
              <a:rPr lang="en-US" dirty="0" smtClean="0"/>
              <a:t> Disease, 2004; 18:135-38.</a:t>
            </a:r>
          </a:p>
          <a:p>
            <a:r>
              <a:rPr lang="en-US" dirty="0" err="1" smtClean="0"/>
              <a:t>Pololi</a:t>
            </a:r>
            <a:r>
              <a:rPr lang="en-US" dirty="0" smtClean="0"/>
              <a:t>, </a:t>
            </a:r>
            <a:r>
              <a:rPr lang="en-US" dirty="0" err="1" smtClean="0"/>
              <a:t>Lz</a:t>
            </a:r>
            <a:r>
              <a:rPr lang="en-US" dirty="0" smtClean="0"/>
              <a:t>. Facilitating Scholarly Writing in Academic Medicine, J Gen In Medicine, 2004;19:64-68.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2845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Grammar…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“I had to re-write your paper so that I could read it!”</a:t>
            </a:r>
          </a:p>
          <a:p>
            <a:pPr lvl="3"/>
            <a:r>
              <a:rPr lang="en-US" b="1" dirty="0" smtClean="0"/>
              <a:t>W. </a:t>
            </a:r>
            <a:r>
              <a:rPr lang="en-US" b="1" dirty="0" err="1" smtClean="0"/>
              <a:t>Couser</a:t>
            </a:r>
            <a:endParaRPr lang="en-US" b="1" dirty="0" smtClean="0"/>
          </a:p>
          <a:p>
            <a:pPr marL="0" indent="0">
              <a:buNone/>
            </a:pPr>
            <a:endParaRPr lang="en-US" b="1" dirty="0"/>
          </a:p>
          <a:p>
            <a:endParaRPr lang="en-US" b="1" dirty="0" smtClean="0"/>
          </a:p>
          <a:p>
            <a:r>
              <a:rPr lang="en-US" b="1" dirty="0" smtClean="0"/>
              <a:t>Edward Good</a:t>
            </a:r>
            <a:r>
              <a:rPr lang="en-US" dirty="0" smtClean="0"/>
              <a:t>, A </a:t>
            </a:r>
            <a:r>
              <a:rPr lang="en-US" dirty="0"/>
              <a:t>Grammar Book for You and I (Oops, Me): All the Grammar You Need to Succeed in </a:t>
            </a:r>
            <a:r>
              <a:rPr lang="en-US" dirty="0" smtClean="0"/>
              <a:t>Life</a:t>
            </a:r>
          </a:p>
          <a:p>
            <a:endParaRPr lang="en-US" dirty="0"/>
          </a:p>
          <a:p>
            <a:r>
              <a:rPr lang="en-US" dirty="0" smtClean="0"/>
              <a:t>“Procrastination behaviors can be attributed to a fear that the manuscript will be rejected.”</a:t>
            </a:r>
          </a:p>
          <a:p>
            <a:pPr lvl="8"/>
            <a:r>
              <a:rPr lang="en-US" dirty="0" smtClean="0"/>
              <a:t>Browner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62468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are papers important in academia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Manuscripts are the “Coin of the Realm”</a:t>
            </a:r>
          </a:p>
          <a:p>
            <a:r>
              <a:rPr lang="en-US" dirty="0" smtClean="0"/>
              <a:t>It allows people to see how you think and how you write</a:t>
            </a:r>
          </a:p>
          <a:p>
            <a:r>
              <a:rPr lang="en-US" dirty="0" smtClean="0"/>
              <a:t>Publishing is necessary </a:t>
            </a:r>
            <a:r>
              <a:rPr lang="en-US" dirty="0" smtClean="0"/>
              <a:t>to stay in academics</a:t>
            </a:r>
          </a:p>
          <a:p>
            <a:r>
              <a:rPr lang="en-US" dirty="0" smtClean="0"/>
              <a:t>Papers are necessary for promotion</a:t>
            </a:r>
          </a:p>
          <a:p>
            <a:pPr lvl="1"/>
            <a:r>
              <a:rPr lang="en-US" dirty="0" smtClean="0"/>
              <a:t>If you don’t want to be promoted, don’t write any papers!</a:t>
            </a:r>
          </a:p>
          <a:p>
            <a:r>
              <a:rPr lang="en-US" dirty="0" smtClean="0"/>
              <a:t>Number of papers needed varies depending on  your track</a:t>
            </a:r>
          </a:p>
          <a:p>
            <a:pPr lvl="1"/>
            <a:r>
              <a:rPr lang="en-US" dirty="0" smtClean="0"/>
              <a:t>Clinician educators may not need as many and can do more reviews</a:t>
            </a:r>
          </a:p>
          <a:p>
            <a:pPr lvl="1"/>
            <a:r>
              <a:rPr lang="en-US" dirty="0" smtClean="0"/>
              <a:t>Physician scientists need as many as possible and they need to be in good journals with high impact factors. 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12755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should you write up your </a:t>
            </a:r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If you don’t write up your results, either your mentor or someone else in your </a:t>
            </a:r>
            <a:r>
              <a:rPr lang="en-US" dirty="0" smtClean="0"/>
              <a:t>group will </a:t>
            </a:r>
          </a:p>
          <a:p>
            <a:pPr lvl="1"/>
            <a:r>
              <a:rPr lang="en-US" dirty="0" smtClean="0"/>
              <a:t>or your competitor  </a:t>
            </a:r>
            <a:endParaRPr lang="en-US" dirty="0" smtClean="0"/>
          </a:p>
          <a:p>
            <a:r>
              <a:rPr lang="en-US" dirty="0" smtClean="0"/>
              <a:t>It is a sign of productivity and accomplishment.</a:t>
            </a:r>
            <a:endParaRPr lang="en-US" dirty="0" smtClean="0"/>
          </a:p>
          <a:p>
            <a:r>
              <a:rPr lang="en-US" dirty="0" smtClean="0"/>
              <a:t>If your results are not written up and published, it is as if the study was never done.</a:t>
            </a:r>
          </a:p>
          <a:p>
            <a:r>
              <a:rPr lang="en-US" dirty="0" smtClean="0"/>
              <a:t>It is important for your own sense of accomplishment to write up your results.</a:t>
            </a:r>
          </a:p>
          <a:p>
            <a:r>
              <a:rPr lang="en-US" dirty="0" smtClean="0"/>
              <a:t>Publishing is important for </a:t>
            </a:r>
            <a:r>
              <a:rPr lang="en-US" dirty="0" smtClean="0"/>
              <a:t>grants, getting an academic position, and promotion</a:t>
            </a:r>
            <a:r>
              <a:rPr lang="en-US" dirty="0" smtClean="0"/>
              <a:t>.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41432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constitutes the basic outline for a great paper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sz="2200" b="1" dirty="0" err="1"/>
              <a:t>IMRaD</a:t>
            </a:r>
            <a:r>
              <a:rPr lang="en-US" sz="2200" dirty="0"/>
              <a:t>: Introduction, Methods, Results and Discussion</a:t>
            </a:r>
          </a:p>
          <a:p>
            <a:endParaRPr lang="en-US" dirty="0" smtClean="0"/>
          </a:p>
          <a:p>
            <a:r>
              <a:rPr lang="en-US" dirty="0" smtClean="0"/>
              <a:t>Or </a:t>
            </a:r>
            <a:r>
              <a:rPr lang="en-US" b="1" dirty="0" err="1" smtClean="0"/>
              <a:t>AIMRad</a:t>
            </a:r>
            <a:endParaRPr lang="en-US" b="1" dirty="0"/>
          </a:p>
          <a:p>
            <a:r>
              <a:rPr lang="en-US" dirty="0" smtClean="0"/>
              <a:t>Abstract</a:t>
            </a:r>
          </a:p>
          <a:p>
            <a:r>
              <a:rPr lang="en-US" dirty="0" smtClean="0"/>
              <a:t>Introduction</a:t>
            </a:r>
          </a:p>
          <a:p>
            <a:r>
              <a:rPr lang="en-US" dirty="0" smtClean="0"/>
              <a:t>Methods</a:t>
            </a:r>
          </a:p>
          <a:p>
            <a:r>
              <a:rPr lang="en-US" dirty="0" smtClean="0"/>
              <a:t>Results</a:t>
            </a:r>
          </a:p>
          <a:p>
            <a:r>
              <a:rPr lang="en-US" dirty="0" smtClean="0"/>
              <a:t>Discussion</a:t>
            </a:r>
          </a:p>
          <a:p>
            <a:r>
              <a:rPr lang="en-US" dirty="0" smtClean="0"/>
              <a:t>Conclusion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03730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Sometimes the easiest to write, but sometimes the most difficult piece of the paper</a:t>
            </a:r>
          </a:p>
          <a:p>
            <a:r>
              <a:rPr lang="en-US" dirty="0" smtClean="0"/>
              <a:t>Abstracts are written early for submission to meetings</a:t>
            </a:r>
          </a:p>
          <a:p>
            <a:r>
              <a:rPr lang="en-US" dirty="0" smtClean="0"/>
              <a:t>Usually very structured</a:t>
            </a:r>
          </a:p>
          <a:p>
            <a:r>
              <a:rPr lang="en-US" dirty="0" smtClean="0"/>
              <a:t>Can write the initial abstract but should always review after you have written the paper</a:t>
            </a:r>
          </a:p>
          <a:p>
            <a:r>
              <a:rPr lang="en-US" dirty="0" smtClean="0"/>
              <a:t>Results and conclusions in the abstract should be exactly the same as those presented in the results and conclusions sections.</a:t>
            </a:r>
          </a:p>
          <a:p>
            <a:pPr lvl="1"/>
            <a:r>
              <a:rPr lang="en-US" dirty="0" smtClean="0"/>
              <a:t>This is important because it may be the only part of the paper editors read prior to make a decision regarding reviewing your paper!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73367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Background/Rationale</a:t>
            </a:r>
          </a:p>
          <a:p>
            <a:pPr lvl="1"/>
            <a:r>
              <a:rPr lang="en-US" dirty="0" smtClean="0"/>
              <a:t>Why you are writing this paper and how does it contribute to the literature</a:t>
            </a:r>
          </a:p>
          <a:p>
            <a:r>
              <a:rPr lang="en-US" dirty="0" smtClean="0"/>
              <a:t>Methods/materials</a:t>
            </a:r>
          </a:p>
          <a:p>
            <a:pPr lvl="1"/>
            <a:r>
              <a:rPr lang="en-US" dirty="0" smtClean="0"/>
              <a:t>Clinical research-study design, populations, statistical methods  used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Basic research- study design, animal </a:t>
            </a:r>
            <a:r>
              <a:rPr lang="en-US" dirty="0" err="1" smtClean="0"/>
              <a:t>vs</a:t>
            </a:r>
            <a:r>
              <a:rPr lang="en-US" dirty="0" smtClean="0"/>
              <a:t> cell culture </a:t>
            </a:r>
            <a:r>
              <a:rPr lang="en-US" dirty="0" err="1" smtClean="0"/>
              <a:t>vs</a:t>
            </a:r>
            <a:r>
              <a:rPr lang="en-US" dirty="0" smtClean="0"/>
              <a:t> other</a:t>
            </a:r>
          </a:p>
          <a:p>
            <a:r>
              <a:rPr lang="en-US" dirty="0" smtClean="0"/>
              <a:t>Results</a:t>
            </a:r>
          </a:p>
          <a:p>
            <a:pPr lvl="1"/>
            <a:r>
              <a:rPr lang="en-US" dirty="0" smtClean="0"/>
              <a:t>Concise and most important results</a:t>
            </a:r>
          </a:p>
          <a:p>
            <a:pPr lvl="1"/>
            <a:r>
              <a:rPr lang="en-US" dirty="0" smtClean="0"/>
              <a:t>What should readers take away from this paper?</a:t>
            </a:r>
          </a:p>
          <a:p>
            <a:r>
              <a:rPr lang="en-US" dirty="0" smtClean="0"/>
              <a:t>Summary</a:t>
            </a:r>
          </a:p>
          <a:p>
            <a:pPr lvl="1"/>
            <a:r>
              <a:rPr lang="en-US" dirty="0" smtClean="0"/>
              <a:t>May or may not need to include in the abstract</a:t>
            </a:r>
          </a:p>
          <a:p>
            <a:r>
              <a:rPr lang="en-US" dirty="0" smtClean="0"/>
              <a:t>Conclusion</a:t>
            </a:r>
          </a:p>
          <a:p>
            <a:pPr lvl="1"/>
            <a:r>
              <a:rPr lang="en-US" dirty="0" smtClean="0"/>
              <a:t>Tell your audience why this piece of work is important!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426202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Mistakes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Abstract is too long</a:t>
            </a:r>
            <a:r>
              <a:rPr lang="en-US" dirty="0" smtClean="0">
                <a:sym typeface="Wingdings"/>
              </a:rPr>
              <a:t> it should be approximately 250 words</a:t>
            </a:r>
          </a:p>
          <a:p>
            <a:r>
              <a:rPr lang="en-US" dirty="0" smtClean="0">
                <a:sym typeface="Wingdings"/>
              </a:rPr>
              <a:t>Using a meeting abstract for the manuscript</a:t>
            </a:r>
          </a:p>
          <a:p>
            <a:pPr lvl="1"/>
            <a:r>
              <a:rPr lang="en-US" dirty="0" smtClean="0">
                <a:sym typeface="Wingdings"/>
              </a:rPr>
              <a:t>Revise the manuscript abstract accordingly</a:t>
            </a:r>
          </a:p>
          <a:p>
            <a:r>
              <a:rPr lang="en-US" dirty="0" smtClean="0"/>
              <a:t>Abstract is unnecessarily complicated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Remember: The abstract is a general summary of your manuscript!</a:t>
            </a:r>
          </a:p>
          <a:p>
            <a:endParaRPr lang="en-US" dirty="0"/>
          </a:p>
          <a:p>
            <a:pPr lvl="8"/>
            <a:r>
              <a:rPr lang="en-US" dirty="0" smtClean="0"/>
              <a:t>Browner, Publishing and Presenting Clinical Research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53905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Introduction: Why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Usually 3 paragraphs</a:t>
            </a:r>
          </a:p>
          <a:p>
            <a:pPr lvl="1"/>
            <a:r>
              <a:rPr lang="en-US" dirty="0" smtClean="0"/>
              <a:t>Background and holes in the literature</a:t>
            </a:r>
            <a:r>
              <a:rPr lang="en-US" dirty="0" smtClean="0">
                <a:sym typeface="Wingdings"/>
              </a:rPr>
              <a:t></a:t>
            </a:r>
            <a:r>
              <a:rPr lang="en-US" dirty="0"/>
              <a:t>2 </a:t>
            </a:r>
            <a:r>
              <a:rPr lang="en-US" dirty="0" smtClean="0"/>
              <a:t>paragraphs</a:t>
            </a:r>
          </a:p>
          <a:p>
            <a:pPr lvl="1"/>
            <a:r>
              <a:rPr lang="en-US" dirty="0" smtClean="0"/>
              <a:t>One paragraph to describe why you did your study and tentatively what you found</a:t>
            </a:r>
          </a:p>
          <a:p>
            <a:r>
              <a:rPr lang="en-US" dirty="0" smtClean="0"/>
              <a:t>Briefly describe the problem and gap in the literature</a:t>
            </a:r>
          </a:p>
          <a:p>
            <a:pPr lvl="1"/>
            <a:r>
              <a:rPr lang="en-US" dirty="0" smtClean="0"/>
              <a:t>Don’t describe all of the background literature here</a:t>
            </a:r>
          </a:p>
          <a:p>
            <a:r>
              <a:rPr lang="en-US" dirty="0" smtClean="0"/>
              <a:t>Hypothesis, aim or goal: clearly describe what your hypothesis is and how this adds to the literature</a:t>
            </a:r>
          </a:p>
          <a:p>
            <a:r>
              <a:rPr lang="en-US" dirty="0" smtClean="0"/>
              <a:t>Describe what you did and what question you answered with your study.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711741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F8E8AF72EB37440BB7C06EC39B57161" ma:contentTypeVersion="1" ma:contentTypeDescription="Create a new document." ma:contentTypeScope="" ma:versionID="88e2ef45bf565f2f3bace1c17a31f24e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a447206dab0015f8b9f8924535193e8c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6E39E187-06A5-4D2D-8D53-1E06E278867F}"/>
</file>

<file path=customXml/itemProps2.xml><?xml version="1.0" encoding="utf-8"?>
<ds:datastoreItem xmlns:ds="http://schemas.openxmlformats.org/officeDocument/2006/customXml" ds:itemID="{2A59D13B-7249-450F-ADE7-45425178F19C}"/>
</file>

<file path=customXml/itemProps3.xml><?xml version="1.0" encoding="utf-8"?>
<ds:datastoreItem xmlns:ds="http://schemas.openxmlformats.org/officeDocument/2006/customXml" ds:itemID="{09DEE849-380D-49D2-9251-5FD52C4C08FD}"/>
</file>

<file path=docProps/app.xml><?xml version="1.0" encoding="utf-8"?>
<Properties xmlns="http://schemas.openxmlformats.org/officeDocument/2006/extended-properties" xmlns:vt="http://schemas.openxmlformats.org/officeDocument/2006/docPropsVTypes">
  <Template>Executive.thmx</Template>
  <TotalTime>304</TotalTime>
  <Words>2005</Words>
  <Application>Microsoft Macintosh PowerPoint</Application>
  <PresentationFormat>On-screen Show (4:3)</PresentationFormat>
  <Paragraphs>254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Executive</vt:lpstr>
      <vt:lpstr>How to write an Award-Winning Paper</vt:lpstr>
      <vt:lpstr>Outline of Talk</vt:lpstr>
      <vt:lpstr>Why are papers important in academia?</vt:lpstr>
      <vt:lpstr>Why should you write up your results</vt:lpstr>
      <vt:lpstr>What constitutes the basic outline for a great paper?</vt:lpstr>
      <vt:lpstr>Abstract</vt:lpstr>
      <vt:lpstr>Abstract</vt:lpstr>
      <vt:lpstr>Common Mistakes</vt:lpstr>
      <vt:lpstr>Introduction: Why</vt:lpstr>
      <vt:lpstr>Checklist for the Introduction</vt:lpstr>
      <vt:lpstr>Methods: Who, What, Where and How</vt:lpstr>
      <vt:lpstr>Materials and Methods: Basic Research</vt:lpstr>
      <vt:lpstr>Results: what you found</vt:lpstr>
      <vt:lpstr>Results: what you found</vt:lpstr>
      <vt:lpstr>Discussion: interpretation of the results</vt:lpstr>
      <vt:lpstr>Discussion: interpretation of the results</vt:lpstr>
      <vt:lpstr>Conclusions</vt:lpstr>
      <vt:lpstr>Acknowledgements</vt:lpstr>
      <vt:lpstr>Title</vt:lpstr>
      <vt:lpstr>References</vt:lpstr>
      <vt:lpstr>Bessie’s Rules</vt:lpstr>
      <vt:lpstr>Other Comments</vt:lpstr>
      <vt:lpstr>Overcoming Writer’s Block</vt:lpstr>
      <vt:lpstr>Summary</vt:lpstr>
      <vt:lpstr>Books and Style Guides</vt:lpstr>
      <vt:lpstr>References</vt:lpstr>
      <vt:lpstr>Grammar…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Writing for Sucess: How to Develop an Award Winning Publication</dc:title>
  <dc:creator>Bessie Mielcarek</dc:creator>
  <cp:lastModifiedBy>Bessie Mielcarek</cp:lastModifiedBy>
  <cp:revision>33</cp:revision>
  <cp:lastPrinted>2013-04-19T03:10:19Z</cp:lastPrinted>
  <dcterms:created xsi:type="dcterms:W3CDTF">2013-04-17T21:41:41Z</dcterms:created>
  <dcterms:modified xsi:type="dcterms:W3CDTF">2013-04-19T14:16:42Z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0x0101009F8E8AF72EB37440BB7C06EC39B57161</vt:lpwstr>
  </property>
</Properties>
</file>