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72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6" autoAdjust="0"/>
    <p:restoredTop sz="94632" autoAdjust="0"/>
  </p:normalViewPr>
  <p:slideViewPr>
    <p:cSldViewPr snapToGrid="0">
      <p:cViewPr varScale="1">
        <p:scale>
          <a:sx n="109" d="100"/>
          <a:sy n="109" d="100"/>
        </p:scale>
        <p:origin x="-1680" y="-90"/>
      </p:cViewPr>
      <p:guideLst>
        <p:guide orient="horz" pos="1296"/>
        <p:guide orient="horz" pos="3746"/>
        <p:guide orient="horz" pos="2162"/>
        <p:guide orient="horz" pos="1440"/>
        <p:guide orient="horz" pos="1016"/>
        <p:guide pos="2880"/>
        <p:guide pos="510"/>
        <p:guide pos="5245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4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3992" y="1619250"/>
            <a:ext cx="3653161" cy="18097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authors</a:t>
            </a:r>
            <a:endParaRPr lang="en-US" dirty="0"/>
          </a:p>
        </p:txBody>
      </p:sp>
      <p:pic>
        <p:nvPicPr>
          <p:cNvPr id="5" name="Picture 4" descr="title slide bg 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175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09625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rebuchet MS" pitchFamily="34" charset="0"/>
              </a:rPr>
              <a:t>USRDS 2012</a:t>
            </a:r>
            <a:r>
              <a:rPr lang="en-US" sz="900" baseline="0" dirty="0" smtClean="0">
                <a:latin typeface="Trebuchet MS" pitchFamily="34" charset="0"/>
              </a:rPr>
              <a:t> ADR</a:t>
            </a:r>
            <a:endParaRPr lang="en-US" sz="900" dirty="0"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 slide bg 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9" descr="usrds logo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09625" y="887413"/>
            <a:ext cx="4841875" cy="1398587"/>
          </a:xfrm>
        </p:spPr>
        <p:txBody>
          <a:bodyPr/>
          <a:lstStyle/>
          <a:p>
            <a:r>
              <a:rPr lang="en-US" sz="1600" b="1" dirty="0"/>
              <a:t>CKD: Chapter 5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Part D prescription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drug </a:t>
            </a:r>
            <a:r>
              <a:rPr lang="en-US" sz="2800" dirty="0"/>
              <a:t>coverage in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patients </a:t>
            </a:r>
            <a:r>
              <a:rPr lang="en-US" sz="2800" dirty="0"/>
              <a:t>with CKD</a:t>
            </a:r>
          </a:p>
        </p:txBody>
      </p:sp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88741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2012 Annual Data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D non-LIS enrollees with </a:t>
            </a:r>
            <a:br>
              <a:rPr lang="en-US" dirty="0" smtClean="0"/>
            </a:br>
            <a:r>
              <a:rPr lang="en-US" dirty="0" smtClean="0"/>
              <a:t>specified monthly premium, 2010</a:t>
            </a:r>
            <a:br>
              <a:rPr lang="en-US" dirty="0" smtClean="0"/>
            </a:br>
            <a:r>
              <a:rPr lang="en-US" sz="1600" dirty="0" smtClean="0"/>
              <a:t>Figure 5.6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37623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enrollees alive on January 1, excluding those in Medicare Advantage Part D plans.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2 atlas\12 figure PNGs\12 vol1 figure PNGs\vol1 ch05 pngs\1 ch05 fig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8369" y="2057400"/>
            <a:ext cx="6367262" cy="3283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D non-LIS enrollees with gap </a:t>
            </a:r>
            <a:br>
              <a:rPr lang="en-US" dirty="0" smtClean="0"/>
            </a:br>
            <a:r>
              <a:rPr lang="en-US" dirty="0" smtClean="0"/>
              <a:t>coverage or no deductible, 2010</a:t>
            </a:r>
            <a:br>
              <a:rPr lang="en-US" dirty="0" smtClean="0"/>
            </a:br>
            <a:r>
              <a:rPr lang="en-US" sz="1600" dirty="0" smtClean="0"/>
              <a:t>Figure 5.7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37623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enrollees alive on January 1, excluding those in Medicare Advantage Part D plans.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42" name="Picture 2" descr="\\LUKE\ADR Prepress\2012 atlas\12 figure PNGs\12 vol1 figure PNGs\vol1 ch05 pngs\1 ch05 fig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315" y="2057400"/>
            <a:ext cx="6267370" cy="3231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D LIS enrollees with specified </a:t>
            </a:r>
            <a:br>
              <a:rPr lang="en-US" dirty="0" smtClean="0"/>
            </a:br>
            <a:r>
              <a:rPr lang="en-US" dirty="0" smtClean="0"/>
              <a:t>co-insurance/copayment, 2010</a:t>
            </a:r>
            <a:br>
              <a:rPr lang="en-US" dirty="0" smtClean="0"/>
            </a:br>
            <a:r>
              <a:rPr lang="en-US" sz="1600" dirty="0" smtClean="0"/>
              <a:t>Figure 5.8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37623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enrollees alive on January 1, excluding those in Medicare Advantage Part D plans.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\\LUKE\ADR Prepress\2012 atlas\12 figure PNGs\12 vol1 figure PNGs\vol1 ch05 pngs\1 ch05 fig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785" y="2057400"/>
            <a:ext cx="5998429" cy="3089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Part D payment</a:t>
            </a:r>
            <a:br>
              <a:rPr lang="en-US" dirty="0" smtClean="0"/>
            </a:br>
            <a:r>
              <a:rPr lang="en-US" dirty="0" smtClean="0"/>
              <a:t>for Medicare enrollees</a:t>
            </a:r>
            <a:br>
              <a:rPr lang="en-US" dirty="0" smtClean="0"/>
            </a:br>
            <a:r>
              <a:rPr lang="en-US" sz="1600" dirty="0" smtClean="0"/>
              <a:t>Figure 5.9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General Medicare totals include Part D claims for all patients in the Medicare 5 percent sample enrolled in Part D. CKD total includes Medicare CKD patients, as determined from claims. ESRD totals include all Part D claims for Medicare ESRD patients enrolled in Part 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2290" name="Picture 2" descr="\\LUKE\ADR Prepress\2012 atlas\12 figure PNGs\12 vol1 figure PNGs\vol1 ch05 pngs\1 ch05 fig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5101" y="2057400"/>
            <a:ext cx="6013797" cy="3101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person per year Medicare &amp; </a:t>
            </a:r>
            <a:br>
              <a:rPr lang="en-US" dirty="0" smtClean="0"/>
            </a:br>
            <a:r>
              <a:rPr lang="en-US" dirty="0" smtClean="0"/>
              <a:t>out-of-pocket Part D costs for enrollees, 2010</a:t>
            </a:r>
            <a:br>
              <a:rPr lang="en-US" dirty="0" smtClean="0"/>
            </a:br>
            <a:r>
              <a:rPr lang="en-US" sz="1600" dirty="0" smtClean="0"/>
              <a:t>Figure 5.10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General Medicare totals include Part D claims for all patients in the Medicare 5 percent sample enrolled in Part D. CKD totals includes Medicare CKD patients, as determined from claims. ESRD totals include all Part D claims for Medicare ESRD patients enrolled in Part D. Medicare total is the sum of Medicare net payment plus LIS amount.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\\LUKE\ADR Prepress\2012 atlas\12 figure PNGs\12 vol1 figure PNGs\vol1 ch05 pngs\1 ch05 fig10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737" y="2057400"/>
            <a:ext cx="6336526" cy="32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person per year Part D costs for enrollees, by low income subsidy (LIS) status, 2010</a:t>
            </a:r>
            <a:br>
              <a:rPr lang="en-US" dirty="0" smtClean="0"/>
            </a:br>
            <a:r>
              <a:rPr lang="en-US" sz="1600" dirty="0" smtClean="0"/>
              <a:t>Figure 5.11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surviving 2010. General Medicare totals include Part D claims for all patients in the Medicare 5 percent sample enrolled in Part D. CKD total includes Medicare CKD patients, as determined from claims. ESRD totals include all Part D claims for Medicare ESRD patients enrolled in Part 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4338" name="Picture 2" descr="\\LUKE\ADR Prepress\2012 atlas\12 figure PNGs\12 vol1 figure PNGs\vol1 ch05 pngs\1 ch05 fig1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789" y="2057400"/>
            <a:ext cx="6290422" cy="3243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per person per year costs ($) </a:t>
            </a:r>
            <a:br>
              <a:rPr lang="en-US" dirty="0" smtClean="0"/>
            </a:br>
            <a:r>
              <a:rPr lang="en-US" dirty="0" smtClean="0"/>
              <a:t>for Part D enrollees, by LIS status, 2010</a:t>
            </a:r>
            <a:br>
              <a:rPr lang="en-US" dirty="0" smtClean="0"/>
            </a:br>
            <a:r>
              <a:rPr lang="en-US" sz="1600" dirty="0" smtClean="0"/>
              <a:t>Table 5.d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511338"/>
            <a:ext cx="46767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All Medicare patients enrolled in Part D in 2010. CKD determined from claims. ESRD patients are period prevalent ESRD in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\\LUKE\ADR Prepress\2012 atlas\12 figure PNGs\12 vol1 figure PNGs\vol1 ch05 pngs\1 ch05 table 5.d-01.png"/>
          <p:cNvPicPr>
            <a:picLocks noChangeAspect="1" noChangeArrowheads="1"/>
          </p:cNvPicPr>
          <p:nvPr/>
        </p:nvPicPr>
        <p:blipFill>
          <a:blip r:embed="rId2" cstate="print"/>
          <a:srcRect l="31121" t="43577" r="30718" b="40609"/>
          <a:stretch>
            <a:fillRect/>
          </a:stretch>
        </p:blipFill>
        <p:spPr bwMode="auto">
          <a:xfrm>
            <a:off x="1611206" y="2057400"/>
            <a:ext cx="5921588" cy="3175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D non-LIS enrollees who reach </a:t>
            </a:r>
            <a:br>
              <a:rPr lang="en-US" dirty="0" smtClean="0"/>
            </a:br>
            <a:r>
              <a:rPr lang="en-US" dirty="0" smtClean="0"/>
              <a:t>each coverage phase, 2010</a:t>
            </a:r>
            <a:br>
              <a:rPr lang="en-US" dirty="0" smtClean="0"/>
            </a:br>
            <a:r>
              <a:rPr lang="en-US" sz="1600" dirty="0" smtClean="0"/>
              <a:t>Figure 5.12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3" y="5511338"/>
            <a:ext cx="423110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enrollees alive on January 1, excluding those in employer-sponsored &amp; national PACE Part D plans.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2 atlas\12 figure PNGs\12 vol1 figure PNGs\vol1 ch05 pngs\1 ch05 fig1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164" y="2057400"/>
            <a:ext cx="5953672" cy="3070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percent of Part D non-LIS </a:t>
            </a:r>
            <a:br>
              <a:rPr lang="en-US" dirty="0" smtClean="0"/>
            </a:br>
            <a:r>
              <a:rPr lang="en-US" dirty="0" smtClean="0"/>
              <a:t>enrollees who reach the coverage gap, 2010</a:t>
            </a:r>
            <a:br>
              <a:rPr lang="en-US" dirty="0" smtClean="0"/>
            </a:br>
            <a:r>
              <a:rPr lang="en-US" sz="1600" dirty="0" smtClean="0"/>
              <a:t>Figure 5.13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3" y="5511338"/>
            <a:ext cx="423110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enrollees alive on January 1, excluding those in employer-sponsored &amp; national PACE Part D plans.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7410" name="Picture 2" descr="\\LUKE\ADR Prepress\2012 atlas\12 figure PNGs\12 vol1 figure PNGs\vol1 ch05 pngs\1 ch05 fig1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0990" y="2057400"/>
            <a:ext cx="5522019" cy="2917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Cumulative percent of Part D non-LIS enrollees </a:t>
            </a:r>
            <a:br>
              <a:rPr lang="en-US" sz="2400" dirty="0" smtClean="0"/>
            </a:br>
            <a:r>
              <a:rPr lang="en-US" sz="2400" dirty="0" smtClean="0"/>
              <a:t>who reach catastrophic coverage after reaching </a:t>
            </a:r>
            <a:br>
              <a:rPr lang="en-US" sz="2400" dirty="0" smtClean="0"/>
            </a:br>
            <a:r>
              <a:rPr lang="en-US" sz="2400" dirty="0" smtClean="0"/>
              <a:t>the coverage gap,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5.14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3" y="5511338"/>
            <a:ext cx="423110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enrollees alive on January 1, excluding those in employer-sponsored &amp; national PACE Part D plans.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8434" name="Picture 2" descr="\\LUKE\ADR Prepress\2012 atlas\12 figure PNGs\12 vol1 figure PNGs\vol1 ch05 pngs\1 ch05 fig1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202" y="2057400"/>
            <a:ext cx="5629595" cy="3017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15 drug classes used by general Medicare Part D enrollees with CKD, by days supply, 2010</a:t>
            </a:r>
            <a:br>
              <a:rPr lang="en-US" dirty="0" smtClean="0"/>
            </a:br>
            <a:r>
              <a:rPr lang="en-US" sz="1600" dirty="0" smtClean="0"/>
              <a:t>Figure 5.1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570410"/>
            <a:ext cx="6009920" cy="7527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Part D claims for all patients in the Medicare 5 percent sample; claims &amp; costs scaled up by a factor of 20 to estimate totals. Costs are the sum of Medicare payment &amp; low income subsidy.  Therapeutic classifications based on </a:t>
            </a:r>
            <a:r>
              <a:rPr lang="en-US" sz="1200" b="1" dirty="0" err="1" smtClean="0">
                <a:solidFill>
                  <a:schemeClr val="tx2"/>
                </a:solidFill>
              </a:rPr>
              <a:t>Medi</a:t>
            </a:r>
            <a:r>
              <a:rPr lang="en-US" sz="1200" b="1" dirty="0" smtClean="0">
                <a:solidFill>
                  <a:schemeClr val="tx2"/>
                </a:solidFill>
              </a:rPr>
              <a:t>-span’s generic product identifier (GPI) therapeutic classification system.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1 ch05 fig1 list-0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8035" y="2286000"/>
            <a:ext cx="5947929" cy="295002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Twelve-month probability of reaching the </a:t>
            </a:r>
            <a:br>
              <a:rPr lang="en-US" dirty="0" smtClean="0"/>
            </a:br>
            <a:r>
              <a:rPr lang="en-US" dirty="0" smtClean="0"/>
              <a:t>coverage gap in Part D non-LIS enrollees, 2010</a:t>
            </a:r>
            <a:br>
              <a:rPr lang="en-US" dirty="0" smtClean="0"/>
            </a:br>
            <a:r>
              <a:rPr lang="en-US" sz="1600" dirty="0" smtClean="0"/>
              <a:t>Table 5.e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511338"/>
            <a:ext cx="125738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 Point prevalent Medicare enrollees alive on January 1, excluding those in employer-sponsored &amp; national PACE Part D plans.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9458" name="Picture 2" descr="\\LUKE\ADR Prepress\2012 atlas\12 figure PNGs\12 vol1 figure PNGs\vol1 ch05 pngs\1 ch05 table 5.e-01.png"/>
          <p:cNvPicPr>
            <a:picLocks noChangeAspect="1" noChangeArrowheads="1"/>
          </p:cNvPicPr>
          <p:nvPr/>
        </p:nvPicPr>
        <p:blipFill>
          <a:blip r:embed="rId2" cstate="print"/>
          <a:srcRect l="31021" t="49160" r="30719" b="29755"/>
          <a:stretch>
            <a:fillRect/>
          </a:stretch>
        </p:blipFill>
        <p:spPr bwMode="auto">
          <a:xfrm>
            <a:off x="2129877" y="2057399"/>
            <a:ext cx="5453581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Part D-covered prescription fills PPPM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Part D non-LIS enrollees, 2010</a:t>
            </a:r>
            <a:br>
              <a:rPr lang="en-US" dirty="0" smtClean="0"/>
            </a:br>
            <a:r>
              <a:rPr lang="en-US" sz="1600" dirty="0" smtClean="0"/>
              <a:t>Table 5.f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4338679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enrollees alive on January 1, excluding those in employer-sponsored &amp; national PACE Part D plans.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482" name="Picture 2" descr="\\LUKE\ADR Prepress\2012 atlas\12 figure PNGs\12 vol1 figure PNGs\vol1 ch05 pngs\1 ch05 table 5.f-01.png"/>
          <p:cNvPicPr>
            <a:picLocks noChangeAspect="1" noChangeArrowheads="1"/>
          </p:cNvPicPr>
          <p:nvPr/>
        </p:nvPicPr>
        <p:blipFill>
          <a:blip r:embed="rId2" cstate="print"/>
          <a:srcRect l="31025" t="53670" r="30814" b="34031"/>
          <a:stretch>
            <a:fillRect/>
          </a:stretch>
        </p:blipFill>
        <p:spPr bwMode="auto">
          <a:xfrm>
            <a:off x="1483915" y="2057400"/>
            <a:ext cx="6176170" cy="2576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15 drugs used in Part D enrollees, </a:t>
            </a:r>
            <a:br>
              <a:rPr lang="en-US" dirty="0" smtClean="0"/>
            </a:br>
            <a:r>
              <a:rPr lang="en-US" dirty="0" smtClean="0"/>
              <a:t>by days supply &amp; net cost, 2010</a:t>
            </a:r>
            <a:br>
              <a:rPr lang="en-US" dirty="0" smtClean="0"/>
            </a:br>
            <a:r>
              <a:rPr lang="en-US" sz="1600" dirty="0" smtClean="0"/>
              <a:t>Table 5.g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3" y="5887854"/>
            <a:ext cx="526844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Part D claims for all patients in the Medicare 5 percent sample, (claims &amp; costs scaled up by a factor of 20 to estimate totals). Costs are the sum of Medicare payment &amp; low income subsidy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9" name="Picture 5" descr="\\LUKE\ADR Prepress\2012 atlas\12 figure PNGs\12 vol1 figure PNGs\vol1 ch05 pngs\1 ch05 table 5.g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248" y="2057399"/>
            <a:ext cx="5803504" cy="3138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15 drugs used in Part D enrollees </a:t>
            </a:r>
            <a:br>
              <a:rPr lang="en-US" dirty="0" smtClean="0"/>
            </a:br>
            <a:r>
              <a:rPr lang="en-US" dirty="0" smtClean="0"/>
              <a:t>with CKD, by days supply &amp; net cost, 2010</a:t>
            </a:r>
            <a:br>
              <a:rPr lang="en-US" dirty="0" smtClean="0"/>
            </a:br>
            <a:r>
              <a:rPr lang="en-US" sz="1600" dirty="0" smtClean="0"/>
              <a:t>Table 5.h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3" y="5926274"/>
            <a:ext cx="766586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CKD Medicare patients  with Medicare as primary payor for calendar year 2009. Part D claims for all patients in the Medicare 5 percent sample; claims &amp; costs scaled up by a factor of 20 to estimate totals. Costs are the sum of Medicare payment &amp; low income subsidy.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2 atlas\12 figure PNGs\12 vol1 figure PNGs\vol1 ch05 pngs\1 ch05 table 5.h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744" y="2057400"/>
            <a:ext cx="6492512" cy="3508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15 drugs used in Part D enrollees </a:t>
            </a:r>
            <a:br>
              <a:rPr lang="en-US" dirty="0" smtClean="0"/>
            </a:br>
            <a:r>
              <a:rPr lang="en-US" dirty="0" smtClean="0"/>
              <a:t>with ESRD, by days supply &amp; net cost, 2010</a:t>
            </a:r>
            <a:br>
              <a:rPr lang="en-US" dirty="0" smtClean="0"/>
            </a:br>
            <a:r>
              <a:rPr lang="en-US" sz="1600" dirty="0" smtClean="0"/>
              <a:t>Table 5.i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880170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Part D claims for all ESRD patients in the Medicare 5 percent sample; claims &amp; costs scaled up by a factor of 20 to estimate totals. Costs are the sum of Medicare payment &amp; low income subsidy.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2 atlas\12 figure PNGs\12 vol1 figure PNGs\vol1 ch05 pngs\1 ch05 table 5.i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8781" y="2057400"/>
            <a:ext cx="5786437" cy="3129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15 drug classes used by Part D enrollees with CKD, by days supply &amp; net costs, 2010</a:t>
            </a:r>
            <a:br>
              <a:rPr lang="en-US" dirty="0" smtClean="0"/>
            </a:br>
            <a:r>
              <a:rPr lang="en-US" sz="1600" dirty="0" smtClean="0"/>
              <a:t>Figure 5.15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Part D claims for all patients in the Medicare 5 percent sample; claims &amp; costs scaled up by a factor of 20 to estimate totals. Costs are the sum of Medicare payment &amp; low income subsidy. Therapeutic classification based on </a:t>
            </a:r>
            <a:r>
              <a:rPr lang="en-US" sz="1200" b="1" dirty="0" err="1" smtClean="0">
                <a:solidFill>
                  <a:schemeClr val="tx2"/>
                </a:solidFill>
              </a:rPr>
              <a:t>Medi</a:t>
            </a:r>
            <a:r>
              <a:rPr lang="en-US" sz="1200" b="1" dirty="0" smtClean="0">
                <a:solidFill>
                  <a:schemeClr val="tx2"/>
                </a:solidFill>
              </a:rPr>
              <a:t>-Span’s generic product identifier (GPI) therapeutic classification system.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1 ch05 fig15a gr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625" y="2286000"/>
            <a:ext cx="7511340" cy="21601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15 drug classes used by Part D enrollees with CKD, by days supply &amp; net costs, 2010</a:t>
            </a:r>
            <a:br>
              <a:rPr lang="en-US" dirty="0" smtClean="0"/>
            </a:br>
            <a:r>
              <a:rPr lang="en-US" sz="1600" dirty="0" smtClean="0"/>
              <a:t>Figure 5.16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Part D claims for CKD Medicare patients with Medicare as primary payor for calendar year 2009; claims &amp; costs scaled up by a factor of 20 to estimate totals. Costs are the sum of Medicare payment &amp; low income subsidy. Therapeutic classification based on </a:t>
            </a:r>
            <a:r>
              <a:rPr lang="en-US" sz="1200" b="1" dirty="0" err="1" smtClean="0">
                <a:solidFill>
                  <a:schemeClr val="tx2"/>
                </a:solidFill>
              </a:rPr>
              <a:t>Medi</a:t>
            </a:r>
            <a:r>
              <a:rPr lang="en-US" sz="1200" b="1" dirty="0" smtClean="0">
                <a:solidFill>
                  <a:schemeClr val="tx2"/>
                </a:solidFill>
              </a:rPr>
              <a:t>-Span’s generic product identifier (GPI) therapeutic classification system.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1 ch05 fig16a grp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625" y="2057400"/>
            <a:ext cx="7513227" cy="222515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15 drug classes used by Part D enrollees </a:t>
            </a:r>
            <a:br>
              <a:rPr lang="en-US" dirty="0" smtClean="0"/>
            </a:br>
            <a:r>
              <a:rPr lang="en-US" dirty="0" smtClean="0"/>
              <a:t>with ESRD, by days supply &amp; net costs, 2010</a:t>
            </a:r>
            <a:br>
              <a:rPr lang="en-US" dirty="0" smtClean="0"/>
            </a:br>
            <a:r>
              <a:rPr lang="en-US" sz="1600" dirty="0" smtClean="0"/>
              <a:t>Figure 5.17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Part D claims for all ESRD patients in the Medicare 5 percent sample; claims &amp; costs scaled up by a factor of 20 to estimate totals. Costs are the sum of Medicare payment &amp; low income subsidy. Therapeutic classification based on </a:t>
            </a:r>
            <a:r>
              <a:rPr lang="en-US" sz="1200" b="1" dirty="0" err="1" smtClean="0">
                <a:solidFill>
                  <a:schemeClr val="tx2"/>
                </a:solidFill>
              </a:rPr>
              <a:t>Medi</a:t>
            </a:r>
            <a:r>
              <a:rPr lang="en-US" sz="1200" b="1" dirty="0" smtClean="0">
                <a:solidFill>
                  <a:schemeClr val="tx2"/>
                </a:solidFill>
              </a:rPr>
              <a:t>-Span’s generic product identifier (GPI) therapeutic classification system.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1 ch05 fig17a grp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830" y="2057400"/>
            <a:ext cx="7430339" cy="22095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prescription drug coverage </a:t>
            </a:r>
            <a:br>
              <a:rPr lang="en-US" dirty="0" smtClean="0"/>
            </a:br>
            <a:r>
              <a:rPr lang="en-US" dirty="0" smtClean="0"/>
              <a:t>in Medicare enrollees, by population, 2010</a:t>
            </a:r>
            <a:br>
              <a:rPr lang="en-US" dirty="0" smtClean="0"/>
            </a:br>
            <a:r>
              <a:rPr lang="en-US" sz="1600" dirty="0" smtClean="0"/>
              <a:t>Figure 5.2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enrollees alive on January 1,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2 atlas\12 figure PNGs\12 vol1 figure PNGs\vol1 ch05 pngs\1 ch05 fig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000" y="2057400"/>
            <a:ext cx="6397999" cy="329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prescription drug coverage </a:t>
            </a:r>
            <a:br>
              <a:rPr lang="en-US" dirty="0" smtClean="0"/>
            </a:br>
            <a:r>
              <a:rPr lang="en-US" dirty="0" smtClean="0"/>
              <a:t>in Medicare enrollees, by age, 2010</a:t>
            </a:r>
            <a:br>
              <a:rPr lang="en-US" dirty="0" smtClean="0"/>
            </a:br>
            <a:r>
              <a:rPr lang="en-US" sz="1600" dirty="0" smtClean="0"/>
              <a:t>Figure 5.3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511338"/>
            <a:ext cx="1672319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enrollees alive on January 1,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2 atlas\12 figure PNGs\12 vol1 figure PNGs\vol1 ch05 pngs\1 ch05 fig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288" y="1612900"/>
            <a:ext cx="4134808" cy="433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prescription drug coverage </a:t>
            </a:r>
            <a:br>
              <a:rPr lang="en-US" dirty="0" smtClean="0"/>
            </a:br>
            <a:r>
              <a:rPr lang="en-US" dirty="0" smtClean="0"/>
              <a:t>in Medicare enrollees, by race, 2010</a:t>
            </a:r>
            <a:br>
              <a:rPr lang="en-US" dirty="0" smtClean="0"/>
            </a:br>
            <a:r>
              <a:rPr lang="en-US" sz="1600" dirty="0" smtClean="0"/>
              <a:t>Figure 5.4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511338"/>
            <a:ext cx="1672319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enrollees alive on January 1,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2 atlas\12 figure PNGs\12 vol1 figure PNGs\vol1 ch05 pngs\1 ch05 fig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551" y="1612900"/>
            <a:ext cx="4140293" cy="4339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D enrollees, by low income </a:t>
            </a:r>
            <a:br>
              <a:rPr lang="en-US" dirty="0" smtClean="0"/>
            </a:br>
            <a:r>
              <a:rPr lang="en-US" dirty="0" smtClean="0"/>
              <a:t>subsidy (LIS) status &amp; population, 2010</a:t>
            </a:r>
            <a:br>
              <a:rPr lang="en-US" dirty="0" smtClean="0"/>
            </a:br>
            <a:r>
              <a:rPr lang="en-US" sz="1600" dirty="0" smtClean="0"/>
              <a:t>Figure 5.5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enrollees alive on January 1,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2 atlas\12 figure PNGs\12 vol1 figure PNGs\vol1 ch05 pngs\1 ch05 fig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790" y="1942139"/>
            <a:ext cx="6436419" cy="3319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of Part D enrollees with </a:t>
            </a:r>
            <a:br>
              <a:rPr lang="en-US" dirty="0" smtClean="0"/>
            </a:br>
            <a:r>
              <a:rPr lang="en-US" dirty="0" smtClean="0"/>
              <a:t>low income subsidy (LIS), </a:t>
            </a:r>
            <a:br>
              <a:rPr lang="en-US" dirty="0" smtClean="0"/>
            </a:br>
            <a:r>
              <a:rPr lang="en-US" dirty="0" smtClean="0"/>
              <a:t>by demographic characteristics, 2010</a:t>
            </a:r>
            <a:br>
              <a:rPr lang="en-US" dirty="0" smtClean="0"/>
            </a:br>
            <a:r>
              <a:rPr lang="en-US" sz="1600" dirty="0" smtClean="0"/>
              <a:t>Table 5.a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166463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enrollees alive on January 1,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2 atlas\12 figure PNGs\12 vol1 figure PNGs\vol1 ch05 pngs\1 ch05 table 5.a-01.png"/>
          <p:cNvPicPr>
            <a:picLocks noChangeAspect="1" noChangeArrowheads="1"/>
          </p:cNvPicPr>
          <p:nvPr/>
        </p:nvPicPr>
        <p:blipFill>
          <a:blip r:embed="rId2" cstate="print"/>
          <a:srcRect l="31092" t="35205" r="31039" b="31105"/>
          <a:stretch>
            <a:fillRect/>
          </a:stretch>
        </p:blipFill>
        <p:spPr bwMode="auto">
          <a:xfrm>
            <a:off x="2521764" y="1612900"/>
            <a:ext cx="4048085" cy="4660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D benefit parameters, 2006–2010</a:t>
            </a:r>
            <a:br>
              <a:rPr lang="en-US" dirty="0" smtClean="0"/>
            </a:br>
            <a:r>
              <a:rPr lang="en-US" sz="1600" dirty="0" smtClean="0"/>
              <a:t>Table 5.b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 http://www.q1medicare.com/PartD-The-2010-Medicare-Part-D-Outlook.php.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\\LUKE\ADR Prepress\2012 atlas\12 figure PNGs\12 vol1 figure PNGs\vol1 ch05 pngs\1 ch05 table 5.b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2057400"/>
            <a:ext cx="8247802" cy="2847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Medicare, all CKD, </a:t>
            </a:r>
            <a:br>
              <a:rPr lang="en-US" dirty="0" smtClean="0"/>
            </a:br>
            <a:r>
              <a:rPr lang="en-US" dirty="0" smtClean="0"/>
              <a:t>&amp; ESRD patients enrolled in Part D</a:t>
            </a:r>
            <a:br>
              <a:rPr lang="en-US" dirty="0" smtClean="0"/>
            </a:br>
            <a:r>
              <a:rPr lang="en-US" sz="1600" dirty="0" smtClean="0"/>
              <a:t>Table 5.c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37623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enrollees alive on January 1, excluding those in Medicare Advantage Part D plans.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2 atlas\12 figure PNGs\12 vol1 figure PNGs\vol1 ch05 pngs\1 ch05 table 5.c-01.png"/>
          <p:cNvPicPr>
            <a:picLocks noChangeAspect="1" noChangeArrowheads="1"/>
          </p:cNvPicPr>
          <p:nvPr/>
        </p:nvPicPr>
        <p:blipFill>
          <a:blip r:embed="rId2" cstate="print"/>
          <a:srcRect l="37931" t="46750" r="37650" b="44083"/>
          <a:stretch>
            <a:fillRect/>
          </a:stretch>
        </p:blipFill>
        <p:spPr bwMode="auto">
          <a:xfrm>
            <a:off x="2677998" y="2057400"/>
            <a:ext cx="3788004" cy="1840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12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10586</TotalTime>
  <Words>1012</Words>
  <Application>Microsoft Office PowerPoint</Application>
  <PresentationFormat>On-screen Show (4:3)</PresentationFormat>
  <Paragraphs>55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usrds 12</vt:lpstr>
      <vt:lpstr>Slide 1</vt:lpstr>
      <vt:lpstr>Top 15 drug classes used by general Medicare Part D enrollees with CKD, by days supply, 2010 Figure 5.1 (volume 1)</vt:lpstr>
      <vt:lpstr>Sources of prescription drug coverage  in Medicare enrollees, by population, 2010 Figure 5.2 (volume 1)</vt:lpstr>
      <vt:lpstr>Sources of prescription drug coverage  in Medicare enrollees, by age, 2010 Figure 5.3 (volume 1)</vt:lpstr>
      <vt:lpstr>Sources of prescription drug coverage  in Medicare enrollees, by race, 2010 Figure 5.4 (volume 1)</vt:lpstr>
      <vt:lpstr>Part D enrollees, by low income  subsidy (LIS) status &amp; population, 2010 Figure 5.5 (volume 1)</vt:lpstr>
      <vt:lpstr>Percent of Part D enrollees with  low income subsidy (LIS),  by demographic characteristics, 2010 Table 5.a (volume 1)</vt:lpstr>
      <vt:lpstr>Part D benefit parameters, 2006–2010 Table 5.b (volume 1)</vt:lpstr>
      <vt:lpstr>General Medicare, all CKD,  &amp; ESRD patients enrolled in Part D Table 5.c (volume 1)</vt:lpstr>
      <vt:lpstr>Part D non-LIS enrollees with  specified monthly premium, 2010 Figure 5.6 (volume 1)</vt:lpstr>
      <vt:lpstr>Part D non-LIS enrollees with gap  coverage or no deductible, 2010 Figure 5.7 (volume 1)</vt:lpstr>
      <vt:lpstr>Part D LIS enrollees with specified  co-insurance/copayment, 2010 Figure 5.8 (volume 1)</vt:lpstr>
      <vt:lpstr>Net Part D payment for Medicare enrollees Figure 5.9 (volume 1)</vt:lpstr>
      <vt:lpstr>Per person per year Medicare &amp;  out-of-pocket Part D costs for enrollees, 2010 Figure 5.10 (volume 1)</vt:lpstr>
      <vt:lpstr>Per person per year Part D costs for enrollees, by low income subsidy (LIS) status, 2010 Figure 5.11 (volume 1)</vt:lpstr>
      <vt:lpstr>Total per person per year costs ($)  for Part D enrollees, by LIS status, 2010 Table 5.d (volume 1)</vt:lpstr>
      <vt:lpstr>Part D non-LIS enrollees who reach  each coverage phase, 2010 Figure 5.12 (volume 1)</vt:lpstr>
      <vt:lpstr>Cumulative percent of Part D non-LIS  enrollees who reach the coverage gap, 2010 Figure 5.13 (volume 1)</vt:lpstr>
      <vt:lpstr>Cumulative percent of Part D non-LIS enrollees  who reach catastrophic coverage after reaching  the coverage gap, 2010 Figure 5.14 (volume 1)</vt:lpstr>
      <vt:lpstr>Twelve-month probability of reaching the  coverage gap in Part D non-LIS enrollees, 2010 Table 5.e (volume 1)</vt:lpstr>
      <vt:lpstr>Rate of Part D-covered prescription fills PPPM in Part D non-LIS enrollees, 2010 Table 5.f (volume 1)</vt:lpstr>
      <vt:lpstr>Top 15 drugs used in Part D enrollees,  by days supply &amp; net cost, 2010 Table 5.g (volume 1)</vt:lpstr>
      <vt:lpstr>Top 15 drugs used in Part D enrollees  with CKD, by days supply &amp; net cost, 2010 Table 5.h (volume 1)</vt:lpstr>
      <vt:lpstr>Top 15 drugs used in Part D enrollees  with ESRD, by days supply &amp; net cost, 2010 Table 5.i (volume 1)</vt:lpstr>
      <vt:lpstr>Top 15 drug classes used by Part D enrollees with CKD, by days supply &amp; net costs, 2010 Figure 5.15 (volume 1)</vt:lpstr>
      <vt:lpstr>Top 15 drug classes used by Part D enrollees with CKD, by days supply &amp; net costs, 2010 Figure 5.16 (volume 1)</vt:lpstr>
      <vt:lpstr>Top 15 drug classes used by Part D enrollees  with ESRD, by days supply &amp; net costs, 2010 Figure 5.17 (volume 1)</vt:lpstr>
    </vt:vector>
  </TitlesOfParts>
  <Company>Nephrology Analytical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edward constantini</cp:lastModifiedBy>
  <cp:revision>284</cp:revision>
  <dcterms:created xsi:type="dcterms:W3CDTF">2000-03-17T15:11:00Z</dcterms:created>
  <dcterms:modified xsi:type="dcterms:W3CDTF">2012-11-06T17:18:54Z</dcterms:modified>
</cp:coreProperties>
</file>