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297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 horzBarState="maximized">
    <p:restoredLeft sz="15620"/>
    <p:restoredTop sz="94632" autoAdjust="0"/>
  </p:normalViewPr>
  <p:slideViewPr>
    <p:cSldViewPr snapToGrid="0">
      <p:cViewPr varScale="1">
        <p:scale>
          <a:sx n="110" d="100"/>
          <a:sy n="110" d="100"/>
        </p:scale>
        <p:origin x="-1542" y="-90"/>
      </p:cViewPr>
      <p:guideLst>
        <p:guide orient="horz" pos="1296"/>
        <p:guide orient="horz" pos="3746"/>
        <p:guide orient="horz" pos="2162"/>
        <p:guide orient="horz" pos="1016"/>
        <p:guide pos="2880"/>
        <p:guide pos="510"/>
        <p:guide pos="5245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1" dirty="0"/>
              <a:t>CKD: Chapter 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Acute kidney injury</a:t>
            </a: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7" y="280680"/>
            <a:ext cx="8459454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 of a recurrent AKI hospitalization in Medicare patients, by number of events &amp; race, 2009–2010</a:t>
            </a:r>
            <a:br>
              <a:rPr lang="en-US" dirty="0" smtClean="0"/>
            </a:br>
            <a:r>
              <a:rPr lang="en-US" sz="1600" dirty="0" smtClean="0"/>
              <a:t>Figure 6.9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1 figure PNGs\vol1 ch06 pngs\1 ch06 fig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400"/>
            <a:ext cx="7419975" cy="314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a recurrent AKI, </a:t>
            </a:r>
            <a:br>
              <a:rPr lang="en-US" dirty="0" smtClean="0"/>
            </a:br>
            <a:r>
              <a:rPr lang="en-US" dirty="0" smtClean="0"/>
              <a:t>by age, 2009–2010</a:t>
            </a:r>
            <a:br>
              <a:rPr lang="en-US" dirty="0" smtClean="0"/>
            </a:br>
            <a:r>
              <a:rPr lang="en-US" sz="1600" dirty="0" smtClean="0"/>
              <a:t>Figure 6.10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original AKI in 2009, recurrent AKI within one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6 pngs\1 ch06 fig1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424" y="2057400"/>
            <a:ext cx="6749152" cy="348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a recurrent AKI, </a:t>
            </a:r>
            <a:br>
              <a:rPr lang="en-US" dirty="0" smtClean="0"/>
            </a:br>
            <a:r>
              <a:rPr lang="en-US" dirty="0" smtClean="0"/>
              <a:t>by race, 2009–2010</a:t>
            </a:r>
            <a:br>
              <a:rPr lang="en-US" dirty="0" smtClean="0"/>
            </a:br>
            <a:r>
              <a:rPr lang="en-US" sz="1600" dirty="0" smtClean="0"/>
              <a:t>Figure 6.11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original AKI in 2009, recurrent AKI within one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2 atlas\12 figure PNGs\12 vol1 figure PNGs\vol1 ch06 pngs\1 ch06 fig1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158" y="2057400"/>
            <a:ext cx="6405683" cy="330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of a recurrent hospitalization, </a:t>
            </a:r>
            <a:br>
              <a:rPr lang="en-US" dirty="0" smtClean="0"/>
            </a:br>
            <a:r>
              <a:rPr lang="en-US" dirty="0" smtClean="0"/>
              <a:t>ESRD, or death following hospitalization </a:t>
            </a:r>
            <a:br>
              <a:rPr lang="en-US" dirty="0" smtClean="0"/>
            </a:br>
            <a:r>
              <a:rPr lang="en-US" dirty="0" smtClean="0"/>
              <a:t>for AKI, by race, 2010</a:t>
            </a:r>
            <a:br>
              <a:rPr lang="en-US" dirty="0" smtClean="0"/>
            </a:br>
            <a:r>
              <a:rPr lang="en-US" sz="1600" dirty="0" smtClean="0"/>
              <a:t>Figure 6.12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130348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2 atlas\12 figure PNGs\12 vol1 figure PNGs\vol1 ch06 pngs\1 ch06 fig1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280" y="1612900"/>
            <a:ext cx="4903440" cy="4267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Outpatient physician visits </a:t>
            </a:r>
            <a:br>
              <a:rPr lang="en-US" dirty="0" smtClean="0"/>
            </a:br>
            <a:r>
              <a:rPr lang="en-US" dirty="0" smtClean="0"/>
              <a:t>following initial AKI discharge </a:t>
            </a:r>
            <a:br>
              <a:rPr lang="en-US" dirty="0" smtClean="0"/>
            </a:br>
            <a:r>
              <a:rPr lang="en-US" sz="1600" dirty="0" smtClean="0"/>
              <a:t>Figure 6.13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6 pngs\1 ch06 fig1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645" y="2057400"/>
            <a:ext cx="5710709" cy="324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visits in the year following </a:t>
            </a:r>
            <a:br>
              <a:rPr lang="en-US" dirty="0" smtClean="0"/>
            </a:br>
            <a:r>
              <a:rPr lang="en-US" dirty="0" smtClean="0"/>
              <a:t>a recurrent AKI discharge</a:t>
            </a:r>
            <a:br>
              <a:rPr lang="en-US" dirty="0" smtClean="0"/>
            </a:br>
            <a:r>
              <a:rPr lang="en-US" sz="1600" dirty="0" smtClean="0"/>
              <a:t>Figure 6.14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6 pngs\1 ch06 fig1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117" y="2057400"/>
            <a:ext cx="5755765" cy="3275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Outpatient nephrology visits in the year following a </a:t>
            </a:r>
            <a:br>
              <a:rPr lang="en-US" dirty="0" smtClean="0"/>
            </a:br>
            <a:r>
              <a:rPr lang="en-US" dirty="0" smtClean="0"/>
              <a:t>recurrent AKI discharge 2009-2010</a:t>
            </a:r>
            <a:br>
              <a:rPr lang="en-US" dirty="0" smtClean="0"/>
            </a:br>
            <a:r>
              <a:rPr lang="en-US" sz="1600" dirty="0" smtClean="0"/>
              <a:t>Figure 6.15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2009–2010.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2 atlas\12 figure PNGs\12 vol1 figure PNGs\vol1 ch06 pngs\1 ch06 fig1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85" y="2057400"/>
            <a:ext cx="5998429" cy="341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serum creatinine testing after hospitalization for acute kidney injury, 2010</a:t>
            </a:r>
            <a:br>
              <a:rPr lang="en-US" dirty="0" smtClean="0"/>
            </a:br>
            <a:r>
              <a:rPr lang="en-US" sz="1600" dirty="0" smtClean="0"/>
              <a:t>Figure 6.16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patients, age 66 &amp; older,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2 atlas\12 figure PNGs\12 vol1 figure PNGs\vol1 ch06 pngs\1 ch06 fig1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206" y="2057400"/>
            <a:ext cx="5921588" cy="337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urine albumin testing after hospitalization for acute kidney injury, 2010</a:t>
            </a:r>
            <a:br>
              <a:rPr lang="en-US" dirty="0" smtClean="0"/>
            </a:br>
            <a:r>
              <a:rPr lang="en-US" sz="1600" dirty="0" smtClean="0"/>
              <a:t>Figure 6.17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patients, age 66 &amp; older,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2 atlas\12 figure PNGs\12 vol1 figure PNGs\vol1 ch06 pngs\1 ch06 fig1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098" y="2057400"/>
            <a:ext cx="5721804" cy="322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6838123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therapy prior to &amp; after hospitalization for AKI in patients with Medicare Part D coverage, for initial &amp; recurrent AKI</a:t>
            </a:r>
            <a:br>
              <a:rPr lang="en-US" dirty="0" smtClean="0"/>
            </a:br>
            <a:r>
              <a:rPr lang="en-US" sz="1600" dirty="0" smtClean="0"/>
              <a:t>Figure 6.18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2009.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2 atlas\12 figure PNGs\12 vol1 figure PNGs\vol1 ch06 pngs\1 ch06 fig18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354" y="2057400"/>
            <a:ext cx="6855292" cy="314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Hospitalizations for acute kidney injury, </a:t>
            </a:r>
            <a:br>
              <a:rPr lang="en-US" dirty="0" smtClean="0"/>
            </a:br>
            <a:r>
              <a:rPr lang="en-US" dirty="0" smtClean="0"/>
              <a:t>with or without dialysis, by race</a:t>
            </a:r>
            <a:br>
              <a:rPr lang="en-US" dirty="0" smtClean="0"/>
            </a:br>
            <a:r>
              <a:rPr lang="en-US" sz="1600" dirty="0" smtClean="0"/>
              <a:t>Figure 6.1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2 atlas\12 figure PNGs\12 vol1 figure PNGs\vol1 ch06 pngs\1 ch06 fig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145" y="2057400"/>
            <a:ext cx="5237709" cy="348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7060960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therapy prior to &amp; after hospitalization for AKI in patients with Medicare Part D coverage, by CKD status</a:t>
            </a:r>
            <a:br>
              <a:rPr lang="en-US" dirty="0" smtClean="0"/>
            </a:br>
            <a:r>
              <a:rPr lang="en-US" sz="1600" dirty="0" smtClean="0"/>
              <a:t>Figure 6.19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37623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2009; CKD identified as any CKD claim during the three months prior to AKI.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2 atlas\12 figure PNGs\12 vol1 figure PNGs\vol1 ch06 pngs\1 ch06 fig19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479" y="2057400"/>
            <a:ext cx="6859041" cy="314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 therapy prior to &amp; after AKI </a:t>
            </a:r>
            <a:br>
              <a:rPr lang="en-US" dirty="0" smtClean="0"/>
            </a:br>
            <a:r>
              <a:rPr lang="en-US" dirty="0" smtClean="0"/>
              <a:t>hospitalization in patients with Medicare Part D coverage, with or without dialysis</a:t>
            </a:r>
            <a:br>
              <a:rPr lang="en-US" dirty="0" smtClean="0"/>
            </a:br>
            <a:r>
              <a:rPr lang="en-US" sz="1600" dirty="0" smtClean="0"/>
              <a:t>Figure 6.20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AKI patients with Part D coverage, 2009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2 atlas\12 figure PNGs\12 vol1 figure PNGs\vol1 ch06 pngs\1 ch06 fig20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248" y="2057400"/>
            <a:ext cx="6801503" cy="312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16510" cy="1332220"/>
          </a:xfrm>
        </p:spPr>
        <p:txBody>
          <a:bodyPr/>
          <a:lstStyle/>
          <a:p>
            <a:r>
              <a:rPr lang="en-US" dirty="0" smtClean="0"/>
              <a:t>Changes to CKD status following hospitalization for AKI in Medicare patients, 2010</a:t>
            </a:r>
            <a:br>
              <a:rPr lang="en-US" dirty="0" smtClean="0"/>
            </a:br>
            <a:r>
              <a:rPr lang="en-US" sz="1600" dirty="0" smtClean="0"/>
              <a:t>Figure 6.21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\\LUKE\ADR Prepress\2012 atlas\12 figure PNGs\12 vol1 figure PNGs\vol1 ch06 pngs\1 ch06 fig2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796" y="2057400"/>
            <a:ext cx="5460546" cy="3078684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3137" y="2057400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to CKD status following </a:t>
            </a:r>
            <a:br>
              <a:rPr lang="en-US" dirty="0" smtClean="0"/>
            </a:br>
            <a:r>
              <a:rPr lang="en-US" dirty="0" smtClean="0"/>
              <a:t>a recurrent rehospitalization for AKI </a:t>
            </a:r>
            <a:br>
              <a:rPr lang="en-US" dirty="0" smtClean="0"/>
            </a:br>
            <a:r>
              <a:rPr lang="en-US" dirty="0" smtClean="0"/>
              <a:t>in Medicare patients, 2010</a:t>
            </a:r>
            <a:br>
              <a:rPr lang="en-US" dirty="0" smtClean="0"/>
            </a:br>
            <a:r>
              <a:rPr lang="en-US" sz="1600" dirty="0" smtClean="0"/>
              <a:t>Figure 6.22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2010; recurrent hospitalization occurred in 2009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2 atlas\12 figure PNGs\12 vol1 figure PNGs\vol1 ch06 pngs\1 ch06 fig2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9" y="2057401"/>
            <a:ext cx="5565682" cy="3137961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189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to CKD status following </a:t>
            </a:r>
            <a:br>
              <a:rPr lang="en-US" dirty="0" smtClean="0"/>
            </a:br>
            <a:r>
              <a:rPr lang="en-US" dirty="0" smtClean="0"/>
              <a:t>a hospitalization for AKI with dialysis </a:t>
            </a:r>
            <a:br>
              <a:rPr lang="en-US" dirty="0" smtClean="0"/>
            </a:br>
            <a:r>
              <a:rPr lang="en-US" dirty="0" smtClean="0"/>
              <a:t>in Medicare patients, 2010</a:t>
            </a:r>
            <a:br>
              <a:rPr lang="en-US" dirty="0" smtClean="0"/>
            </a:br>
            <a:r>
              <a:rPr lang="en-US" sz="1600" dirty="0" smtClean="0"/>
              <a:t>Figure 6.23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2010; data limited to AKI events with dialysis.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2 atlas\12 figure PNGs\12 vol1 figure PNGs\vol1 ch06 pngs\1 ch06 fig2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407" y="2057400"/>
            <a:ext cx="5589861" cy="3151592"/>
          </a:xfrm>
          <a:prstGeom prst="rect">
            <a:avLst/>
          </a:prstGeom>
          <a:noFill/>
        </p:spPr>
      </p:pic>
      <p:pic>
        <p:nvPicPr>
          <p:cNvPr id="7" name="Picture 6" descr="icd co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453" y="2074288"/>
            <a:ext cx="2063500" cy="27157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6" y="274638"/>
            <a:ext cx="5685518" cy="1332220"/>
          </a:xfrm>
        </p:spPr>
        <p:txBody>
          <a:bodyPr/>
          <a:lstStyle/>
          <a:p>
            <a:r>
              <a:rPr lang="en-US" dirty="0" smtClean="0"/>
              <a:t>Outcomes following an AKI hospitalization, 2010</a:t>
            </a:r>
            <a:br>
              <a:rPr lang="en-US" dirty="0" smtClean="0"/>
            </a:br>
            <a:r>
              <a:rPr lang="en-US" sz="1600" dirty="0" smtClean="0"/>
              <a:t>Figure 6.24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2 atlas\12 figure PNGs\12 vol1 figure PNGs\vol1 ch06 pngs\1 ch06 fig2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669" y="2057400"/>
            <a:ext cx="5068661" cy="3428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patients with acute kidney injury, by age, gender, &amp; race, 2010</a:t>
            </a:r>
            <a:br>
              <a:rPr lang="en-US" dirty="0" smtClean="0"/>
            </a:br>
            <a:r>
              <a:rPr lang="en-US" sz="1600" dirty="0" smtClean="0"/>
              <a:t>Figure 6.2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MarketScan &amp; Ingenix i3 patients AKI age 20–64.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1 figure PNGs\vol1 ch06 pngs\1 ch06 fig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687" y="2057400"/>
            <a:ext cx="7526626" cy="295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AKI, by age &amp; dataset</a:t>
            </a:r>
            <a:br>
              <a:rPr lang="en-US" dirty="0" smtClean="0"/>
            </a:br>
            <a:r>
              <a:rPr lang="en-US" sz="1600" dirty="0" smtClean="0"/>
              <a:t>Figure 6.3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MarketScan &amp; Ingenix i3 patients AKI age 20–64.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1 figure PNGs\vol1 ch06 pngs\1 ch06 fig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2057399"/>
            <a:ext cx="7366187" cy="287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AKI in Medicare patients, by race</a:t>
            </a:r>
            <a:br>
              <a:rPr lang="en-US" dirty="0" smtClean="0"/>
            </a:br>
            <a:r>
              <a:rPr lang="en-US" sz="1600" dirty="0" smtClean="0"/>
              <a:t>Figure 6.4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1 figure PNGs\vol1 ch06 pngs\1 ch06 fig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4" y="2057399"/>
            <a:ext cx="7404607" cy="279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dialysis in hospitalized  Medicare AKI patients age 66 &amp; older who require dialysis</a:t>
            </a:r>
            <a:br>
              <a:rPr lang="en-US" dirty="0" smtClean="0"/>
            </a:br>
            <a:r>
              <a:rPr lang="en-US" sz="1600" dirty="0" smtClean="0"/>
              <a:t>Figure 6.5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1 figure PNGs\vol1 ch06 pngs\1 ch06 fig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" y="2057400"/>
            <a:ext cx="7519903" cy="278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diagnosis code for </a:t>
            </a:r>
            <a:br>
              <a:rPr lang="en-US" dirty="0" smtClean="0"/>
            </a:br>
            <a:r>
              <a:rPr lang="en-US" dirty="0" smtClean="0"/>
              <a:t>patients with AKI, by dataset</a:t>
            </a:r>
            <a:br>
              <a:rPr lang="en-US" dirty="0" smtClean="0"/>
            </a:br>
            <a:r>
              <a:rPr lang="en-US" sz="1600" dirty="0" smtClean="0"/>
              <a:t>Figure 6.6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AKI patients age 66 &amp; older, &amp; MarketScan &amp; Ingenix i3 patients age 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1 figure PNGs\vol1 ch06 pngs\1 ch06 fig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8" y="2057400"/>
            <a:ext cx="7543800" cy="292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hazard of an AKI hospitalization </a:t>
            </a:r>
            <a:br>
              <a:rPr lang="en-US" dirty="0" smtClean="0"/>
            </a:br>
            <a:r>
              <a:rPr lang="en-US" dirty="0" smtClean="0"/>
              <a:t>in Medicare patients, by age, 2010</a:t>
            </a:r>
            <a:br>
              <a:rPr lang="en-US" dirty="0" smtClean="0"/>
            </a:br>
            <a:r>
              <a:rPr lang="en-US" sz="1600" dirty="0" smtClean="0"/>
              <a:t>Figure 6.7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gender/race; ref: patients age 66–69, 2010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2 atlas\12 figure PNGs\12 vol1 figure PNGs\vol1 ch06 pngs\1 ch06 fig7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64" y="2057400"/>
            <a:ext cx="6459471" cy="331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hazard of an AKI hospitalization </a:t>
            </a:r>
            <a:br>
              <a:rPr lang="en-US" dirty="0" smtClean="0"/>
            </a:br>
            <a:r>
              <a:rPr lang="en-US" dirty="0" smtClean="0"/>
              <a:t>in Medicare patients, by race, 2010</a:t>
            </a:r>
            <a:br>
              <a:rPr lang="en-US" dirty="0" smtClean="0"/>
            </a:br>
            <a:r>
              <a:rPr lang="en-US" sz="1600" dirty="0" smtClean="0"/>
              <a:t>Figure 6.8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66 &amp; older;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age, &amp; gender; ref: whites,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1 figure PNGs\vol1 ch06 pngs\1 ch06 fig8-01.png"/>
          <p:cNvPicPr>
            <a:picLocks noChangeAspect="1" noChangeArrowheads="1"/>
          </p:cNvPicPr>
          <p:nvPr/>
        </p:nvPicPr>
        <p:blipFill>
          <a:blip r:embed="rId2" cstate="print"/>
          <a:srcRect b="21785"/>
          <a:stretch>
            <a:fillRect/>
          </a:stretch>
        </p:blipFill>
        <p:spPr bwMode="auto">
          <a:xfrm>
            <a:off x="1480577" y="2057400"/>
            <a:ext cx="6182846" cy="338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10727</TotalTime>
  <Words>555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usrds 12</vt:lpstr>
      <vt:lpstr>Slide 1</vt:lpstr>
      <vt:lpstr>Hospitalizations for acute kidney injury,  with or without dialysis, by race Figure 6.1 (volume 1)</vt:lpstr>
      <vt:lpstr>Characteristics of patients with acute kidney injury, by age, gender, &amp; race, 2010 Figure 6.2 (volume 1)</vt:lpstr>
      <vt:lpstr>Rates of AKI, by age &amp; dataset Figure 6.3 (volume 1)</vt:lpstr>
      <vt:lpstr>Rates of AKI in Medicare patients, by race Figure 6.4 (volume 1)</vt:lpstr>
      <vt:lpstr>Type of dialysis in hospitalized  Medicare AKI patients age 66 &amp; older who require dialysis Figure 6.5 (volume 1)</vt:lpstr>
      <vt:lpstr>Primary diagnosis code for  patients with AKI, by dataset Figure 6.6 (volume 1)</vt:lpstr>
      <vt:lpstr>Adjusted hazard of an AKI hospitalization  in Medicare patients, by age, 2010 Figure 6.7 (volume 1)</vt:lpstr>
      <vt:lpstr>Adjusted hazard of an AKI hospitalization  in Medicare patients, by race, 2010 Figure 6.8 (volume 1)</vt:lpstr>
      <vt:lpstr>Probability of a recurrent AKI hospitalization in Medicare patients, by number of events &amp; race, 2009–2010 Figure 6.9 (volume 1)</vt:lpstr>
      <vt:lpstr>Patients with a recurrent AKI,  by age, 2009–2010 Figure 6.10 (volume 1)</vt:lpstr>
      <vt:lpstr>Patients with a recurrent AKI,  by race, 2009–2010 Figure 6.11 (volume 1)</vt:lpstr>
      <vt:lpstr>Probability of a recurrent hospitalization,  ESRD, or death following hospitalization  for AKI, by race, 2010 Figure 6.12 (volume 1)</vt:lpstr>
      <vt:lpstr>Outpatient physician visits  following initial AKI discharge  Figure 6.13 (volume 1)</vt:lpstr>
      <vt:lpstr>Physician visits in the year following  a recurrent AKI discharge Figure 6.14 (volume 1)</vt:lpstr>
      <vt:lpstr>Outpatient nephrology visits in the year following a  recurrent AKI discharge 2009-2010 Figure 6.15 (volume 1)</vt:lpstr>
      <vt:lpstr>Probability of serum creatinine testing after hospitalization for acute kidney injury, 2010 Figure 6.16 (volume 1)</vt:lpstr>
      <vt:lpstr>Probability of urine albumin testing after hospitalization for acute kidney injury, 2010 Figure 6.17 (volume 1)</vt:lpstr>
      <vt:lpstr>Drug therapy prior to &amp; after hospitalization for AKI in patients with Medicare Part D coverage, for initial &amp; recurrent AKI Figure 6.18 (volume 1)</vt:lpstr>
      <vt:lpstr>Drug therapy prior to &amp; after hospitalization for AKI in patients with Medicare Part D coverage, by CKD status Figure 6.19 (volume 1)</vt:lpstr>
      <vt:lpstr>Drug therapy prior to &amp; after AKI  hospitalization in patients with Medicare Part D coverage, with or without dialysis Figure 6.20 (volume 1)</vt:lpstr>
      <vt:lpstr>Changes to CKD status following hospitalization for AKI in Medicare patients, 2010 Figure 6.21 (volume 1)</vt:lpstr>
      <vt:lpstr>Changes to CKD status following  a recurrent rehospitalization for AKI  in Medicare patients, 2010 Figure 6.22 (volume 1)</vt:lpstr>
      <vt:lpstr>Changes to CKD status following  a hospitalization for AKI with dialysis  in Medicare patients, 2010 Figure 6.23 (volume 1)</vt:lpstr>
      <vt:lpstr>Outcomes following an AKI hospitalization, 2010 Figure 6.24 (volume 1)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308</cp:revision>
  <dcterms:created xsi:type="dcterms:W3CDTF">2000-03-17T15:11:00Z</dcterms:created>
  <dcterms:modified xsi:type="dcterms:W3CDTF">2012-11-06T17:23:03Z</dcterms:modified>
</cp:coreProperties>
</file>