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6"/>
  </p:handoutMasterIdLst>
  <p:sldIdLst>
    <p:sldId id="272" r:id="rId2"/>
    <p:sldId id="274" r:id="rId3"/>
    <p:sldId id="276" r:id="rId4"/>
    <p:sldId id="275"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9144000" cy="6858000" type="screen4x3"/>
  <p:notesSz cx="6997700" cy="9283700"/>
  <p:defaultTextStyle>
    <a:defPPr>
      <a:defRPr lang="en-US"/>
    </a:defPPr>
    <a:lvl1pPr algn="l" rtl="0" fontAlgn="base">
      <a:spcBef>
        <a:spcPct val="0"/>
      </a:spcBef>
      <a:spcAft>
        <a:spcPct val="0"/>
      </a:spcAft>
      <a:defRPr sz="600" kern="1200">
        <a:solidFill>
          <a:schemeClr val="tx1"/>
        </a:solidFill>
        <a:latin typeface="Times New Roman" pitchFamily="18" charset="0"/>
        <a:ea typeface="+mn-ea"/>
        <a:cs typeface="+mn-cs"/>
      </a:defRPr>
    </a:lvl1pPr>
    <a:lvl2pPr marL="457200" algn="l" rtl="0" fontAlgn="base">
      <a:spcBef>
        <a:spcPct val="0"/>
      </a:spcBef>
      <a:spcAft>
        <a:spcPct val="0"/>
      </a:spcAft>
      <a:defRPr sz="600" kern="1200">
        <a:solidFill>
          <a:schemeClr val="tx1"/>
        </a:solidFill>
        <a:latin typeface="Times New Roman" pitchFamily="18" charset="0"/>
        <a:ea typeface="+mn-ea"/>
        <a:cs typeface="+mn-cs"/>
      </a:defRPr>
    </a:lvl2pPr>
    <a:lvl3pPr marL="914400" algn="l" rtl="0" fontAlgn="base">
      <a:spcBef>
        <a:spcPct val="0"/>
      </a:spcBef>
      <a:spcAft>
        <a:spcPct val="0"/>
      </a:spcAft>
      <a:defRPr sz="600" kern="1200">
        <a:solidFill>
          <a:schemeClr val="tx1"/>
        </a:solidFill>
        <a:latin typeface="Times New Roman" pitchFamily="18" charset="0"/>
        <a:ea typeface="+mn-ea"/>
        <a:cs typeface="+mn-cs"/>
      </a:defRPr>
    </a:lvl3pPr>
    <a:lvl4pPr marL="1371600" algn="l" rtl="0" fontAlgn="base">
      <a:spcBef>
        <a:spcPct val="0"/>
      </a:spcBef>
      <a:spcAft>
        <a:spcPct val="0"/>
      </a:spcAft>
      <a:defRPr sz="600" kern="1200">
        <a:solidFill>
          <a:schemeClr val="tx1"/>
        </a:solidFill>
        <a:latin typeface="Times New Roman" pitchFamily="18" charset="0"/>
        <a:ea typeface="+mn-ea"/>
        <a:cs typeface="+mn-cs"/>
      </a:defRPr>
    </a:lvl4pPr>
    <a:lvl5pPr marL="1828800" algn="l" rtl="0" fontAlgn="base">
      <a:spcBef>
        <a:spcPct val="0"/>
      </a:spcBef>
      <a:spcAft>
        <a:spcPct val="0"/>
      </a:spcAft>
      <a:defRPr sz="600" kern="1200">
        <a:solidFill>
          <a:schemeClr val="tx1"/>
        </a:solidFill>
        <a:latin typeface="Times New Roman" pitchFamily="18" charset="0"/>
        <a:ea typeface="+mn-ea"/>
        <a:cs typeface="+mn-cs"/>
      </a:defRPr>
    </a:lvl5pPr>
    <a:lvl6pPr marL="2286000" algn="l" defTabSz="914400" rtl="0" eaLnBrk="1" latinLnBrk="0" hangingPunct="1">
      <a:defRPr sz="600" kern="1200">
        <a:solidFill>
          <a:schemeClr val="tx1"/>
        </a:solidFill>
        <a:latin typeface="Times New Roman" pitchFamily="18" charset="0"/>
        <a:ea typeface="+mn-ea"/>
        <a:cs typeface="+mn-cs"/>
      </a:defRPr>
    </a:lvl6pPr>
    <a:lvl7pPr marL="2743200" algn="l" defTabSz="914400" rtl="0" eaLnBrk="1" latinLnBrk="0" hangingPunct="1">
      <a:defRPr sz="600" kern="1200">
        <a:solidFill>
          <a:schemeClr val="tx1"/>
        </a:solidFill>
        <a:latin typeface="Times New Roman" pitchFamily="18" charset="0"/>
        <a:ea typeface="+mn-ea"/>
        <a:cs typeface="+mn-cs"/>
      </a:defRPr>
    </a:lvl7pPr>
    <a:lvl8pPr marL="3200400" algn="l" defTabSz="914400" rtl="0" eaLnBrk="1" latinLnBrk="0" hangingPunct="1">
      <a:defRPr sz="600" kern="1200">
        <a:solidFill>
          <a:schemeClr val="tx1"/>
        </a:solidFill>
        <a:latin typeface="Times New Roman" pitchFamily="18" charset="0"/>
        <a:ea typeface="+mn-ea"/>
        <a:cs typeface="+mn-cs"/>
      </a:defRPr>
    </a:lvl8pPr>
    <a:lvl9pPr marL="3657600" algn="l" defTabSz="914400" rtl="0" eaLnBrk="1" latinLnBrk="0" hangingPunct="1">
      <a:defRPr sz="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7A"/>
    <a:srgbClr val="7D9CFF"/>
    <a:srgbClr val="6B8EFF"/>
    <a:srgbClr val="2929FF"/>
    <a:srgbClr val="FFFFE1"/>
    <a:srgbClr val="FFEAD5"/>
    <a:srgbClr val="96969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94660"/>
  </p:normalViewPr>
  <p:slideViewPr>
    <p:cSldViewPr snapToGrid="0">
      <p:cViewPr varScale="1">
        <p:scale>
          <a:sx n="111" d="100"/>
          <a:sy n="111" d="100"/>
        </p:scale>
        <p:origin x="-1680" y="-78"/>
      </p:cViewPr>
      <p:guideLst>
        <p:guide orient="horz" pos="1296"/>
        <p:guide orient="horz" pos="3746"/>
        <p:guide orient="horz" pos="2162"/>
        <p:guide orient="horz" pos="1012"/>
        <p:guide orient="horz" pos="1150"/>
        <p:guide pos="2880"/>
        <p:guide pos="510"/>
        <p:guide pos="5245"/>
        <p:guide pos="4658"/>
        <p:guide pos="29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defTabSz="928688">
              <a:defRPr sz="1200"/>
            </a:lvl1pPr>
          </a:lstStyle>
          <a:p>
            <a:pPr>
              <a:defRPr/>
            </a:pPr>
            <a:endParaRPr lang="en-US"/>
          </a:p>
        </p:txBody>
      </p:sp>
      <p:sp>
        <p:nvSpPr>
          <p:cNvPr id="7171" name="Rectangle 3"/>
          <p:cNvSpPr>
            <a:spLocks noGrp="1" noChangeArrowheads="1"/>
          </p:cNvSpPr>
          <p:nvPr>
            <p:ph type="dt" sz="quarter" idx="1"/>
          </p:nvPr>
        </p:nvSpPr>
        <p:spPr bwMode="auto">
          <a:xfrm>
            <a:off x="3963988" y="0"/>
            <a:ext cx="3033712"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algn="r" defTabSz="928688">
              <a:defRPr sz="1200"/>
            </a:lvl1pPr>
          </a:lstStyle>
          <a:p>
            <a:pPr>
              <a:defRPr/>
            </a:pPr>
            <a:endParaRPr lang="en-US"/>
          </a:p>
        </p:txBody>
      </p:sp>
      <p:sp>
        <p:nvSpPr>
          <p:cNvPr id="7172" name="Rectangle 4"/>
          <p:cNvSpPr>
            <a:spLocks noGrp="1" noChangeArrowheads="1"/>
          </p:cNvSpPr>
          <p:nvPr>
            <p:ph type="ftr" sz="quarter" idx="2"/>
          </p:nvPr>
        </p:nvSpPr>
        <p:spPr bwMode="auto">
          <a:xfrm>
            <a:off x="0" y="8818563"/>
            <a:ext cx="3033713"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defTabSz="928688">
              <a:defRPr sz="1200"/>
            </a:lvl1pPr>
          </a:lstStyle>
          <a:p>
            <a:pPr>
              <a:defRPr/>
            </a:pPr>
            <a:endParaRPr lang="en-US"/>
          </a:p>
        </p:txBody>
      </p:sp>
      <p:sp>
        <p:nvSpPr>
          <p:cNvPr id="7173" name="Rectangle 5"/>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algn="r" defTabSz="928688">
              <a:defRPr sz="1200"/>
            </a:lvl1pPr>
          </a:lstStyle>
          <a:p>
            <a:pPr>
              <a:defRPr/>
            </a:pPr>
            <a:fld id="{543A418A-9854-4CE2-9DED-F009893356D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pic>
        <p:nvPicPr>
          <p:cNvPr id="5" name="Picture 4" descr="title slide bg 12.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ext Placeholder 7"/>
          <p:cNvSpPr>
            <a:spLocks noGrp="1"/>
          </p:cNvSpPr>
          <p:nvPr>
            <p:ph type="body" sz="quarter" idx="10"/>
          </p:nvPr>
        </p:nvSpPr>
        <p:spPr>
          <a:xfrm>
            <a:off x="809625" y="658813"/>
            <a:ext cx="4841875" cy="1398587"/>
          </a:xfrm>
          <a:prstGeom prst="rect">
            <a:avLst/>
          </a:prstGeom>
        </p:spPr>
        <p:txBody>
          <a:bodyPr anchor="b" anchorCtr="0"/>
          <a:lstStyle>
            <a:lvl1pPr marL="0" indent="0">
              <a:buNone/>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1pPr>
            <a:lvl2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2pPr>
            <a:lvl3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3pPr>
            <a:lvl4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4pPr>
            <a:lvl5pPr>
              <a:defRPr kumimoji="0" lang="en-US" sz="3600" b="0" i="0" u="none" strike="noStrike" kern="1200" cap="none" spc="0" normalizeH="0" baseline="0" noProof="0" dirty="0" smtClean="0">
                <a:ln>
                  <a:noFill/>
                </a:ln>
                <a:solidFill>
                  <a:schemeClr val="tx1"/>
                </a:solidFill>
                <a:effectLst/>
                <a:uLnTx/>
                <a:uFillTx/>
                <a:latin typeface="Century Gothic" pitchFamily="34" charset="0"/>
                <a:ea typeface="+mj-ea"/>
                <a:cs typeface="+mj-cs"/>
              </a:defRPr>
            </a:lvl5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tx1"/>
                </a:solidFill>
                <a:latin typeface="Century Gothic" pitchFamily="34" charset="0"/>
                <a:ea typeface="+mj-ea"/>
                <a:cs typeface="+mj-cs"/>
              </a:defRPr>
            </a:lvl1pPr>
          </a:lstStyle>
          <a:p>
            <a:r>
              <a:rPr lang="en-US" dirty="0" smtClean="0"/>
              <a:t>Click to edit Master title style</a:t>
            </a:r>
            <a:endParaRPr lang="en-US" dirty="0"/>
          </a:p>
        </p:txBody>
      </p:sp>
      <p:sp>
        <p:nvSpPr>
          <p:cNvPr id="4" name="TextBox 3"/>
          <p:cNvSpPr txBox="1"/>
          <p:nvPr userDrawn="1"/>
        </p:nvSpPr>
        <p:spPr>
          <a:xfrm>
            <a:off x="454025" y="6400800"/>
            <a:ext cx="2553730" cy="230832"/>
          </a:xfrm>
          <a:prstGeom prst="rect">
            <a:avLst/>
          </a:prstGeom>
          <a:noFill/>
        </p:spPr>
        <p:txBody>
          <a:bodyPr wrap="square" rtlCol="0">
            <a:spAutoFit/>
          </a:bodyPr>
          <a:lstStyle/>
          <a:p>
            <a:r>
              <a:rPr lang="en-US" sz="900" dirty="0" smtClean="0">
                <a:latin typeface="Trebuchet MS" pitchFamily="34" charset="0"/>
              </a:rPr>
              <a:t>USRDS 2012</a:t>
            </a:r>
            <a:r>
              <a:rPr lang="en-US" sz="900" baseline="0" dirty="0" smtClean="0">
                <a:latin typeface="Trebuchet MS" pitchFamily="34" charset="0"/>
              </a:rPr>
              <a:t> ADR</a:t>
            </a:r>
            <a:endParaRPr lang="en-US" sz="900" dirty="0">
              <a:latin typeface="Trebuchet MS" pitchFamily="34" charset="0"/>
            </a:endParaRPr>
          </a:p>
        </p:txBody>
      </p:sp>
      <p:sp>
        <p:nvSpPr>
          <p:cNvPr id="6" name="Text Placeholder 8"/>
          <p:cNvSpPr>
            <a:spLocks noGrp="1"/>
          </p:cNvSpPr>
          <p:nvPr>
            <p:ph type="body" sz="quarter" idx="10"/>
          </p:nvPr>
        </p:nvSpPr>
        <p:spPr>
          <a:xfrm>
            <a:off x="6680801" y="5946775"/>
            <a:ext cx="1910749" cy="453381"/>
          </a:xfrm>
          <a:prstGeom prst="rect">
            <a:avLst/>
          </a:prstGeom>
        </p:spPr>
        <p:txBody>
          <a:bodyPr lIns="0" tIns="0" bIns="0"/>
          <a:lstStyle>
            <a:lvl1pPr>
              <a:buNone/>
              <a:defRPr lang="en-US" sz="1200" b="1" kern="1200" dirty="0" smtClean="0">
                <a:solidFill>
                  <a:schemeClr val="tx2"/>
                </a:solidFill>
                <a:latin typeface="Times New Roman" pitchFamily="18" charset="0"/>
                <a:ea typeface="+mn-ea"/>
                <a:cs typeface="+mn-cs"/>
              </a:defRPr>
            </a:lvl1pPr>
            <a:lvl2pPr>
              <a:buNone/>
              <a:defRPr/>
            </a:lvl2pPr>
            <a:lvl3pPr>
              <a:buNone/>
              <a:defRPr/>
            </a:lvl3pPr>
            <a:lvl4pPr>
              <a:buNone/>
              <a:defRPr/>
            </a:lvl4pPr>
            <a:lvl5pPr>
              <a:buNone/>
              <a:defRPr/>
            </a:lvl5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ain slide bg 12.jpg"/>
          <p:cNvPicPr>
            <a:picLocks noChangeAspect="1"/>
          </p:cNvPicPr>
          <p:nvPr userDrawn="1"/>
        </p:nvPicPr>
        <p:blipFill>
          <a:blip r:embed="rId4" cstate="print"/>
          <a:stretch>
            <a:fillRect/>
          </a:stretch>
        </p:blipFill>
        <p:spPr>
          <a:xfrm>
            <a:off x="0" y="0"/>
            <a:ext cx="9144000" cy="6858000"/>
          </a:xfrm>
          <a:prstGeom prst="rect">
            <a:avLst/>
          </a:prstGeom>
        </p:spPr>
      </p:pic>
      <p:pic>
        <p:nvPicPr>
          <p:cNvPr id="3" name="Picture 19" descr="usrds logo white"/>
          <p:cNvPicPr>
            <a:picLocks noChangeAspect="1" noChangeArrowheads="1"/>
          </p:cNvPicPr>
          <p:nvPr userDrawn="1"/>
        </p:nvPicPr>
        <p:blipFill>
          <a:blip r:embed="rId5" cstate="print"/>
          <a:srcRect/>
          <a:stretch>
            <a:fillRect/>
          </a:stretch>
        </p:blipFill>
        <p:spPr bwMode="auto">
          <a:xfrm>
            <a:off x="7551208" y="6139393"/>
            <a:ext cx="1203325" cy="4643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7"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smtClean="0"/>
          </a:p>
          <a:p>
            <a:r>
              <a:rPr lang="en-US" sz="1600" b="1" dirty="0" smtClean="0"/>
              <a:t>ESRD: Chapter Nine</a:t>
            </a:r>
          </a:p>
          <a:p>
            <a:pPr>
              <a:spcBef>
                <a:spcPts val="0"/>
              </a:spcBef>
            </a:pPr>
            <a:r>
              <a:rPr lang="en-US" sz="2400" dirty="0" smtClean="0"/>
              <a:t>Rehabilitation/Quality of </a:t>
            </a:r>
            <a:r>
              <a:rPr lang="en-US" sz="2400" smtClean="0"/>
              <a:t>Life </a:t>
            </a:r>
          </a:p>
          <a:p>
            <a:pPr>
              <a:spcBef>
                <a:spcPts val="0"/>
              </a:spcBef>
            </a:pPr>
            <a:r>
              <a:rPr lang="en-US" sz="2400" smtClean="0"/>
              <a:t>&amp; </a:t>
            </a:r>
            <a:r>
              <a:rPr lang="en-US" sz="2400" dirty="0" smtClean="0"/>
              <a:t>Nutrition Special Studies</a:t>
            </a:r>
            <a:endParaRPr lang="en-US" sz="2400" dirty="0"/>
          </a:p>
        </p:txBody>
      </p:sp>
      <p:sp>
        <p:nvSpPr>
          <p:cNvPr id="5" name="Rectangle 34"/>
          <p:cNvSpPr txBox="1">
            <a:spLocks noChangeArrowheads="1"/>
          </p:cNvSpPr>
          <p:nvPr/>
        </p:nvSpPr>
        <p:spPr bwMode="auto">
          <a:xfrm>
            <a:off x="887413" y="3429000"/>
            <a:ext cx="3684587" cy="25463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defRPr/>
            </a:pPr>
            <a:r>
              <a:rPr lang="en-US" sz="1600" kern="0" dirty="0" smtClean="0">
                <a:solidFill>
                  <a:schemeClr val="tx2"/>
                </a:solidFill>
                <a:latin typeface="Century Gothic" pitchFamily="34" charset="0"/>
              </a:rPr>
              <a:t>United States Renal Data System</a:t>
            </a:r>
          </a:p>
          <a:p>
            <a:pPr lvl="0">
              <a:defRPr/>
            </a:pPr>
            <a:r>
              <a:rPr lang="en-US" sz="1600" kern="0" dirty="0" smtClean="0">
                <a:solidFill>
                  <a:schemeClr val="tx2"/>
                </a:solidFill>
                <a:latin typeface="Century Gothic" pitchFamily="34" charset="0"/>
              </a:rPr>
              <a:t>2012 Annual Data Report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872412" cy="1332220"/>
          </a:xfrm>
        </p:spPr>
        <p:txBody>
          <a:bodyPr>
            <a:normAutofit fontScale="90000"/>
          </a:bodyPr>
          <a:lstStyle/>
          <a:p>
            <a:r>
              <a:rPr lang="en-US" dirty="0" smtClean="0"/>
              <a:t>Patients reporting or not reporting early awareness of kidney transplantation, by age, care, insurance status &amp; education</a:t>
            </a:r>
            <a:br>
              <a:rPr lang="en-US" dirty="0" smtClean="0"/>
            </a:br>
            <a:r>
              <a:rPr lang="en-US" sz="1600" dirty="0" smtClean="0"/>
              <a:t>Figure 9.7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Incident dialysis patients who started treatment June 1, 2005 to June 1, 2007.</a:t>
            </a:r>
          </a:p>
        </p:txBody>
      </p:sp>
      <p:pic>
        <p:nvPicPr>
          <p:cNvPr id="5123" name="Picture 3" descr="\\LUKE\ADR Prepress\2012 atlas\12 figure PNGs\12 vol2 figure PNGs\vol2 ch09 pngs\2 ch09 fig 7-01.png"/>
          <p:cNvPicPr>
            <a:picLocks noChangeAspect="1" noChangeArrowheads="1"/>
          </p:cNvPicPr>
          <p:nvPr/>
        </p:nvPicPr>
        <p:blipFill>
          <a:blip r:embed="rId2" cstate="print"/>
          <a:srcRect/>
          <a:stretch>
            <a:fillRect/>
          </a:stretch>
        </p:blipFill>
        <p:spPr bwMode="auto">
          <a:xfrm>
            <a:off x="1272081" y="1825625"/>
            <a:ext cx="6599838" cy="366828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872412" cy="1332220"/>
          </a:xfrm>
        </p:spPr>
        <p:txBody>
          <a:bodyPr>
            <a:normAutofit/>
          </a:bodyPr>
          <a:lstStyle/>
          <a:p>
            <a:r>
              <a:rPr lang="en-US" dirty="0" smtClean="0"/>
              <a:t>Time to wait listing in patients with early awareness of kidney transplant options</a:t>
            </a:r>
            <a:br>
              <a:rPr lang="en-US" dirty="0" smtClean="0"/>
            </a:br>
            <a:r>
              <a:rPr lang="en-US" sz="1600" dirty="0" smtClean="0"/>
              <a:t>Figure 9.8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Incident dialysis patients who started treatment June 1, 2005 to June 1, 2007.</a:t>
            </a:r>
          </a:p>
        </p:txBody>
      </p:sp>
      <p:pic>
        <p:nvPicPr>
          <p:cNvPr id="10242" name="Picture 2" descr="\\LUKE\ADR Prepress\2012 atlas\12 figure PNGs\12 vol2 figure PNGs\vol2 ch09 pngs\2 ch09 fig 8-01.png"/>
          <p:cNvPicPr>
            <a:picLocks noChangeAspect="1" noChangeArrowheads="1"/>
          </p:cNvPicPr>
          <p:nvPr/>
        </p:nvPicPr>
        <p:blipFill>
          <a:blip r:embed="rId2" cstate="print"/>
          <a:srcRect/>
          <a:stretch>
            <a:fillRect/>
          </a:stretch>
        </p:blipFill>
        <p:spPr bwMode="auto">
          <a:xfrm>
            <a:off x="1718876" y="2057400"/>
            <a:ext cx="5675699" cy="31704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5954458" cy="1332220"/>
          </a:xfrm>
        </p:spPr>
        <p:txBody>
          <a:bodyPr>
            <a:normAutofit fontScale="90000"/>
          </a:bodyPr>
          <a:lstStyle/>
          <a:p>
            <a:r>
              <a:rPr lang="en-US" dirty="0" smtClean="0"/>
              <a:t>Patients wait-listed or who received a deceased donor kidney transplant within one year of ESRD initiation</a:t>
            </a:r>
            <a:br>
              <a:rPr lang="en-US" dirty="0" smtClean="0"/>
            </a:br>
            <a:r>
              <a:rPr lang="en-US" sz="1600" dirty="0" smtClean="0"/>
              <a:t>Table 9.c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Incident dialysis patients who started treatment June 1, 2005 to June 1, 2007.</a:t>
            </a:r>
          </a:p>
        </p:txBody>
      </p:sp>
      <p:pic>
        <p:nvPicPr>
          <p:cNvPr id="7170" name="Picture 2" descr="\\LUKE\ADR Prepress\2012 atlas\12 figure PNGs\12 vol2 figure PNGs\vol2 ch09 pngs\2 ch09 table 9c-01.png"/>
          <p:cNvPicPr>
            <a:picLocks noChangeAspect="1" noChangeArrowheads="1"/>
          </p:cNvPicPr>
          <p:nvPr/>
        </p:nvPicPr>
        <p:blipFill>
          <a:blip r:embed="rId2" cstate="print"/>
          <a:srcRect/>
          <a:stretch>
            <a:fillRect/>
          </a:stretch>
        </p:blipFill>
        <p:spPr bwMode="auto">
          <a:xfrm>
            <a:off x="809625" y="2057399"/>
            <a:ext cx="7518936" cy="214713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5954458" cy="1332220"/>
          </a:xfrm>
        </p:spPr>
        <p:txBody>
          <a:bodyPr>
            <a:normAutofit/>
          </a:bodyPr>
          <a:lstStyle/>
          <a:p>
            <a:r>
              <a:rPr lang="en-US" dirty="0" smtClean="0"/>
              <a:t>Maximum activity scores (MAS) in CDS participants: males</a:t>
            </a:r>
            <a:br>
              <a:rPr lang="en-US" dirty="0" smtClean="0"/>
            </a:br>
            <a:r>
              <a:rPr lang="en-US" sz="1600" dirty="0" smtClean="0"/>
              <a:t>Figure 9.9 (Volume 2)</a:t>
            </a:r>
            <a:endParaRPr lang="en-US" dirty="0"/>
          </a:p>
        </p:txBody>
      </p:sp>
      <p:sp>
        <p:nvSpPr>
          <p:cNvPr id="3" name="Text Placeholder 2"/>
          <p:cNvSpPr>
            <a:spLocks noGrp="1"/>
          </p:cNvSpPr>
          <p:nvPr>
            <p:ph type="body" sz="quarter" idx="10"/>
          </p:nvPr>
        </p:nvSpPr>
        <p:spPr>
          <a:xfrm>
            <a:off x="809625" y="5063090"/>
            <a:ext cx="6584950" cy="453381"/>
          </a:xfrm>
        </p:spPr>
        <p:txBody>
          <a:bodyPr/>
          <a:lstStyle/>
          <a:p>
            <a:pPr marL="0" indent="0"/>
            <a:r>
              <a:rPr lang="en-US" dirty="0"/>
              <a:t>Incident dialysis patients who started treatment June 1, 2005 to June 1, 2007. The boxes represent the 25th to 75th percentiles with the line in the center indicating the 50th percentile. Lines above and below extend to the 99th and 1st percentile, respectively. In each figure, scores are shown by age group, beginning with age &lt;40 and progressing by decade to age 70+ years. Within each age group, normative data are represented on the left and CDS participants’ data are plotted on the right. </a:t>
            </a:r>
          </a:p>
        </p:txBody>
      </p:sp>
      <p:pic>
        <p:nvPicPr>
          <p:cNvPr id="12290" name="Picture 2" descr="\\LUKE\ADR Prepress\2012 atlas\12 figure PNGs\12 vol2 figure PNGs\vol2 ch09 pngs\2 ch09 fig 10masM-01.png"/>
          <p:cNvPicPr>
            <a:picLocks noChangeAspect="1" noChangeArrowheads="1"/>
          </p:cNvPicPr>
          <p:nvPr/>
        </p:nvPicPr>
        <p:blipFill>
          <a:blip r:embed="rId2" cstate="print"/>
          <a:srcRect/>
          <a:stretch>
            <a:fillRect/>
          </a:stretch>
        </p:blipFill>
        <p:spPr bwMode="auto">
          <a:xfrm>
            <a:off x="2690812" y="2057400"/>
            <a:ext cx="3762375" cy="26423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5954458" cy="1332220"/>
          </a:xfrm>
        </p:spPr>
        <p:txBody>
          <a:bodyPr>
            <a:normAutofit/>
          </a:bodyPr>
          <a:lstStyle/>
          <a:p>
            <a:r>
              <a:rPr lang="en-US" dirty="0" smtClean="0"/>
              <a:t>Maximum activity scores (MAS) in CDS participants: females</a:t>
            </a:r>
            <a:br>
              <a:rPr lang="en-US" dirty="0" smtClean="0"/>
            </a:br>
            <a:r>
              <a:rPr lang="en-US" sz="1600" dirty="0" smtClean="0"/>
              <a:t>Figure 9.9 (continued Volume 2)</a:t>
            </a:r>
            <a:endParaRPr lang="en-US" dirty="0"/>
          </a:p>
        </p:txBody>
      </p:sp>
      <p:sp>
        <p:nvSpPr>
          <p:cNvPr id="3" name="Text Placeholder 2"/>
          <p:cNvSpPr>
            <a:spLocks noGrp="1"/>
          </p:cNvSpPr>
          <p:nvPr>
            <p:ph type="body" sz="quarter" idx="10"/>
          </p:nvPr>
        </p:nvSpPr>
        <p:spPr>
          <a:xfrm>
            <a:off x="809625" y="5063090"/>
            <a:ext cx="6584950" cy="453381"/>
          </a:xfrm>
        </p:spPr>
        <p:txBody>
          <a:bodyPr/>
          <a:lstStyle/>
          <a:p>
            <a:pPr marL="0" indent="0"/>
            <a:r>
              <a:rPr lang="en-US" dirty="0"/>
              <a:t>Incident dialysis patients who started treatment June 1, 2005 to June 1, 2007. The boxes represent the 25th to 75th percentiles with the line in the center indicating the 50th percentile. Lines above and below extend to the 99th and 1st percentile, respectively. In each figure, scores are shown by age group, beginning with age &lt;40 and progressing by decade to age 70+ years. Within each age group, normative data are represented on the left and CDS participants’ data are plotted on the right. </a:t>
            </a:r>
          </a:p>
        </p:txBody>
      </p:sp>
      <p:pic>
        <p:nvPicPr>
          <p:cNvPr id="13314" name="Picture 2" descr="\\LUKE\ADR Prepress\2012 atlas\12 figure PNGs\12 vol2 figure PNGs\vol2 ch09 pngs\2 ch09 fig 10masF-01.png"/>
          <p:cNvPicPr>
            <a:picLocks noChangeAspect="1" noChangeArrowheads="1"/>
          </p:cNvPicPr>
          <p:nvPr/>
        </p:nvPicPr>
        <p:blipFill>
          <a:blip r:embed="rId2" cstate="print"/>
          <a:srcRect/>
          <a:stretch>
            <a:fillRect/>
          </a:stretch>
        </p:blipFill>
        <p:spPr bwMode="auto">
          <a:xfrm>
            <a:off x="2690812" y="2057400"/>
            <a:ext cx="3762375" cy="264235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5954458" cy="1332220"/>
          </a:xfrm>
        </p:spPr>
        <p:txBody>
          <a:bodyPr>
            <a:normAutofit/>
          </a:bodyPr>
          <a:lstStyle/>
          <a:p>
            <a:r>
              <a:rPr lang="en-US" dirty="0" smtClean="0"/>
              <a:t>Adjusted activity scores (AAS) </a:t>
            </a:r>
            <a:br>
              <a:rPr lang="en-US" dirty="0" smtClean="0"/>
            </a:br>
            <a:r>
              <a:rPr lang="en-US" dirty="0" smtClean="0"/>
              <a:t>in CDS participants: males</a:t>
            </a:r>
            <a:br>
              <a:rPr lang="en-US" dirty="0" smtClean="0"/>
            </a:br>
            <a:r>
              <a:rPr lang="en-US" sz="1600" dirty="0" smtClean="0"/>
              <a:t>Figure 9.9 (continued Volume 2)</a:t>
            </a:r>
            <a:endParaRPr lang="en-US" dirty="0"/>
          </a:p>
        </p:txBody>
      </p:sp>
      <p:sp>
        <p:nvSpPr>
          <p:cNvPr id="3" name="Text Placeholder 2"/>
          <p:cNvSpPr>
            <a:spLocks noGrp="1"/>
          </p:cNvSpPr>
          <p:nvPr>
            <p:ph type="body" sz="quarter" idx="10"/>
          </p:nvPr>
        </p:nvSpPr>
        <p:spPr>
          <a:xfrm>
            <a:off x="809625" y="5063090"/>
            <a:ext cx="6584950" cy="453381"/>
          </a:xfrm>
        </p:spPr>
        <p:txBody>
          <a:bodyPr/>
          <a:lstStyle/>
          <a:p>
            <a:pPr marL="0" indent="0"/>
            <a:r>
              <a:rPr lang="en-US" dirty="0"/>
              <a:t>Incident dialysis patients who started treatment June 1, 2005 to June 1, 2007. The boxes represent the 25th to 75th percentiles with the line in the center indicating the 50th percentile. Lines above and below extend to the 99th and 1st percentile, respectively. In each figure, scores are shown by age group, beginning with age &lt;40 and progressing by decade to age 70+ years. Within each age group, normative data are represented on the left and CDS participants’ data are plotted on the right. </a:t>
            </a:r>
          </a:p>
        </p:txBody>
      </p:sp>
      <p:pic>
        <p:nvPicPr>
          <p:cNvPr id="14338" name="Picture 2" descr="\\LUKE\ADR Prepress\2012 atlas\12 figure PNGs\12 vol2 figure PNGs\vol2 ch09 pngs\2 ch09 fig 10aasM-01.png"/>
          <p:cNvPicPr>
            <a:picLocks noChangeAspect="1" noChangeArrowheads="1"/>
          </p:cNvPicPr>
          <p:nvPr/>
        </p:nvPicPr>
        <p:blipFill>
          <a:blip r:embed="rId2" cstate="print"/>
          <a:srcRect/>
          <a:stretch>
            <a:fillRect/>
          </a:stretch>
        </p:blipFill>
        <p:spPr bwMode="auto">
          <a:xfrm>
            <a:off x="2690812" y="2057400"/>
            <a:ext cx="3762375" cy="26423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5954458" cy="1332220"/>
          </a:xfrm>
        </p:spPr>
        <p:txBody>
          <a:bodyPr>
            <a:normAutofit/>
          </a:bodyPr>
          <a:lstStyle/>
          <a:p>
            <a:r>
              <a:rPr lang="en-US" dirty="0" smtClean="0"/>
              <a:t>Adjusted activity scores (AAS) </a:t>
            </a:r>
            <a:br>
              <a:rPr lang="en-US" dirty="0" smtClean="0"/>
            </a:br>
            <a:r>
              <a:rPr lang="en-US" dirty="0" smtClean="0"/>
              <a:t>in CDS participants: females</a:t>
            </a:r>
            <a:br>
              <a:rPr lang="en-US" dirty="0" smtClean="0"/>
            </a:br>
            <a:r>
              <a:rPr lang="en-US" sz="1600" dirty="0" smtClean="0"/>
              <a:t>Figure 9.9 (continued Volume 2)</a:t>
            </a:r>
            <a:endParaRPr lang="en-US" dirty="0"/>
          </a:p>
        </p:txBody>
      </p:sp>
      <p:sp>
        <p:nvSpPr>
          <p:cNvPr id="3" name="Text Placeholder 2"/>
          <p:cNvSpPr>
            <a:spLocks noGrp="1"/>
          </p:cNvSpPr>
          <p:nvPr>
            <p:ph type="body" sz="quarter" idx="10"/>
          </p:nvPr>
        </p:nvSpPr>
        <p:spPr>
          <a:xfrm>
            <a:off x="809625" y="5063090"/>
            <a:ext cx="6584950" cy="453381"/>
          </a:xfrm>
        </p:spPr>
        <p:txBody>
          <a:bodyPr/>
          <a:lstStyle/>
          <a:p>
            <a:pPr marL="0" indent="0"/>
            <a:r>
              <a:rPr lang="en-US" dirty="0"/>
              <a:t>Incident dialysis patients who started treatment June 1, 2005 to June 1, 2007. The boxes represent the 25th to 75th percentiles with the line in the center indicating the 50th percentile. Lines above and below extend to the 99th and 1st percentile, respectively. In each figure, scores are shown by age group, beginning with age &lt;40 and progressing by decade to age 70+ years. Within each age group, normative data are represented on the left and CDS participants’ data are plotted on the right. </a:t>
            </a:r>
          </a:p>
        </p:txBody>
      </p:sp>
      <p:pic>
        <p:nvPicPr>
          <p:cNvPr id="15362" name="Picture 2" descr="\\LUKE\ADR Prepress\2012 atlas\12 figure PNGs\12 vol2 figure PNGs\vol2 ch09 pngs\2 ch09 fig 10aasF-01.png"/>
          <p:cNvPicPr>
            <a:picLocks noChangeAspect="1" noChangeArrowheads="1"/>
          </p:cNvPicPr>
          <p:nvPr/>
        </p:nvPicPr>
        <p:blipFill>
          <a:blip r:embed="rId2" cstate="print"/>
          <a:srcRect/>
          <a:stretch>
            <a:fillRect/>
          </a:stretch>
        </p:blipFill>
        <p:spPr bwMode="auto">
          <a:xfrm>
            <a:off x="2690812" y="2057400"/>
            <a:ext cx="3762375" cy="26423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5954458" cy="1332220"/>
          </a:xfrm>
        </p:spPr>
        <p:txBody>
          <a:bodyPr>
            <a:normAutofit/>
          </a:bodyPr>
          <a:lstStyle/>
          <a:p>
            <a:r>
              <a:rPr lang="en-US" dirty="0" smtClean="0"/>
              <a:t>CDS participants classified as frail, by age, gender, &amp; race</a:t>
            </a:r>
            <a:br>
              <a:rPr lang="en-US" dirty="0" smtClean="0"/>
            </a:br>
            <a:r>
              <a:rPr lang="en-US" sz="1600" dirty="0" smtClean="0"/>
              <a:t>Figure 9.10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16386" name="Picture 2" descr="\\LUKE\ADR Prepress\2012 atlas\12 figure PNGs\12 vol2 figure PNGs\vol2 ch09 pngs\2 ch09 fig 11-01.png"/>
          <p:cNvPicPr>
            <a:picLocks noChangeAspect="1" noChangeArrowheads="1"/>
          </p:cNvPicPr>
          <p:nvPr/>
        </p:nvPicPr>
        <p:blipFill>
          <a:blip r:embed="rId2" cstate="print"/>
          <a:srcRect/>
          <a:stretch>
            <a:fillRect/>
          </a:stretch>
        </p:blipFill>
        <p:spPr bwMode="auto">
          <a:xfrm>
            <a:off x="809625" y="2057400"/>
            <a:ext cx="6538239" cy="25299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376004" cy="1332220"/>
          </a:xfrm>
        </p:spPr>
        <p:txBody>
          <a:bodyPr>
            <a:normAutofit/>
          </a:bodyPr>
          <a:lstStyle/>
          <a:p>
            <a:r>
              <a:rPr lang="en-US" dirty="0" smtClean="0"/>
              <a:t>Frequency &amp; severity of individual insomnia symptoms in CDS participants</a:t>
            </a:r>
            <a:br>
              <a:rPr lang="en-US" dirty="0" smtClean="0"/>
            </a:br>
            <a:r>
              <a:rPr lang="en-US" sz="1600" dirty="0" smtClean="0"/>
              <a:t>Figure 9.11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17410" name="Picture 2" descr="\\LUKE\ADR Prepress\2012 atlas\12 figure PNGs\12 vol2 figure PNGs\vol2 ch09 pngs\2 ch09 fig 12-01.png"/>
          <p:cNvPicPr>
            <a:picLocks noChangeAspect="1" noChangeArrowheads="1"/>
          </p:cNvPicPr>
          <p:nvPr/>
        </p:nvPicPr>
        <p:blipFill>
          <a:blip r:embed="rId2" cstate="print"/>
          <a:srcRect/>
          <a:stretch>
            <a:fillRect/>
          </a:stretch>
        </p:blipFill>
        <p:spPr bwMode="auto">
          <a:xfrm>
            <a:off x="2690812" y="2057400"/>
            <a:ext cx="3762375" cy="33334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376004" cy="1332220"/>
          </a:xfrm>
        </p:spPr>
        <p:txBody>
          <a:bodyPr>
            <a:normAutofit fontScale="90000"/>
          </a:bodyPr>
          <a:lstStyle/>
          <a:p>
            <a:r>
              <a:rPr lang="en-US" dirty="0" smtClean="0"/>
              <a:t>CDS participants with at least one severe symptom of insomnia, by age, gender, &amp; race</a:t>
            </a:r>
            <a:br>
              <a:rPr lang="en-US" dirty="0" smtClean="0"/>
            </a:br>
            <a:r>
              <a:rPr lang="en-US" sz="1800" dirty="0" smtClean="0"/>
              <a:t>Figure 9.12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18434" name="Picture 2" descr="\\LUKE\ADR Prepress\2012 atlas\12 figure PNGs\12 vol2 figure PNGs\vol2 ch09 pngs\2 ch09 fig 13-01.png"/>
          <p:cNvPicPr>
            <a:picLocks noChangeAspect="1" noChangeArrowheads="1"/>
          </p:cNvPicPr>
          <p:nvPr/>
        </p:nvPicPr>
        <p:blipFill>
          <a:blip r:embed="rId2" cstate="print"/>
          <a:srcRect/>
          <a:stretch>
            <a:fillRect/>
          </a:stretch>
        </p:blipFill>
        <p:spPr bwMode="auto">
          <a:xfrm>
            <a:off x="809624" y="2057400"/>
            <a:ext cx="7516813" cy="291104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Distribution of CDS participants</a:t>
            </a:r>
            <a:br>
              <a:rPr lang="en-US" dirty="0" smtClean="0"/>
            </a:br>
            <a:r>
              <a:rPr lang="en-US" sz="1600" dirty="0" smtClean="0"/>
              <a:t>Figure 9.1 (Volume 2)</a:t>
            </a:r>
            <a:endParaRPr lang="en-US" dirty="0"/>
          </a:p>
        </p:txBody>
      </p:sp>
      <p:pic>
        <p:nvPicPr>
          <p:cNvPr id="2" name="Picture 2" descr="\\LUKE\ADR Prepress\2012 atlas\12 figure PNGs\12 vol2 figure PNGs\vol2 ch09 pngs\2 ch09 fig 1-01.png"/>
          <p:cNvPicPr>
            <a:picLocks noChangeAspect="1" noChangeArrowheads="1"/>
          </p:cNvPicPr>
          <p:nvPr/>
        </p:nvPicPr>
        <p:blipFill>
          <a:blip r:embed="rId2" cstate="print"/>
          <a:srcRect/>
          <a:stretch>
            <a:fillRect/>
          </a:stretch>
        </p:blipFill>
        <p:spPr bwMode="auto">
          <a:xfrm>
            <a:off x="1278349" y="2057400"/>
            <a:ext cx="6554632" cy="2960274"/>
          </a:xfrm>
          <a:prstGeom prst="rect">
            <a:avLst/>
          </a:prstGeom>
          <a:noFill/>
        </p:spPr>
      </p:pic>
      <p:sp>
        <p:nvSpPr>
          <p:cNvPr id="5" name="Text Box 20"/>
          <p:cNvSpPr txBox="1">
            <a:spLocks noChangeArrowheads="1"/>
          </p:cNvSpPr>
          <p:nvPr/>
        </p:nvSpPr>
        <p:spPr bwMode="auto">
          <a:xfrm>
            <a:off x="809625" y="5511338"/>
            <a:ext cx="2924815"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CDS participants who started treatment between June 1, 2005, &amp; June 1, 2007.</a:t>
            </a:r>
            <a:endParaRPr lang="en-US" sz="1200" b="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376004" cy="1332220"/>
          </a:xfrm>
        </p:spPr>
        <p:txBody>
          <a:bodyPr>
            <a:normAutofit fontScale="90000"/>
          </a:bodyPr>
          <a:lstStyle/>
          <a:p>
            <a:r>
              <a:rPr lang="en-US" dirty="0" smtClean="0"/>
              <a:t>CDS participants meeting criteria for restless legs syndrome, by age, gender, &amp;  race</a:t>
            </a:r>
            <a:br>
              <a:rPr lang="en-US" dirty="0" smtClean="0"/>
            </a:br>
            <a:r>
              <a:rPr lang="en-US" sz="1800" dirty="0" smtClean="0"/>
              <a:t>Figure 9.13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19458" name="Picture 2" descr="\\LUKE\ADR Prepress\2012 atlas\12 figure PNGs\12 vol2 figure PNGs\vol2 ch09 pngs\2 ch09 fig 14a-01.png"/>
          <p:cNvPicPr>
            <a:picLocks noChangeAspect="1" noChangeArrowheads="1"/>
          </p:cNvPicPr>
          <p:nvPr/>
        </p:nvPicPr>
        <p:blipFill>
          <a:blip r:embed="rId2" cstate="print"/>
          <a:srcRect/>
          <a:stretch>
            <a:fillRect/>
          </a:stretch>
        </p:blipFill>
        <p:spPr bwMode="auto">
          <a:xfrm>
            <a:off x="755650" y="2057400"/>
            <a:ext cx="7604250" cy="294490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376004" cy="1332220"/>
          </a:xfrm>
        </p:spPr>
        <p:txBody>
          <a:bodyPr>
            <a:normAutofit/>
          </a:bodyPr>
          <a:lstStyle/>
          <a:p>
            <a:r>
              <a:rPr lang="en-US" dirty="0" smtClean="0"/>
              <a:t>CDS participants meeting criteria for depression, by age, gender,  &amp; race</a:t>
            </a:r>
            <a:br>
              <a:rPr lang="en-US" dirty="0" smtClean="0"/>
            </a:br>
            <a:r>
              <a:rPr lang="en-US" sz="1600" dirty="0" smtClean="0"/>
              <a:t>Figure 9.14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20482" name="Picture 2" descr="\\LUKE\ADR Prepress\2012 atlas\12 figure PNGs\12 vol2 figure PNGs\vol2 ch09 pngs\2 ch09 fig 15-01.png"/>
          <p:cNvPicPr>
            <a:picLocks noChangeAspect="1" noChangeArrowheads="1"/>
          </p:cNvPicPr>
          <p:nvPr/>
        </p:nvPicPr>
        <p:blipFill>
          <a:blip r:embed="rId2" cstate="print"/>
          <a:srcRect/>
          <a:stretch>
            <a:fillRect/>
          </a:stretch>
        </p:blipFill>
        <p:spPr bwMode="auto">
          <a:xfrm>
            <a:off x="788988" y="2057400"/>
            <a:ext cx="7596826" cy="29679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872412" cy="1332220"/>
          </a:xfrm>
        </p:spPr>
        <p:txBody>
          <a:bodyPr>
            <a:normAutofit/>
          </a:bodyPr>
          <a:lstStyle/>
          <a:p>
            <a:r>
              <a:rPr lang="en-US" dirty="0" smtClean="0"/>
              <a:t>Frequency of symptom </a:t>
            </a:r>
            <a:br>
              <a:rPr lang="en-US" dirty="0" smtClean="0"/>
            </a:br>
            <a:r>
              <a:rPr lang="en-US" dirty="0" smtClean="0"/>
              <a:t>complexes in CDS participants</a:t>
            </a:r>
            <a:br>
              <a:rPr lang="en-US" dirty="0" smtClean="0"/>
            </a:br>
            <a:r>
              <a:rPr lang="en-US" sz="1600" dirty="0" smtClean="0"/>
              <a:t>Figure 9.15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5" name="Picture 4" descr="2 ch09 fig 15-01.png"/>
          <p:cNvPicPr>
            <a:picLocks noChangeAspect="1"/>
          </p:cNvPicPr>
          <p:nvPr/>
        </p:nvPicPr>
        <p:blipFill>
          <a:blip r:embed="rId2" cstate="print"/>
          <a:stretch>
            <a:fillRect/>
          </a:stretch>
        </p:blipFill>
        <p:spPr>
          <a:xfrm>
            <a:off x="3052942" y="2057400"/>
            <a:ext cx="3022600" cy="3022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872412" cy="1332220"/>
          </a:xfrm>
        </p:spPr>
        <p:txBody>
          <a:bodyPr>
            <a:normAutofit fontScale="90000"/>
          </a:bodyPr>
          <a:lstStyle/>
          <a:p>
            <a:r>
              <a:rPr lang="en-US" dirty="0" smtClean="0"/>
              <a:t>Among CDS participants, percentage of dietary intake from protein, carbohydrate, or fat sources, by age, gender, &amp; race</a:t>
            </a:r>
            <a:br>
              <a:rPr lang="en-US" dirty="0" smtClean="0"/>
            </a:br>
            <a:r>
              <a:rPr lang="en-US" sz="1800" dirty="0" smtClean="0"/>
              <a:t>Figure 9.16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22530" name="Picture 2" descr="\\LUKE\ADR Prepress\2012 atlas\12 figure PNGs\12 vol2 figure PNGs\vol2 ch09 pngs\2 ch09 fig 17-01.png"/>
          <p:cNvPicPr>
            <a:picLocks noChangeAspect="1" noChangeArrowheads="1"/>
          </p:cNvPicPr>
          <p:nvPr/>
        </p:nvPicPr>
        <p:blipFill>
          <a:blip r:embed="rId2" cstate="print"/>
          <a:srcRect/>
          <a:stretch>
            <a:fillRect/>
          </a:stretch>
        </p:blipFill>
        <p:spPr bwMode="auto">
          <a:xfrm>
            <a:off x="809625" y="2057400"/>
            <a:ext cx="7490891" cy="295259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872412" cy="1332220"/>
          </a:xfrm>
        </p:spPr>
        <p:txBody>
          <a:bodyPr>
            <a:normAutofit/>
          </a:bodyPr>
          <a:lstStyle/>
          <a:p>
            <a:r>
              <a:rPr lang="en-US" dirty="0" smtClean="0"/>
              <a:t>CDS participants who were 25-OH vitamin D deficient, by age, gender, &amp; race</a:t>
            </a:r>
            <a:br>
              <a:rPr lang="en-US" dirty="0" smtClean="0"/>
            </a:br>
            <a:r>
              <a:rPr lang="en-US" sz="1600" dirty="0" smtClean="0"/>
              <a:t>Figure 9.17 (Volume 2)</a:t>
            </a:r>
            <a:endParaRPr lang="en-US" dirty="0"/>
          </a:p>
        </p:txBody>
      </p:sp>
      <p:sp>
        <p:nvSpPr>
          <p:cNvPr id="3" name="Text Placeholder 2"/>
          <p:cNvSpPr>
            <a:spLocks noGrp="1"/>
          </p:cNvSpPr>
          <p:nvPr>
            <p:ph type="body" sz="quarter" idx="10"/>
          </p:nvPr>
        </p:nvSpPr>
        <p:spPr>
          <a:xfrm>
            <a:off x="809625" y="5493394"/>
            <a:ext cx="6584950" cy="453381"/>
          </a:xfrm>
        </p:spPr>
        <p:txBody>
          <a:bodyPr/>
          <a:lstStyle/>
          <a:p>
            <a:pPr marL="0" indent="0"/>
            <a:endParaRPr lang="en-US" dirty="0" smtClean="0"/>
          </a:p>
          <a:p>
            <a:pPr marL="0" indent="0"/>
            <a:r>
              <a:rPr lang="en-US" dirty="0" smtClean="0"/>
              <a:t>Incident </a:t>
            </a:r>
            <a:r>
              <a:rPr lang="en-US" dirty="0"/>
              <a:t>dialysis patients who started treatment June 1, 2005 to June 1, 2007.</a:t>
            </a:r>
          </a:p>
        </p:txBody>
      </p:sp>
      <p:pic>
        <p:nvPicPr>
          <p:cNvPr id="23554" name="Picture 2" descr="\\LUKE\ADR Prepress\2012 atlas\12 figure PNGs\12 vol2 figure PNGs\vol2 ch09 pngs\2 ch09 fig 18-01.png"/>
          <p:cNvPicPr>
            <a:picLocks noChangeAspect="1" noChangeArrowheads="1"/>
          </p:cNvPicPr>
          <p:nvPr/>
        </p:nvPicPr>
        <p:blipFill>
          <a:blip r:embed="rId2" cstate="print"/>
          <a:srcRect/>
          <a:stretch>
            <a:fillRect/>
          </a:stretch>
        </p:blipFill>
        <p:spPr bwMode="auto">
          <a:xfrm>
            <a:off x="809624" y="2057400"/>
            <a:ext cx="7516813" cy="37300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activity &amp; quality </a:t>
            </a:r>
            <a:br>
              <a:rPr lang="en-US" dirty="0" smtClean="0"/>
            </a:br>
            <a:r>
              <a:rPr lang="en-US" dirty="0" smtClean="0"/>
              <a:t>of life questionnaire</a:t>
            </a:r>
            <a:br>
              <a:rPr lang="en-US" dirty="0" smtClean="0"/>
            </a:br>
            <a:r>
              <a:rPr lang="en-US" sz="1600" dirty="0" smtClean="0"/>
              <a:t>Table 9.a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CDS participants who started treatment between June 1, 2005, &amp; June 1, 2007.</a:t>
            </a:r>
          </a:p>
        </p:txBody>
      </p:sp>
      <p:pic>
        <p:nvPicPr>
          <p:cNvPr id="3074" name="Picture 2" descr="\\LUKE\ADR Prepress\2012 atlas\12 figure PNGs\12 vol2 figure PNGs\vol2 ch09 pngs\table 9.b.png"/>
          <p:cNvPicPr>
            <a:picLocks noChangeAspect="1" noChangeArrowheads="1"/>
          </p:cNvPicPr>
          <p:nvPr/>
        </p:nvPicPr>
        <p:blipFill>
          <a:blip r:embed="rId2" cstate="print"/>
          <a:srcRect/>
          <a:stretch>
            <a:fillRect/>
          </a:stretch>
        </p:blipFill>
        <p:spPr bwMode="auto">
          <a:xfrm>
            <a:off x="2540974" y="1825625"/>
            <a:ext cx="4493677" cy="354551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Sociodemographic</a:t>
            </a:r>
            <a:r>
              <a:rPr lang="en-US" dirty="0" smtClean="0"/>
              <a:t> characteristics of Comprehensive Dialysis Study participants</a:t>
            </a:r>
            <a:br>
              <a:rPr lang="en-US" dirty="0" smtClean="0"/>
            </a:br>
            <a:r>
              <a:rPr lang="en-US" sz="1600" smtClean="0"/>
              <a:t>Table 9.b </a:t>
            </a:r>
            <a:r>
              <a:rPr lang="en-US" sz="1600" dirty="0" smtClean="0"/>
              <a:t>(Volume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CDS participants who started treatment between June 1, 2005, &amp; June 1, 2007.</a:t>
            </a:r>
          </a:p>
        </p:txBody>
      </p:sp>
      <p:pic>
        <p:nvPicPr>
          <p:cNvPr id="2050" name="Picture 2" descr="\\LUKE\ADR Prepress\2012 atlas\12 figure PNGs\12 vol2 figure PNGs\vol2 ch09 pngs\table 9.a.png"/>
          <p:cNvPicPr>
            <a:picLocks noChangeAspect="1" noChangeArrowheads="1"/>
          </p:cNvPicPr>
          <p:nvPr/>
        </p:nvPicPr>
        <p:blipFill>
          <a:blip r:embed="rId2" cstate="print"/>
          <a:srcRect/>
          <a:stretch>
            <a:fillRect/>
          </a:stretch>
        </p:blipFill>
        <p:spPr bwMode="auto">
          <a:xfrm>
            <a:off x="1849244" y="2057400"/>
            <a:ext cx="5445512" cy="30524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Patients reporting or not reporting early awareness (pre-dialysis) of peritoneal dialysis, by age, gender, race, diabetes, education, and treatment site.</a:t>
            </a:r>
            <a:br>
              <a:rPr lang="en-US" dirty="0" smtClean="0"/>
            </a:br>
            <a:r>
              <a:rPr lang="en-US" sz="1800" dirty="0" smtClean="0"/>
              <a:t>Figure 9.2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CDS participants who started treatment between June 1, 2005, &amp; June 1, 2007.</a:t>
            </a:r>
          </a:p>
        </p:txBody>
      </p:sp>
      <p:pic>
        <p:nvPicPr>
          <p:cNvPr id="2050" name="Picture 2" descr="\\LUKE\ADR Prepress\2012 atlas\12 figure PNGs\12 vol2 figure PNGs\vol2 ch09 pngs\2 ch09 fig 2-01.png"/>
          <p:cNvPicPr>
            <a:picLocks noChangeAspect="1" noChangeArrowheads="1"/>
          </p:cNvPicPr>
          <p:nvPr/>
        </p:nvPicPr>
        <p:blipFill>
          <a:blip r:embed="rId2" cstate="print"/>
          <a:srcRect/>
          <a:stretch>
            <a:fillRect/>
          </a:stretch>
        </p:blipFill>
        <p:spPr bwMode="auto">
          <a:xfrm>
            <a:off x="809625" y="2057400"/>
            <a:ext cx="7473516" cy="29931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6261819" cy="1332220"/>
          </a:xfrm>
        </p:spPr>
        <p:txBody>
          <a:bodyPr>
            <a:normAutofit fontScale="90000"/>
          </a:bodyPr>
          <a:lstStyle/>
          <a:p>
            <a:r>
              <a:rPr lang="en-US" dirty="0" smtClean="0"/>
              <a:t>Patients reporting or not reporting awareness of peritoneal dialysis, by employment, &amp; nephrology  care</a:t>
            </a:r>
            <a:br>
              <a:rPr lang="en-US" dirty="0" smtClean="0"/>
            </a:br>
            <a:r>
              <a:rPr lang="en-US" sz="1800" dirty="0" smtClean="0"/>
              <a:t>Figure 9.3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CDS participants who started treatment between June 1, 2005, &amp; June 1, 2007.</a:t>
            </a:r>
          </a:p>
        </p:txBody>
      </p:sp>
      <p:pic>
        <p:nvPicPr>
          <p:cNvPr id="3074" name="Picture 2" descr="\\LUKE\ADR Prepress\2012 atlas\12 figure PNGs\12 vol2 figure PNGs\vol2 ch09 pngs\2 ch09 fig 3 copy-01.png"/>
          <p:cNvPicPr>
            <a:picLocks noChangeAspect="1" noChangeArrowheads="1"/>
          </p:cNvPicPr>
          <p:nvPr/>
        </p:nvPicPr>
        <p:blipFill>
          <a:blip r:embed="rId2" cstate="print"/>
          <a:srcRect/>
          <a:stretch>
            <a:fillRect/>
          </a:stretch>
        </p:blipFill>
        <p:spPr bwMode="auto">
          <a:xfrm>
            <a:off x="2411688" y="1825625"/>
            <a:ext cx="4320624" cy="38893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Peritoneal dialysis selection among CDS participants, by dialysis unit ownership</a:t>
            </a:r>
            <a:br>
              <a:rPr lang="en-US" dirty="0" smtClean="0"/>
            </a:br>
            <a:r>
              <a:rPr lang="en-US" sz="1600" dirty="0" smtClean="0"/>
              <a:t>Figure 9.4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CDS participants who started treatment between June 1, 2005, &amp; June 1, 2007.</a:t>
            </a:r>
          </a:p>
        </p:txBody>
      </p:sp>
      <p:pic>
        <p:nvPicPr>
          <p:cNvPr id="6146" name="Picture 2" descr="\\LUKE\ADR Prepress\2012 atlas\12 figure PNGs\12 vol2 figure PNGs\vol2 ch09 pngs\2 ch09 fig 4-01.png"/>
          <p:cNvPicPr>
            <a:picLocks noChangeAspect="1" noChangeArrowheads="1"/>
          </p:cNvPicPr>
          <p:nvPr/>
        </p:nvPicPr>
        <p:blipFill>
          <a:blip r:embed="rId2" cstate="print"/>
          <a:srcRect/>
          <a:stretch>
            <a:fillRect/>
          </a:stretch>
        </p:blipFill>
        <p:spPr bwMode="auto">
          <a:xfrm>
            <a:off x="1668836" y="2057400"/>
            <a:ext cx="5806328" cy="34215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Peritoneal dialysis selection among </a:t>
            </a:r>
            <a:br>
              <a:rPr lang="en-US" dirty="0" smtClean="0"/>
            </a:br>
            <a:r>
              <a:rPr lang="en-US" dirty="0" smtClean="0"/>
              <a:t>CDS participants, by ESRD network</a:t>
            </a:r>
            <a:br>
              <a:rPr lang="en-US" dirty="0" smtClean="0"/>
            </a:br>
            <a:r>
              <a:rPr lang="en-US" sz="1600" dirty="0" smtClean="0"/>
              <a:t>Figure 9.5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CDS participants who started treatment between June 1, 2005, &amp; June 1, 2007.</a:t>
            </a:r>
          </a:p>
        </p:txBody>
      </p:sp>
      <p:pic>
        <p:nvPicPr>
          <p:cNvPr id="7170" name="Picture 2" descr="\\LUKE\ADR Prepress\2012 atlas\12 figure PNGs\12 vol2 figure PNGs\vol2 ch09 pngs\2 ch09 fig 5-01.png"/>
          <p:cNvPicPr>
            <a:picLocks noChangeAspect="1" noChangeArrowheads="1"/>
          </p:cNvPicPr>
          <p:nvPr/>
        </p:nvPicPr>
        <p:blipFill>
          <a:blip r:embed="rId2" cstate="print"/>
          <a:srcRect/>
          <a:stretch>
            <a:fillRect/>
          </a:stretch>
        </p:blipFill>
        <p:spPr bwMode="auto">
          <a:xfrm>
            <a:off x="1753360" y="2057400"/>
            <a:ext cx="5637279" cy="320210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274638"/>
            <a:ext cx="7872412" cy="1332220"/>
          </a:xfrm>
        </p:spPr>
        <p:txBody>
          <a:bodyPr>
            <a:normAutofit fontScale="90000"/>
          </a:bodyPr>
          <a:lstStyle/>
          <a:p>
            <a:r>
              <a:rPr lang="en-US" dirty="0" smtClean="0"/>
              <a:t>Patients reporting or not reporting early awareness  of kidney transplantation, </a:t>
            </a:r>
            <a:br>
              <a:rPr lang="en-US" dirty="0" smtClean="0"/>
            </a:br>
            <a:r>
              <a:rPr lang="en-US" dirty="0" smtClean="0"/>
              <a:t>by patient characteristics, &amp; employment status</a:t>
            </a:r>
            <a:br>
              <a:rPr lang="en-US" dirty="0" smtClean="0"/>
            </a:br>
            <a:r>
              <a:rPr lang="en-US" sz="1800" dirty="0" smtClean="0"/>
              <a:t>Figure 9.6 (Volume 2)</a:t>
            </a:r>
            <a:endParaRPr lang="en-US" dirty="0"/>
          </a:p>
        </p:txBody>
      </p:sp>
      <p:sp>
        <p:nvSpPr>
          <p:cNvPr id="3" name="Text Placeholder 2"/>
          <p:cNvSpPr>
            <a:spLocks noGrp="1"/>
          </p:cNvSpPr>
          <p:nvPr>
            <p:ph type="body" sz="quarter" idx="10"/>
          </p:nvPr>
        </p:nvSpPr>
        <p:spPr>
          <a:xfrm>
            <a:off x="809625" y="5493394"/>
            <a:ext cx="3009339" cy="453381"/>
          </a:xfrm>
        </p:spPr>
        <p:txBody>
          <a:bodyPr/>
          <a:lstStyle/>
          <a:p>
            <a:pPr marL="0" indent="0"/>
            <a:r>
              <a:rPr lang="en-US" dirty="0"/>
              <a:t>Incident dialysis patients who started treatment June 1, 2005 to June 1, 2007.</a:t>
            </a:r>
          </a:p>
        </p:txBody>
      </p:sp>
      <p:pic>
        <p:nvPicPr>
          <p:cNvPr id="4098" name="Picture 2" descr="\\LUKE\ADR Prepress\2012 atlas\12 figure PNGs\12 vol2 figure PNGs\vol2 ch09 pngs\2 ch09 fig 6-01.png"/>
          <p:cNvPicPr>
            <a:picLocks noChangeAspect="1" noChangeArrowheads="1"/>
          </p:cNvPicPr>
          <p:nvPr/>
        </p:nvPicPr>
        <p:blipFill>
          <a:blip r:embed="rId2" cstate="print"/>
          <a:srcRect/>
          <a:stretch>
            <a:fillRect/>
          </a:stretch>
        </p:blipFill>
        <p:spPr bwMode="auto">
          <a:xfrm>
            <a:off x="1272000" y="1825625"/>
            <a:ext cx="6600000" cy="3403363"/>
          </a:xfrm>
          <a:prstGeom prst="rect">
            <a:avLst/>
          </a:prstGeom>
          <a:noFill/>
        </p:spPr>
      </p:pic>
    </p:spTree>
  </p:cSld>
  <p:clrMapOvr>
    <a:masterClrMapping/>
  </p:clrMapOvr>
</p:sld>
</file>

<file path=ppt/theme/theme1.xml><?xml version="1.0" encoding="utf-8"?>
<a:theme xmlns:a="http://schemas.openxmlformats.org/drawingml/2006/main" name="usrds 12">
  <a:themeElements>
    <a:clrScheme name="usrds poster 12">
      <a:dk1>
        <a:srgbClr val="242D6E"/>
      </a:dk1>
      <a:lt1>
        <a:srgbClr val="FFFFFF"/>
      </a:lt1>
      <a:dk2>
        <a:srgbClr val="5A602A"/>
      </a:dk2>
      <a:lt2>
        <a:srgbClr val="808080"/>
      </a:lt2>
      <a:accent1>
        <a:srgbClr val="A3A342"/>
      </a:accent1>
      <a:accent2>
        <a:srgbClr val="5B4030"/>
      </a:accent2>
      <a:accent3>
        <a:srgbClr val="29404E"/>
      </a:accent3>
      <a:accent4>
        <a:srgbClr val="668896"/>
      </a:accent4>
      <a:accent5>
        <a:srgbClr val="687959"/>
      </a:accent5>
      <a:accent6>
        <a:srgbClr val="3B1D00"/>
      </a:accent6>
      <a:hlink>
        <a:srgbClr val="375453"/>
      </a:hlink>
      <a:folHlink>
        <a:srgbClr val="626F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10314</TotalTime>
  <Words>1006</Words>
  <Application>Microsoft Office PowerPoint</Application>
  <PresentationFormat>On-screen Show (4:3)</PresentationFormat>
  <Paragraphs>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usrds 12</vt:lpstr>
      <vt:lpstr>Slide 1</vt:lpstr>
      <vt:lpstr>Distribution of CDS participants Figure 9.1 (Volume 2)</vt:lpstr>
      <vt:lpstr>Patient activity &amp; quality  of life questionnaire Table 9.a (Volume 2)</vt:lpstr>
      <vt:lpstr>Sociodemographic characteristics of Comprehensive Dialysis Study participants Table 9.b (Volume 2)</vt:lpstr>
      <vt:lpstr>Patients reporting or not reporting early awareness (pre-dialysis) of peritoneal dialysis, by age, gender, race, diabetes, education, and treatment site. Figure 9.2 (Volume 2)</vt:lpstr>
      <vt:lpstr>Patients reporting or not reporting awareness of peritoneal dialysis, by employment, &amp; nephrology  care Figure 9.3 (Volume 2)</vt:lpstr>
      <vt:lpstr>Peritoneal dialysis selection among CDS participants, by dialysis unit ownership Figure 9.4 (Volume 2)</vt:lpstr>
      <vt:lpstr>Peritoneal dialysis selection among  CDS participants, by ESRD network Figure 9.5 (Volume 2)</vt:lpstr>
      <vt:lpstr>Patients reporting or not reporting early awareness  of kidney transplantation,  by patient characteristics, &amp; employment status Figure 9.6 (Volume 2)</vt:lpstr>
      <vt:lpstr>Patients reporting or not reporting early awareness of kidney transplantation, by age, care, insurance status &amp; education Figure 9.7 (Volume 2)</vt:lpstr>
      <vt:lpstr>Time to wait listing in patients with early awareness of kidney transplant options Figure 9.8 (Volume 2)</vt:lpstr>
      <vt:lpstr>Patients wait-listed or who received a deceased donor kidney transplant within one year of ESRD initiation Table 9.c (Volume 2)</vt:lpstr>
      <vt:lpstr>Maximum activity scores (MAS) in CDS participants: males Figure 9.9 (Volume 2)</vt:lpstr>
      <vt:lpstr>Maximum activity scores (MAS) in CDS participants: females Figure 9.9 (continued Volume 2)</vt:lpstr>
      <vt:lpstr>Adjusted activity scores (AAS)  in CDS participants: males Figure 9.9 (continued Volume 2)</vt:lpstr>
      <vt:lpstr>Adjusted activity scores (AAS)  in CDS participants: females Figure 9.9 (continued Volume 2)</vt:lpstr>
      <vt:lpstr>CDS participants classified as frail, by age, gender, &amp; race Figure 9.10 (Volume 2)</vt:lpstr>
      <vt:lpstr>Frequency &amp; severity of individual insomnia symptoms in CDS participants Figure 9.11 (Volume 2)</vt:lpstr>
      <vt:lpstr>CDS participants with at least one severe symptom of insomnia, by age, gender, &amp; race Figure 9.12 (Volume 2)</vt:lpstr>
      <vt:lpstr>CDS participants meeting criteria for restless legs syndrome, by age, gender, &amp;  race Figure 9.13 (Volume 2)</vt:lpstr>
      <vt:lpstr>CDS participants meeting criteria for depression, by age, gender,  &amp; race Figure 9.14 (Volume 2)</vt:lpstr>
      <vt:lpstr>Frequency of symptom  complexes in CDS participants Figure 9.15 (Volume 2)</vt:lpstr>
      <vt:lpstr>Among CDS participants, percentage of dietary intake from protein, carbohydrate, or fat sources, by age, gender, &amp; race Figure 9.16 (Volume 2)</vt:lpstr>
      <vt:lpstr>CDS participants who were 25-OH vitamin D deficient, by age, gender, &amp; race Figure 9.17 (Volume 2)</vt:lpstr>
    </vt:vector>
  </TitlesOfParts>
  <Company>Nephrology Analytical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SEverson</dc:creator>
  <cp:lastModifiedBy>severson</cp:lastModifiedBy>
  <cp:revision>266</cp:revision>
  <dcterms:created xsi:type="dcterms:W3CDTF">2000-03-17T15:11:00Z</dcterms:created>
  <dcterms:modified xsi:type="dcterms:W3CDTF">2012-11-06T17:07:19Z</dcterms:modified>
</cp:coreProperties>
</file>