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24"/>
  </p:handoutMasterIdLst>
  <p:sldIdLst>
    <p:sldId id="272" r:id="rId2"/>
    <p:sldId id="273" r:id="rId3"/>
    <p:sldId id="274" r:id="rId4"/>
    <p:sldId id="275" r:id="rId5"/>
    <p:sldId id="287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1" r:id="rId15"/>
    <p:sldId id="304" r:id="rId16"/>
    <p:sldId id="305" r:id="rId17"/>
    <p:sldId id="289" r:id="rId18"/>
    <p:sldId id="280" r:id="rId19"/>
    <p:sldId id="290" r:id="rId20"/>
    <p:sldId id="291" r:id="rId21"/>
    <p:sldId id="292" r:id="rId22"/>
    <p:sldId id="293" r:id="rId2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30" y="-84"/>
      </p:cViewPr>
      <p:guideLst>
        <p:guide orient="horz" pos="1296"/>
        <p:guide orient="horz" pos="3746"/>
        <p:guide orient="horz" pos="2162"/>
        <p:guide orient="horz" pos="1019"/>
        <p:guide orient="horz" pos="1188"/>
        <p:guide orient="horz" pos="3482"/>
        <p:guide pos="2880"/>
        <p:guide pos="510"/>
        <p:guide pos="5245"/>
        <p:guide pos="5477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0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pic>
        <p:nvPicPr>
          <p:cNvPr id="7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United States Renal Data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ESRD: Chapter Three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Hospitalization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Unadjusted rates </a:t>
            </a:r>
            <a:r>
              <a:rPr lang="en-US"/>
              <a:t>of </a:t>
            </a:r>
            <a:r>
              <a:rPr lang="en-US" smtClean="0"/>
              <a:t>infection hospital </a:t>
            </a:r>
            <a:r>
              <a:rPr lang="en-US" dirty="0"/>
              <a:t>admissions </a:t>
            </a:r>
            <a:r>
              <a:rPr lang="en-US" dirty="0" smtClean="0"/>
              <a:t>among </a:t>
            </a:r>
            <a:r>
              <a:rPr lang="en-US" dirty="0"/>
              <a:t>home hemodialysis &amp; center hemodialysis patients, by diagnosis code type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3.8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</a:t>
            </a:r>
            <a:r>
              <a:rPr lang="en-US" sz="1200" b="1" dirty="0" smtClean="0">
                <a:solidFill>
                  <a:schemeClr val="tx2"/>
                </a:solidFill>
              </a:rPr>
              <a:t>prevalent </a:t>
            </a:r>
            <a:r>
              <a:rPr lang="en-US" sz="1200" b="1" dirty="0">
                <a:solidFill>
                  <a:schemeClr val="tx2"/>
                </a:solidFill>
              </a:rPr>
              <a:t>hemodialysis </a:t>
            </a:r>
            <a:r>
              <a:rPr lang="en-US" sz="1200" b="1" dirty="0" smtClean="0">
                <a:solidFill>
                  <a:schemeClr val="tx2"/>
                </a:solidFill>
              </a:rPr>
              <a:t>patients; unadjusted.</a:t>
            </a:r>
          </a:p>
        </p:txBody>
      </p:sp>
      <p:pic>
        <p:nvPicPr>
          <p:cNvPr id="9218" name="Picture 2" descr="\\LUKE\ADR Prepress\2013 atlas\13 figure PNGs\v2 figure pngs 13\v2 ch03 pngs 13\2 ch03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2057399"/>
            <a:ext cx="7514156" cy="28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9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Adjusted rates of hospital admissions,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modality </a:t>
            </a:r>
            <a:r>
              <a:rPr lang="en-US" dirty="0"/>
              <a:t>&amp; diagnosis code type: cardiovascular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3.9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age/gender/race/primary diagnosis; ref: ESRD patients, 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3 atlas\13 figure PNGs\v2 figure pngs 13\v2 ch03 pngs 13\2 ch03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2057400"/>
            <a:ext cx="7546686" cy="28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Adjusted rates of hospital admissions,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modality &amp; diagnosis code type: CHF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3.10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age/gender/race/primary diagnosis; ref: ESRD patients, 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3 atlas\13 figure PNGs\v2 figure pngs 13\v2 ch03 pngs 13\2 ch03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7" y="2057400"/>
            <a:ext cx="7561792" cy="29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1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Adjusted rates of hospital admissions, by modality &amp; diagnosis code type: CVA/TIA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3.11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age/gender/race/primary diagnosis; ref: ESRD patients, 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3 pngs 13\2 ch03 fig 1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29925" cy="29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6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Adjusted rates of hospital admissions,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modality &amp; diagnosis code type: AMI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3.12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dialysis patients.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age/gender/race/primary diagnosis; ref: ESRD patients, 2010. 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ch03 pngs 13\2 ch03 fig 1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23877" cy="29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46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Adjusted rates of hospital admissions,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modality &amp; diagnosis code type: dysrhythmia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3.13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dialysis patients.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age/gender/race/primary diagnosis; ref: ESRD patients, 2010. 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03 pngs 13\2 ch03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29925" cy="29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84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All-cause rehospitalization or death 30 days </a:t>
            </a:r>
            <a:br>
              <a:rPr lang="en-US" dirty="0" smtClean="0"/>
            </a:br>
            <a:r>
              <a:rPr lang="en-US" dirty="0" smtClean="0"/>
              <a:t>after live hospital discharge, by age, 2011</a:t>
            </a:r>
            <a:br>
              <a:rPr lang="en-US" dirty="0" smtClean="0"/>
            </a:br>
            <a:r>
              <a:rPr lang="en-US" sz="1600" dirty="0" smtClean="0"/>
              <a:t>Figure 3.14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85320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patients, all ages, 2011; unadjusted. Includes live hospital discharges from January 1 to December 1, 2011.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88" y="2057400"/>
            <a:ext cx="6876511" cy="34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rehospitalization or death 30 days after live hospital discharge, by race/ethnicity, 2011</a:t>
            </a:r>
            <a:br>
              <a:rPr lang="en-US" dirty="0" smtClean="0"/>
            </a:br>
            <a:r>
              <a:rPr lang="en-US" sz="1800" dirty="0" smtClean="0"/>
              <a:t>Figure 3.15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85320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patients, all ages, 2011; unadjusted. Includes live hospital discharges from January 1 to December 1, 2011.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3 atlas\13 figure PNGs\v2 figure pngs 13\v2 ch03 pngs 13\2 ch03 fig 1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06" y="2057398"/>
            <a:ext cx="6874188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74663"/>
            <a:ext cx="80105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All-cause rehospitalization or death 30 days </a:t>
            </a:r>
            <a:br>
              <a:rPr lang="en-US" dirty="0" smtClean="0"/>
            </a:br>
            <a:r>
              <a:rPr lang="en-US" dirty="0" smtClean="0"/>
              <a:t>after live hospital discharge, by cause-specific index hospitalization, 2011</a:t>
            </a:r>
            <a:br>
              <a:rPr lang="en-US" dirty="0" smtClean="0"/>
            </a:br>
            <a:r>
              <a:rPr lang="en-US" sz="1800" dirty="0" smtClean="0"/>
              <a:t>Figure 3.16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85320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patients, all ages, 2011; unadjusted. Includes live hospital discharges from January 1 to December 1, 2011.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3 pngs 13\2 ch03 fig 1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24" y="2057400"/>
            <a:ext cx="6251951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Cause-specific rehospitalization 30 days after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live </a:t>
            </a:r>
            <a:r>
              <a:rPr lang="en-US" dirty="0"/>
              <a:t>hospital discharge, by cause-specific index hospitalization,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3.17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hemodialysis patients, all ages, 2011, unadjusted; includes live hospital discharges from January 1 to December 1, 2011. 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47" y="2057400"/>
            <a:ext cx="6686730" cy="35074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adjusted all-cause &amp; cause-</a:t>
            </a:r>
            <a:br>
              <a:rPr lang="en-US" dirty="0" smtClean="0"/>
            </a:br>
            <a:r>
              <a:rPr lang="en-US" dirty="0" smtClean="0"/>
              <a:t>specific hospitalization rates, by modality</a:t>
            </a:r>
            <a:br>
              <a:rPr lang="en-US" dirty="0" smtClean="0"/>
            </a:br>
            <a:r>
              <a:rPr lang="en-US" sz="1600" dirty="0" smtClean="0"/>
              <a:t>Figure 3.1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ESRD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3 pngs 13\2 ch03 fig 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8" y="2055813"/>
            <a:ext cx="8246395" cy="20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All-cause rehospitalization or death 30 days after live hospital discharge from cardiovascular index </a:t>
            </a:r>
            <a:r>
              <a:rPr lang="en-US" sz="2500" dirty="0" smtClean="0"/>
              <a:t>hospitalization, </a:t>
            </a:r>
            <a:r>
              <a:rPr lang="en-US" sz="2500" dirty="0"/>
              <a:t>by age, </a:t>
            </a:r>
            <a:r>
              <a:rPr lang="en-US" sz="2500" dirty="0" smtClean="0"/>
              <a:t>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latin typeface="Century Gothic"/>
              </a:rPr>
              <a:t>Figure 3.18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hemodialysis patients, all ages, 2011, unadjusted; includes live hospital discharges from January 1 to December 1, 2011. 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9458" name="Picture 2" descr="\\LUKE\ADR Prepress\2013 atlas\13 figure PNGs\v2 figure pngs 13\v2 ch03 pngs 13\2 ch03 fig 1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39" y="2057398"/>
            <a:ext cx="6874186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rehospitalization or death 30 days </a:t>
            </a:r>
            <a:br>
              <a:rPr lang="en-US" dirty="0" smtClean="0"/>
            </a:br>
            <a:r>
              <a:rPr lang="en-US" dirty="0" smtClean="0"/>
              <a:t>after live hospital discharge, by cause-specific cardiovascular index hospitalization, 2011</a:t>
            </a:r>
            <a:br>
              <a:rPr lang="en-US" dirty="0" smtClean="0"/>
            </a:br>
            <a:r>
              <a:rPr lang="en-US" sz="1800" dirty="0" smtClean="0"/>
              <a:t>Figure 3.19 (Volume 2)</a:t>
            </a:r>
            <a:endParaRPr lang="en-US" dirty="0" smtClean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hemodialysis patients, all ages, 2011, unadjusted; includes live hospital discharges from January 1 to December 1, 2011. 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3 atlas\13 figure PNGs\v2 figure pngs 13\v2 ch03 pngs 13\2 ch03 fig 1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07" y="2057400"/>
            <a:ext cx="6874186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All-cause rehospitalization or death within </a:t>
            </a:r>
            <a:br>
              <a:rPr lang="en-US" dirty="0" smtClean="0"/>
            </a:br>
            <a:r>
              <a:rPr lang="en-US" dirty="0" smtClean="0"/>
              <a:t>30 days after live hospital discharge in patients </a:t>
            </a:r>
            <a:br>
              <a:rPr lang="en-US" dirty="0" smtClean="0"/>
            </a:br>
            <a:r>
              <a:rPr lang="en-US" dirty="0" smtClean="0"/>
              <a:t>age 66 &amp; older, by population, 2011</a:t>
            </a:r>
            <a:br>
              <a:rPr lang="en-US" dirty="0" smtClean="0"/>
            </a:br>
            <a:r>
              <a:rPr lang="en-US" sz="1800" dirty="0" smtClean="0"/>
              <a:t>Figure 3.20 (Volume 2)</a:t>
            </a:r>
            <a:endParaRPr lang="en-US" sz="3100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7885114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January </a:t>
            </a:r>
            <a:r>
              <a:rPr lang="en-US" sz="1100" b="1" dirty="0">
                <a:solidFill>
                  <a:schemeClr val="tx2"/>
                </a:solidFill>
              </a:rPr>
              <a:t>1, 2011 point prevalent Medicare patients age 66 &amp; older on December 31, 2010; for the CKD &amp; no CKD cohorts during 2010, CKD is defined &amp; patients are continuously enrolled in Medicare Parts A &amp; b with no HMO coverage &amp; without ESRD.</a:t>
            </a:r>
            <a:endParaRPr lang="en-US" sz="1100" b="1" dirty="0" smtClean="0">
              <a:solidFill>
                <a:schemeClr val="tx2"/>
              </a:solidFill>
            </a:endParaRPr>
          </a:p>
        </p:txBody>
      </p:sp>
      <p:pic>
        <p:nvPicPr>
          <p:cNvPr id="21506" name="Picture 2" descr="\\LUKE\ADR Prepress\2013 atlas\13 figure PNGs\v2 figure pngs 13\v2 ch03 pngs 13\2 ch03 fig 2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71" y="2057400"/>
            <a:ext cx="6744858" cy="3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hospital admission </a:t>
            </a:r>
            <a:br>
              <a:rPr lang="en-US" dirty="0" smtClean="0"/>
            </a:br>
            <a:r>
              <a:rPr lang="en-US" dirty="0" smtClean="0"/>
              <a:t>rates &amp; days, by modality</a:t>
            </a:r>
            <a:br>
              <a:rPr lang="en-US" dirty="0" smtClean="0"/>
            </a:br>
            <a:r>
              <a:rPr lang="en-US" sz="1600" dirty="0" smtClean="0"/>
              <a:t>Figure 3.2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ESRD patients, 2010.</a:t>
            </a:r>
          </a:p>
        </p:txBody>
      </p:sp>
      <p:pic>
        <p:nvPicPr>
          <p:cNvPr id="2050" name="Picture 2" descr="\\LUKE\ADR Prepress\2013 atlas\13 figure PNGs\v2 figure pngs 13\v2 ch03 pngs 13\2 ch03 fig 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58538" cy="29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infection &amp; cardiovascular </a:t>
            </a:r>
            <a:br>
              <a:rPr lang="en-US" dirty="0" smtClean="0"/>
            </a:br>
            <a:r>
              <a:rPr lang="en-US" dirty="0" smtClean="0"/>
              <a:t>hospital days, by modality</a:t>
            </a:r>
            <a:br>
              <a:rPr lang="en-US" dirty="0" smtClean="0"/>
            </a:br>
            <a:r>
              <a:rPr lang="en-US" sz="1600" dirty="0" smtClean="0"/>
              <a:t>Figure 3.3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ESRD patients, 2010.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2057400"/>
            <a:ext cx="7577835" cy="29459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74663"/>
            <a:ext cx="81688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Unadjusted &amp; adjusted all-cause &amp; </a:t>
            </a:r>
            <a:br>
              <a:rPr lang="en-US" dirty="0" smtClean="0"/>
            </a:br>
            <a:r>
              <a:rPr lang="en-US" dirty="0" smtClean="0"/>
              <a:t>cause-specific hospitalization rates </a:t>
            </a:r>
            <a:br>
              <a:rPr lang="en-US" dirty="0" smtClean="0"/>
            </a:br>
            <a:r>
              <a:rPr lang="en-US" dirty="0" smtClean="0"/>
              <a:t>(per patient year) in hemodialysis patients</a:t>
            </a:r>
            <a:br>
              <a:rPr lang="en-US" dirty="0" smtClean="0"/>
            </a:br>
            <a:r>
              <a:rPr lang="en-US" sz="1800" dirty="0" smtClean="0"/>
              <a:t>Table 3.a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032566" y="4771506"/>
            <a:ext cx="1695797" cy="117526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Period prevalent hemodialysis patients age 20 &amp; older. </a:t>
            </a:r>
            <a:r>
              <a:rPr lang="en-US" sz="1100" b="1" dirty="0" err="1" smtClean="0">
                <a:solidFill>
                  <a:schemeClr val="tx2"/>
                </a:solidFill>
              </a:rPr>
              <a:t>Adj</a:t>
            </a:r>
            <a:r>
              <a:rPr lang="en-US" sz="1100" b="1" dirty="0" smtClean="0">
                <a:solidFill>
                  <a:schemeClr val="tx2"/>
                </a:solidFill>
              </a:rPr>
              <a:t>: age/gender/ race/primary diagnosis; rates by one factor adjusted for the other three; ref: hemodialysis patients, 2010.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2 figure pngs 13\v2 ch03 pngs 13\v2 ch3 table 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749213"/>
            <a:ext cx="6050737" cy="42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Adjusted rates of hospital admissions, by modality &amp; diagnosis code type: infection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3.4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ESRD </a:t>
            </a:r>
            <a:r>
              <a:rPr lang="en-US" sz="1200" b="1" dirty="0" smtClean="0">
                <a:solidFill>
                  <a:schemeClr val="tx2"/>
                </a:solidFill>
              </a:rPr>
              <a:t>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</a:t>
            </a:r>
            <a:r>
              <a:rPr lang="en-US" sz="1200" b="1" dirty="0">
                <a:solidFill>
                  <a:schemeClr val="tx2"/>
                </a:solidFill>
              </a:rPr>
              <a:t>age/gender/race/primary diagnosis; ref: ESRD patients, 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3 atlas\13 figure PNGs\v2 figure pngs 13\v2 ch03 pngs 13\2 ch03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2057400"/>
            <a:ext cx="7563166" cy="293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8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Adjusted rates of hospital admissions, by modality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/>
              <a:t>diagnosis code type: bacteremia/sepsis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3.5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ESRD </a:t>
            </a:r>
            <a:r>
              <a:rPr lang="en-US" sz="1200" b="1" dirty="0" smtClean="0">
                <a:solidFill>
                  <a:schemeClr val="tx2"/>
                </a:solidFill>
              </a:rPr>
              <a:t>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</a:t>
            </a:r>
            <a:r>
              <a:rPr lang="en-US" sz="1200" b="1" dirty="0">
                <a:solidFill>
                  <a:schemeClr val="tx2"/>
                </a:solidFill>
              </a:rPr>
              <a:t>age/gender/race/primary diagnosis; ref: ESRD patients, 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3 atlas\13 figure PNGs\v2 figure pngs 13\v2 ch03 pngs 13\2 ch03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39756" cy="2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5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07964" cy="1332220"/>
          </a:xfrm>
        </p:spPr>
        <p:txBody>
          <a:bodyPr>
            <a:normAutofit fontScale="90000"/>
          </a:bodyPr>
          <a:lstStyle/>
          <a:p>
            <a:r>
              <a:rPr lang="en-US" dirty="0"/>
              <a:t>Adjusted rates of hospital admissions, by modality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/>
              <a:t>diagnosis code type: dialysis-related infection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3.6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</a:t>
            </a:r>
            <a:r>
              <a:rPr lang="en-US" sz="1200" b="1" dirty="0" smtClean="0">
                <a:solidFill>
                  <a:schemeClr val="tx2"/>
                </a:solidFill>
              </a:rPr>
              <a:t>prevalent </a:t>
            </a:r>
            <a:r>
              <a:rPr lang="en-US" sz="1200" b="1" dirty="0">
                <a:solidFill>
                  <a:schemeClr val="tx2"/>
                </a:solidFill>
              </a:rPr>
              <a:t>dialysis </a:t>
            </a:r>
            <a:r>
              <a:rPr lang="en-US" sz="1200" b="1" dirty="0" smtClean="0">
                <a:solidFill>
                  <a:schemeClr val="tx2"/>
                </a:solidFill>
              </a:rPr>
              <a:t>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</a:t>
            </a:r>
            <a:r>
              <a:rPr lang="en-US" sz="1200" b="1" dirty="0">
                <a:solidFill>
                  <a:schemeClr val="tx2"/>
                </a:solidFill>
              </a:rPr>
              <a:t>age/gender/race/primary diagnosis; ref: ESRD patients, 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3 atlas\13 figure PNGs\v2 figure pngs 13\v2 ch03 pngs 13\2 ch03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2057400"/>
            <a:ext cx="7530279" cy="29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2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Adjusted rates of hospital admissions,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modality </a:t>
            </a:r>
            <a:r>
              <a:rPr lang="en-US" dirty="0"/>
              <a:t>&amp; diagnosis code type: pneumonia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3.7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ESRD </a:t>
            </a:r>
            <a:r>
              <a:rPr lang="en-US" sz="1200" b="1" dirty="0" smtClean="0">
                <a:solidFill>
                  <a:schemeClr val="tx2"/>
                </a:solidFill>
              </a:rPr>
              <a:t>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</a:t>
            </a:r>
            <a:r>
              <a:rPr lang="en-US" sz="1200" b="1" dirty="0">
                <a:solidFill>
                  <a:schemeClr val="tx2"/>
                </a:solidFill>
              </a:rPr>
              <a:t>age/gender/race/primary diagnosis; ref: ESRD patients, 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2 figure pngs 13\v2 ch03 pngs 13\2 ch03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2057400"/>
            <a:ext cx="7561792" cy="29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82224"/>
      </p:ext>
    </p:extLst>
  </p:cSld>
  <p:clrMapOvr>
    <a:masterClrMapping/>
  </p:clrMapOvr>
</p:sld>
</file>

<file path=ppt/theme/theme1.xml><?xml version="1.0" encoding="utf-8"?>
<a:theme xmlns:a="http://schemas.openxmlformats.org/drawingml/2006/main" name="usrds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10358</TotalTime>
  <Words>633</Words>
  <Application>Microsoft Office PowerPoint</Application>
  <PresentationFormat>On-screen Show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usrds13</vt:lpstr>
      <vt:lpstr>PowerPoint Presentation</vt:lpstr>
      <vt:lpstr>Change in adjusted all-cause &amp; cause- specific hospitalization rates, by modality Figure 3.1 (Volume 2)</vt:lpstr>
      <vt:lpstr>Adjusted all-cause hospital admission  rates &amp; days, by modality Figure 3.2 (Volume 2)</vt:lpstr>
      <vt:lpstr>Adjusted infection &amp; cardiovascular  hospital days, by modality Figure 3.3 (Volume 2)</vt:lpstr>
      <vt:lpstr>Unadjusted &amp; adjusted all-cause &amp;  cause-specific hospitalization rates  (per patient year) in hemodialysis patients Table 3.a (Volume 2)</vt:lpstr>
      <vt:lpstr>Adjusted rates of hospital admissions, by modality &amp; diagnosis code type: infection Figure 3.4 (Volume 2)</vt:lpstr>
      <vt:lpstr>Adjusted rates of hospital admissions, by modality  &amp; diagnosis code type: bacteremia/sepsis Figure 3.5 (Volume 2)</vt:lpstr>
      <vt:lpstr>Adjusted rates of hospital admissions, by modality  &amp; diagnosis code type: dialysis-related infection Figure 3.6 (Volume 2)</vt:lpstr>
      <vt:lpstr>Adjusted rates of hospital admissions, by  modality &amp; diagnosis code type: pneumonia Figure 3.7 (Volume 2)</vt:lpstr>
      <vt:lpstr>Unadjusted rates of infection hospital admissions among home hemodialysis &amp; center hemodialysis patients, by diagnosis code type Figure 3.8 (Volume 2)</vt:lpstr>
      <vt:lpstr>Adjusted rates of hospital admissions, by  modality &amp; diagnosis code type: cardiovascular Figure 3.9 (Volume 2)</vt:lpstr>
      <vt:lpstr>Adjusted rates of hospital admissions,  by modality &amp; diagnosis code type: CHF Figure 3.10 (Volume 2)</vt:lpstr>
      <vt:lpstr>Adjusted rates of hospital admissions, by modality &amp; diagnosis code type: CVA/TIA Figure 3.11 (Volume 2)</vt:lpstr>
      <vt:lpstr>Adjusted rates of hospital admissions,  by modality &amp; diagnosis code type: AMI Figure 3.12 (Volume 2)</vt:lpstr>
      <vt:lpstr>Adjusted rates of hospital admissions,  by modality &amp; diagnosis code type: dysrhythmia Figure 3.13 (Volume 2)</vt:lpstr>
      <vt:lpstr>All-cause rehospitalization or death 30 days  after live hospital discharge, by age, 2011 Figure 3.14 (Volume 2)</vt:lpstr>
      <vt:lpstr>All-cause rehospitalization or death 30 days after live hospital discharge, by race/ethnicity, 2011 Figure 3.15 (Volume 2)</vt:lpstr>
      <vt:lpstr>All-cause rehospitalization or death 30 days  after live hospital discharge, by cause-specific index hospitalization, 2011 Figure 3.16 (Volume 2)</vt:lpstr>
      <vt:lpstr>Cause-specific rehospitalization 30 days after  live hospital discharge, by cause-specific index hospitalization, 2011 Figure 3.17 (Volume 2)</vt:lpstr>
      <vt:lpstr>All-cause rehospitalization or death 30 days after live hospital discharge from cardiovascular index hospitalization, by age, 2011 Figure 3.18 (Volume 2)</vt:lpstr>
      <vt:lpstr>All-cause rehospitalization or death 30 days  after live hospital discharge, by cause-specific cardiovascular index hospitalization, 2011 Figure 3.19 (Volume 2)</vt:lpstr>
      <vt:lpstr>All-cause rehospitalization or death within  30 days after live hospital discharge in patients  age 66 &amp; older, by population, 2011 Figure 3.20 (Volume 2)</vt:lpstr>
    </vt:vector>
  </TitlesOfParts>
  <Company>Nephrology Analytical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severson</cp:lastModifiedBy>
  <cp:revision>274</cp:revision>
  <dcterms:created xsi:type="dcterms:W3CDTF">2000-03-17T15:11:00Z</dcterms:created>
  <dcterms:modified xsi:type="dcterms:W3CDTF">2013-08-06T19:14:44Z</dcterms:modified>
</cp:coreProperties>
</file>