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304" r:id="rId3"/>
    <p:sldId id="305" r:id="rId4"/>
    <p:sldId id="306" r:id="rId5"/>
    <p:sldId id="322" r:id="rId6"/>
    <p:sldId id="323" r:id="rId7"/>
    <p:sldId id="307" r:id="rId8"/>
    <p:sldId id="308" r:id="rId9"/>
    <p:sldId id="324" r:id="rId10"/>
    <p:sldId id="309" r:id="rId11"/>
    <p:sldId id="310" r:id="rId12"/>
    <p:sldId id="311" r:id="rId13"/>
    <p:sldId id="312" r:id="rId14"/>
    <p:sldId id="313" r:id="rId15"/>
    <p:sldId id="316" r:id="rId16"/>
    <p:sldId id="317" r:id="rId17"/>
    <p:sldId id="325" r:id="rId18"/>
    <p:sldId id="314" r:id="rId19"/>
    <p:sldId id="315" r:id="rId20"/>
    <p:sldId id="318" r:id="rId21"/>
    <p:sldId id="319" r:id="rId22"/>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66"/>
    <a:srgbClr val="48070E"/>
    <a:srgbClr val="7A2F36"/>
    <a:srgbClr val="AC6168"/>
    <a:srgbClr val="0E5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2580" y="-1122"/>
      </p:cViewPr>
      <p:guideLst>
        <p:guide orient="horz" pos="2160"/>
        <p:guide pos="2880"/>
      </p:guideLst>
    </p:cSldViewPr>
  </p:slideViewPr>
  <p:notesTextViewPr>
    <p:cViewPr>
      <p:scale>
        <a:sx n="1" d="1"/>
        <a:sy n="1" d="1"/>
      </p:scale>
      <p:origin x="0" y="0"/>
    </p:cViewPr>
  </p:notesTextViewPr>
  <p:notesViewPr>
    <p:cSldViewPr showGuides="1">
      <p:cViewPr varScale="1">
        <p:scale>
          <a:sx n="78" d="100"/>
          <a:sy n="78" d="100"/>
        </p:scale>
        <p:origin x="-1956" y="-90"/>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51155"/>
          </a:xfrm>
          <a:prstGeom prst="rect">
            <a:avLst/>
          </a:prstGeom>
        </p:spPr>
        <p:txBody>
          <a:bodyPr vert="horz" lIns="93324" tIns="46662" rIns="93324" bIns="46662" rtlCol="0"/>
          <a:lstStyle>
            <a:lvl1pPr algn="r">
              <a:defRPr sz="1200"/>
            </a:lvl1pPr>
          </a:lstStyle>
          <a:p>
            <a:fld id="{70106686-F82D-4753-94CB-70FF72A4246B}" type="datetimeFigureOut">
              <a:rPr lang="en-US" smtClean="0"/>
              <a:t>11/21/2014</a:t>
            </a:fld>
            <a:endParaRPr lang="en-US"/>
          </a:p>
        </p:txBody>
      </p:sp>
      <p:sp>
        <p:nvSpPr>
          <p:cNvPr id="4" name="Footer Placeholder 3"/>
          <p:cNvSpPr>
            <a:spLocks noGrp="1"/>
          </p:cNvSpPr>
          <p:nvPr>
            <p:ph type="ftr" sz="quarter" idx="2"/>
          </p:nvPr>
        </p:nvSpPr>
        <p:spPr>
          <a:xfrm>
            <a:off x="0"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70726"/>
            <a:ext cx="4033943" cy="351155"/>
          </a:xfrm>
          <a:prstGeom prst="rect">
            <a:avLst/>
          </a:prstGeom>
        </p:spPr>
        <p:txBody>
          <a:bodyPr vert="horz" lIns="93324" tIns="46662" rIns="93324" bIns="46662" rtlCol="0" anchor="b"/>
          <a:lstStyle>
            <a:lvl1pPr algn="r">
              <a:defRPr sz="1200"/>
            </a:lvl1pPr>
          </a:lstStyle>
          <a:p>
            <a:fld id="{AE78B029-9C19-4863-A099-C3EB469D975D}" type="slidenum">
              <a:rPr lang="en-US" smtClean="0"/>
              <a:t>‹#›</a:t>
            </a:fld>
            <a:endParaRPr lang="en-US"/>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3" y="0"/>
            <a:ext cx="4033943" cy="351155"/>
          </a:xfrm>
          <a:prstGeom prst="rect">
            <a:avLst/>
          </a:prstGeom>
        </p:spPr>
        <p:txBody>
          <a:bodyPr vert="horz" lIns="93324" tIns="46662" rIns="93324" bIns="46662" rtlCol="0"/>
          <a:lstStyle>
            <a:lvl1pPr algn="r">
              <a:defRPr sz="1200"/>
            </a:lvl1pPr>
          </a:lstStyle>
          <a:p>
            <a:fld id="{76C62516-1E61-479A-8F13-75B68A779684}" type="datetimeFigureOut">
              <a:rPr lang="en-US" smtClean="0"/>
              <a:t>11/21/2014</a:t>
            </a:fld>
            <a:endParaRPr lang="en-US"/>
          </a:p>
        </p:txBody>
      </p:sp>
      <p:sp>
        <p:nvSpPr>
          <p:cNvPr id="4" name="Slide Image Placeholder 3"/>
          <p:cNvSpPr>
            <a:spLocks noGrp="1" noRot="1" noChangeAspect="1"/>
          </p:cNvSpPr>
          <p:nvPr>
            <p:ph type="sldImg" idx="2"/>
          </p:nvPr>
        </p:nvSpPr>
        <p:spPr>
          <a:xfrm>
            <a:off x="2900363" y="527050"/>
            <a:ext cx="3509962" cy="263366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70726"/>
            <a:ext cx="4033943" cy="351155"/>
          </a:xfrm>
          <a:prstGeom prst="rect">
            <a:avLst/>
          </a:prstGeom>
        </p:spPr>
        <p:txBody>
          <a:bodyPr vert="horz" lIns="93324" tIns="46662" rIns="93324" bIns="46662" rtlCol="0" anchor="b"/>
          <a:lstStyle>
            <a:lvl1pPr algn="r">
              <a:defRPr sz="1200"/>
            </a:lvl1pPr>
          </a:lstStyle>
          <a:p>
            <a:fld id="{28EDF32A-2C87-427B-8169-B6092B336250}" type="slidenum">
              <a:rPr lang="en-US" smtClean="0"/>
              <a:t>‹#›</a:t>
            </a:fld>
            <a:endParaRPr lang="en-US"/>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6075" y="457200"/>
            <a:ext cx="3200400" cy="1255595"/>
          </a:xfrm>
          <a:prstGeom prst="rect">
            <a:avLst/>
          </a:prstGeom>
        </p:spPr>
      </p:pic>
      <p:sp>
        <p:nvSpPr>
          <p:cNvPr id="4" name="TextBox 3"/>
          <p:cNvSpPr txBox="1"/>
          <p:nvPr userDrawn="1"/>
        </p:nvSpPr>
        <p:spPr>
          <a:xfrm>
            <a:off x="914400" y="2286000"/>
            <a:ext cx="7315200" cy="1200329"/>
          </a:xfrm>
          <a:prstGeom prst="rect">
            <a:avLst/>
          </a:prstGeom>
          <a:noFill/>
        </p:spPr>
        <p:txBody>
          <a:bodyPr wrap="square" rtlCol="0">
            <a:spAutoFit/>
          </a:bodyPr>
          <a:lstStyle/>
          <a:p>
            <a:pPr algn="ctr"/>
            <a:r>
              <a:rPr lang="en-US" sz="3600" b="1" dirty="0" smtClean="0">
                <a:latin typeface="Candara" panose="020E0502030303020204" pitchFamily="34" charset="0"/>
              </a:rPr>
              <a:t>Chapter 3: </a:t>
            </a:r>
          </a:p>
          <a:p>
            <a:pPr algn="ctr"/>
            <a:r>
              <a:rPr lang="en-US" sz="3600" b="1" dirty="0" smtClean="0">
                <a:latin typeface="Candara" panose="020E0502030303020204" pitchFamily="34" charset="0"/>
              </a:rPr>
              <a:t>Morbidity &amp; Mortality</a:t>
            </a:r>
          </a:p>
        </p:txBody>
      </p:sp>
      <p:sp>
        <p:nvSpPr>
          <p:cNvPr id="5" name="TextBox 4"/>
          <p:cNvSpPr txBox="1"/>
          <p:nvPr userDrawn="1"/>
        </p:nvSpPr>
        <p:spPr>
          <a:xfrm>
            <a:off x="990600" y="4884003"/>
            <a:ext cx="7239000" cy="830997"/>
          </a:xfrm>
          <a:prstGeom prst="rect">
            <a:avLst/>
          </a:prstGeom>
          <a:noFill/>
        </p:spPr>
        <p:txBody>
          <a:bodyPr wrap="square" rtlCol="0">
            <a:spAutoFit/>
          </a:bodyPr>
          <a:lstStyle/>
          <a:p>
            <a:pPr algn="ctr"/>
            <a:r>
              <a:rPr lang="en-US" sz="2400" b="1" cap="small" dirty="0" smtClean="0">
                <a:solidFill>
                  <a:schemeClr val="tx2"/>
                </a:solidFill>
                <a:latin typeface="Constantia" panose="02030602050306030303" pitchFamily="18" charset="0"/>
              </a:rPr>
              <a:t>2014</a:t>
            </a:r>
            <a:r>
              <a:rPr lang="en-US" sz="2400" b="1" cap="small" baseline="0" dirty="0" smtClean="0">
                <a:solidFill>
                  <a:schemeClr val="tx2"/>
                </a:solidFill>
                <a:latin typeface="Constantia" panose="02030602050306030303" pitchFamily="18" charset="0"/>
              </a:rPr>
              <a:t> ANNUAL DATA REPORT</a:t>
            </a:r>
          </a:p>
          <a:p>
            <a:pPr algn="ctr"/>
            <a:r>
              <a:rPr lang="en-US" sz="2400" b="1" cap="small" baseline="0" dirty="0" smtClean="0">
                <a:solidFill>
                  <a:schemeClr val="tx2"/>
                </a:solidFill>
                <a:latin typeface="Constantia" panose="02030602050306030303" pitchFamily="18" charset="0"/>
              </a:rPr>
              <a:t>VOLUME 1: CHRONIC KIDNEY DISEASE</a:t>
            </a:r>
            <a:endParaRPr lang="en-US" sz="2400" b="1" cap="small" dirty="0">
              <a:solidFill>
                <a:schemeClr val="tx2"/>
              </a:solidFill>
              <a:latin typeface="Constantia" panose="02030602050306030303" pitchFamily="18" charset="0"/>
            </a:endParaRPr>
          </a:p>
        </p:txBody>
      </p:sp>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1, CKD, </a:t>
            </a:r>
            <a:r>
              <a:rPr lang="en-US" dirty="0" err="1" smtClean="0"/>
              <a:t>Ch</a:t>
            </a:r>
            <a:r>
              <a:rPr lang="en-US" dirty="0" smtClean="0"/>
              <a:t> 3</a:t>
            </a:r>
            <a:endParaRPr lang="en-US" dirty="0"/>
          </a:p>
        </p:txBody>
      </p:sp>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2608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0"/>
          </p:nvPr>
        </p:nvSpPr>
        <p:spPr>
          <a:xfrm>
            <a:off x="3581400" y="6477000"/>
            <a:ext cx="1981200" cy="304800"/>
          </a:xfrm>
        </p:spPr>
        <p:txBody>
          <a:bodyPr/>
          <a:lstStyle/>
          <a:p>
            <a:r>
              <a:rPr lang="en-US" dirty="0" err="1" smtClean="0"/>
              <a:t>Vol</a:t>
            </a:r>
            <a:r>
              <a:rPr lang="en-US" dirty="0" smtClean="0"/>
              <a:t> 1, CKD, </a:t>
            </a:r>
            <a:r>
              <a:rPr lang="en-US" dirty="0" err="1" smtClean="0"/>
              <a:t>Ch</a:t>
            </a:r>
            <a:r>
              <a:rPr lang="en-US" dirty="0" smtClean="0"/>
              <a:t> 2</a:t>
            </a:r>
            <a:endParaRPr lang="en-US" dirty="0"/>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1"/>
          <p:cNvSpPr>
            <a:spLocks noGrp="1"/>
          </p:cNvSpPr>
          <p:nvPr>
            <p:ph type="ftr" sz="quarter" idx="10"/>
          </p:nvPr>
        </p:nvSpPr>
        <p:spPr>
          <a:xfrm>
            <a:off x="3581400" y="6477000"/>
            <a:ext cx="1981200" cy="304800"/>
          </a:xfrm>
        </p:spPr>
        <p:txBody>
          <a:bodyPr/>
          <a:lstStyle/>
          <a:p>
            <a:r>
              <a:rPr lang="en-US" dirty="0" err="1" smtClean="0"/>
              <a:t>Vol</a:t>
            </a:r>
            <a:r>
              <a:rPr lang="en-US" dirty="0" smtClean="0"/>
              <a:t> 1, CKD, </a:t>
            </a:r>
            <a:r>
              <a:rPr lang="en-US" dirty="0" err="1" smtClean="0"/>
              <a:t>Ch</a:t>
            </a:r>
            <a:r>
              <a:rPr lang="en-US" dirty="0" smtClean="0"/>
              <a:t> 2</a:t>
            </a:r>
            <a:endParaRPr lang="en-US" dirty="0"/>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dirty="0"/>
          </a:p>
        </p:txBody>
      </p:sp>
      <p:sp>
        <p:nvSpPr>
          <p:cNvPr id="6"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1"/>
          <p:cNvSpPr>
            <a:spLocks noGrp="1"/>
          </p:cNvSpPr>
          <p:nvPr>
            <p:ph type="ftr" sz="quarter" idx="10"/>
          </p:nvPr>
        </p:nvSpPr>
        <p:spPr>
          <a:xfrm>
            <a:off x="3581400" y="6477000"/>
            <a:ext cx="1981200" cy="304800"/>
          </a:xfrm>
        </p:spPr>
        <p:txBody>
          <a:bodyPr/>
          <a:lstStyle/>
          <a:p>
            <a:r>
              <a:rPr lang="en-US" dirty="0" err="1" smtClean="0"/>
              <a:t>Vol</a:t>
            </a:r>
            <a:r>
              <a:rPr lang="en-US" dirty="0" smtClean="0"/>
              <a:t> 1, CKD, </a:t>
            </a:r>
            <a:r>
              <a:rPr lang="en-US" dirty="0" err="1" smtClean="0"/>
              <a:t>Ch</a:t>
            </a:r>
            <a:r>
              <a:rPr lang="en-US" dirty="0" smtClean="0"/>
              <a:t> 2</a:t>
            </a:r>
            <a:endParaRPr lang="en-US" dirty="0"/>
          </a:p>
        </p:txBody>
      </p:sp>
    </p:spTree>
    <p:extLst>
      <p:ext uri="{BB962C8B-B14F-4D97-AF65-F5344CB8AC3E}">
        <p14:creationId xmlns:p14="http://schemas.microsoft.com/office/powerpoint/2010/main" val="16398660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
        <p:nvSpPr>
          <p:cNvPr id="8" name="Footer Placeholder 1"/>
          <p:cNvSpPr>
            <a:spLocks noGrp="1"/>
          </p:cNvSpPr>
          <p:nvPr>
            <p:ph type="ftr" sz="quarter" idx="10"/>
          </p:nvPr>
        </p:nvSpPr>
        <p:spPr>
          <a:xfrm>
            <a:off x="3581400" y="6477000"/>
            <a:ext cx="1981200" cy="304800"/>
          </a:xfrm>
        </p:spPr>
        <p:txBody>
          <a:bodyPr/>
          <a:lstStyle/>
          <a:p>
            <a:r>
              <a:rPr lang="en-US" dirty="0" err="1" smtClean="0"/>
              <a:t>Vol</a:t>
            </a:r>
            <a:r>
              <a:rPr lang="en-US" dirty="0" smtClean="0"/>
              <a:t> 1, CKD, </a:t>
            </a:r>
            <a:r>
              <a:rPr lang="en-US" dirty="0" err="1" smtClean="0"/>
              <a:t>Ch</a:t>
            </a:r>
            <a:r>
              <a:rPr lang="en-US" dirty="0" smtClean="0"/>
              <a:t> 3</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p:nvSpPr>
        <p:spPr>
          <a:xfrm>
            <a:off x="0" y="6410325"/>
            <a:ext cx="9144000" cy="457200"/>
          </a:xfrm>
          <a:prstGeom prst="rect">
            <a:avLst/>
          </a:prstGeom>
          <a:solidFill>
            <a:srgbClr val="480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3"/>
          </p:nvPr>
        </p:nvSpPr>
        <p:spPr>
          <a:xfrm>
            <a:off x="3581400" y="6477000"/>
            <a:ext cx="1981200" cy="304800"/>
          </a:xfrm>
          <a:prstGeom prst="rect">
            <a:avLst/>
          </a:prstGeom>
        </p:spPr>
        <p:txBody>
          <a:bodyPr/>
          <a:lstStyle>
            <a:lvl1pPr algn="ctr">
              <a:defRPr sz="1400" b="1">
                <a:solidFill>
                  <a:schemeClr val="bg1"/>
                </a:solidFill>
              </a:defRPr>
            </a:lvl1pPr>
          </a:lstStyle>
          <a:p>
            <a:r>
              <a:rPr lang="en-US" dirty="0" err="1" smtClean="0"/>
              <a:t>Vol</a:t>
            </a:r>
            <a:r>
              <a:rPr lang="en-US" dirty="0" smtClean="0"/>
              <a:t> 2, ESRD, </a:t>
            </a:r>
            <a:r>
              <a:rPr lang="en-US" dirty="0" err="1" smtClean="0"/>
              <a:t>Ch</a:t>
            </a:r>
            <a:r>
              <a:rPr lang="en-US" dirty="0" smtClean="0"/>
              <a:t> 1</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4802" y="6410327"/>
            <a:ext cx="1165358" cy="457198"/>
          </a:xfrm>
          <a:prstGeom prst="rect">
            <a:avLst/>
          </a:prstGeom>
          <a:solidFill>
            <a:schemeClr val="bg1"/>
          </a:solid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4" r:id="rId3"/>
    <p:sldLayoutId id="2147483661" r:id="rId4"/>
    <p:sldLayoutId id="2147483662" r:id="rId5"/>
    <p:sldLayoutId id="2147483663" r:id="rId6"/>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10</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hospitalization/comorbidity. Ref: all patients, 2012. See Table A for CKD stage definitions. Abbreviations: CKD, chronic kidney disease; </a:t>
            </a:r>
            <a:r>
              <a:rPr lang="en-US" i="1" dirty="0" err="1"/>
              <a:t>Unk</a:t>
            </a:r>
            <a:r>
              <a:rPr lang="en-US" i="1" dirty="0"/>
              <a:t>/</a:t>
            </a:r>
            <a:r>
              <a:rPr lang="en-US" i="1" dirty="0" err="1"/>
              <a:t>unspc</a:t>
            </a:r>
            <a:r>
              <a:rPr lang="en-US" i="1" dirty="0"/>
              <a:t>, CKD stage unidentified.</a:t>
            </a:r>
          </a:p>
          <a:p>
            <a:endParaRPr lang="en-US" dirty="0"/>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3.5  Adjusted all-cause hospitalization rates (per 1,000 patient years at risk) for Medicare patients aged 66 and older by CKD status and stage, 2012</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786" y="1371596"/>
            <a:ext cx="6858014" cy="4114808"/>
          </a:xfrm>
          <a:prstGeom prst="rect">
            <a:avLst/>
          </a:prstGeom>
        </p:spPr>
      </p:pic>
    </p:spTree>
    <p:extLst>
      <p:ext uri="{BB962C8B-B14F-4D97-AF65-F5344CB8AC3E}">
        <p14:creationId xmlns:p14="http://schemas.microsoft.com/office/powerpoint/2010/main" val="110054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11</a:t>
            </a:fld>
            <a:endParaRPr lang="en-US" dirty="0"/>
          </a:p>
        </p:txBody>
      </p:sp>
      <p:sp>
        <p:nvSpPr>
          <p:cNvPr id="4" name="Text Placeholder 3"/>
          <p:cNvSpPr>
            <a:spLocks noGrp="1"/>
          </p:cNvSpPr>
          <p:nvPr>
            <p:ph type="body" sz="half" idx="2"/>
          </p:nvPr>
        </p:nvSpPr>
        <p:spPr>
          <a:xfrm>
            <a:off x="381000" y="5638800"/>
            <a:ext cx="8305800" cy="533400"/>
          </a:xfrm>
        </p:spPr>
        <p:txBody>
          <a:bodyPr/>
          <a:lstStyle/>
          <a:p>
            <a:r>
              <a:rPr lang="en-US" sz="1200" i="1" dirty="0"/>
              <a:t>Data source: Medicare 5 percent sample. January 1, 2012 point prevalent Medicare patients, age 66 and older. </a:t>
            </a:r>
            <a:r>
              <a:rPr lang="en-US" sz="1200" i="1" dirty="0" err="1"/>
              <a:t>Adj</a:t>
            </a:r>
            <a:r>
              <a:rPr lang="en-US" sz="1200" i="1" dirty="0"/>
              <a:t>: age/sex/race/prior year hospitalization/comorbidity; rates by one factor are adjusted for the others. Ref: all patients, 2012. See Table A for CKD stage definitions. Abbreviations: </a:t>
            </a:r>
            <a:r>
              <a:rPr lang="en-US" sz="1200" i="1" dirty="0" err="1"/>
              <a:t>Af</a:t>
            </a:r>
            <a:r>
              <a:rPr lang="en-US" sz="1200" i="1" dirty="0"/>
              <a:t> Am, African American; CKD, chronic kidney disease; </a:t>
            </a:r>
            <a:r>
              <a:rPr lang="en-US" sz="1200" i="1" dirty="0" err="1"/>
              <a:t>Unk</a:t>
            </a:r>
            <a:r>
              <a:rPr lang="en-US" sz="1200" i="1" dirty="0"/>
              <a:t>/</a:t>
            </a:r>
            <a:r>
              <a:rPr lang="en-US" sz="1200" i="1" dirty="0" err="1"/>
              <a:t>unspc</a:t>
            </a:r>
            <a:r>
              <a:rPr lang="en-US" sz="1200" i="1" dirty="0"/>
              <a:t>, CKD stage unidentified.</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3.6  Adjusted all-cause hospitalization rates (per 1,000 patient years at risk) in Medicare patients aged 66 and older, by race, CKD status, and stage, 2012</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1143000"/>
            <a:ext cx="4572000" cy="4572000"/>
          </a:xfrm>
          <a:prstGeom prst="rect">
            <a:avLst/>
          </a:prstGeom>
        </p:spPr>
      </p:pic>
    </p:spTree>
    <p:extLst>
      <p:ext uri="{BB962C8B-B14F-4D97-AF65-F5344CB8AC3E}">
        <p14:creationId xmlns:p14="http://schemas.microsoft.com/office/powerpoint/2010/main" val="45688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12</a:t>
            </a:fld>
            <a:endParaRPr lang="en-US" dirty="0"/>
          </a:p>
        </p:txBody>
      </p:sp>
      <p:sp>
        <p:nvSpPr>
          <p:cNvPr id="4" name="Text Placeholder 3"/>
          <p:cNvSpPr>
            <a:spLocks noGrp="1"/>
          </p:cNvSpPr>
          <p:nvPr>
            <p:ph type="body" sz="half" idx="2"/>
          </p:nvPr>
        </p:nvSpPr>
        <p:spPr/>
        <p:txBody>
          <a:bodyPr/>
          <a:lstStyle/>
          <a:p>
            <a:r>
              <a:rPr lang="en-US" sz="1200" i="1" dirty="0"/>
              <a:t>Data source: Medicare 5 percent sample. January 1, 2012 point prevalent Medicare patients, age 66 and older. </a:t>
            </a:r>
            <a:r>
              <a:rPr lang="en-US" sz="1200" i="1" dirty="0" err="1"/>
              <a:t>Adj</a:t>
            </a:r>
            <a:r>
              <a:rPr lang="en-US" sz="1200" i="1" dirty="0"/>
              <a:t>: age/sex/race/prior year hospitalization/comorbidity; rates by one factor are adjusted for the others. Ref: all patients, 2012. See Table A for CKD stage definitions. Abbreviations: CKD, chronic kidney disease; CVD, cardiovascular disease; DM, diabetes mellitus; </a:t>
            </a:r>
            <a:r>
              <a:rPr lang="en-US" sz="1200" i="1" dirty="0" err="1"/>
              <a:t>Unk</a:t>
            </a:r>
            <a:r>
              <a:rPr lang="en-US" sz="1200" i="1" dirty="0"/>
              <a:t>/</a:t>
            </a:r>
            <a:r>
              <a:rPr lang="en-US" sz="1200" i="1" dirty="0" err="1"/>
              <a:t>unspc</a:t>
            </a:r>
            <a:r>
              <a:rPr lang="en-US" sz="1200" i="1" dirty="0"/>
              <a:t>, CKD stage unidentified.</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3.7  Adjusted all-cause hospitalization rates (per 1,000 patient years at risk) in Medicare patients aged 66 and older, by cardiovascular disease, diabetes mellitus, CKD status, and stage, </a:t>
            </a:r>
            <a:r>
              <a:rPr lang="en-US" dirty="0" smtClean="0"/>
              <a:t>2012</a:t>
            </a: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1143000"/>
            <a:ext cx="4572000" cy="4572000"/>
          </a:xfrm>
          <a:prstGeom prst="rect">
            <a:avLst/>
          </a:prstGeom>
        </p:spPr>
      </p:pic>
    </p:spTree>
    <p:extLst>
      <p:ext uri="{BB962C8B-B14F-4D97-AF65-F5344CB8AC3E}">
        <p14:creationId xmlns:p14="http://schemas.microsoft.com/office/powerpoint/2010/main" val="344688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13</a:t>
            </a:fld>
            <a:endParaRPr lang="en-US" dirty="0"/>
          </a:p>
        </p:txBody>
      </p:sp>
      <p:sp>
        <p:nvSpPr>
          <p:cNvPr id="4" name="Text Placeholder 3"/>
          <p:cNvSpPr>
            <a:spLocks noGrp="1"/>
          </p:cNvSpPr>
          <p:nvPr>
            <p:ph type="body" sz="half" idx="2"/>
          </p:nvPr>
        </p:nvSpPr>
        <p:spPr>
          <a:xfrm>
            <a:off x="381000" y="5410200"/>
            <a:ext cx="8305800" cy="533400"/>
          </a:xfrm>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hospitalization/comorbidity; rates by one factor are adjusted for the others. Ref: all patients, 2012. See Table A for CKD stage definitions. Abbreviations: CKD, chronic kidney disease; </a:t>
            </a:r>
            <a:r>
              <a:rPr lang="en-US" i="1" dirty="0" err="1"/>
              <a:t>Unk</a:t>
            </a:r>
            <a:r>
              <a:rPr lang="en-US" i="1" dirty="0"/>
              <a:t>/</a:t>
            </a:r>
            <a:r>
              <a:rPr lang="en-US" i="1" dirty="0" err="1"/>
              <a:t>unspc</a:t>
            </a:r>
            <a:r>
              <a:rPr lang="en-US" i="1" dirty="0"/>
              <a:t>, CKD stage unidentified.</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3.8  Adjusted rates of hospitalization for cardiovascular disease (per 1,000 patient years at risk) in Medicare patients aged 66 and older, by CKD status and stage, </a:t>
            </a:r>
            <a:r>
              <a:rPr lang="en-US" dirty="0" smtClean="0"/>
              <a:t>2012</a:t>
            </a: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786" y="1143000"/>
            <a:ext cx="6858014" cy="4114808"/>
          </a:xfrm>
          <a:prstGeom prst="rect">
            <a:avLst/>
          </a:prstGeom>
        </p:spPr>
      </p:pic>
    </p:spTree>
    <p:extLst>
      <p:ext uri="{BB962C8B-B14F-4D97-AF65-F5344CB8AC3E}">
        <p14:creationId xmlns:p14="http://schemas.microsoft.com/office/powerpoint/2010/main" val="1801666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14</a:t>
            </a:fld>
            <a:endParaRPr lang="en-US" dirty="0"/>
          </a:p>
        </p:txBody>
      </p:sp>
      <p:sp>
        <p:nvSpPr>
          <p:cNvPr id="4" name="Text Placeholder 3"/>
          <p:cNvSpPr>
            <a:spLocks noGrp="1"/>
          </p:cNvSpPr>
          <p:nvPr>
            <p:ph type="body" sz="half" idx="2"/>
          </p:nvPr>
        </p:nvSpPr>
        <p:spPr>
          <a:xfrm>
            <a:off x="381000" y="5410200"/>
            <a:ext cx="8305800" cy="533400"/>
          </a:xfrm>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hospitalization/comorbidity; rates by one factor are adjusted for the others. Ref: all patients, 2012. See Table A for CKD stage definitions. Abbreviations: CKD, chronic kidney disease; </a:t>
            </a:r>
            <a:r>
              <a:rPr lang="en-US" i="1" dirty="0" err="1"/>
              <a:t>Unk</a:t>
            </a:r>
            <a:r>
              <a:rPr lang="en-US" i="1" dirty="0"/>
              <a:t>/</a:t>
            </a:r>
            <a:r>
              <a:rPr lang="en-US" i="1" dirty="0" err="1"/>
              <a:t>unspc</a:t>
            </a:r>
            <a:r>
              <a:rPr lang="en-US" i="1" dirty="0"/>
              <a:t>, CKD stage unidentified.</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3.9  Adjusted rates of hospitalization for infection (per 1,000 patient years at risk) in Medicare patients aged 66 and older, by CKD status and stage, </a:t>
            </a:r>
            <a:r>
              <a:rPr lang="en-US" dirty="0" smtClean="0"/>
              <a:t>2012</a:t>
            </a: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786" y="1143000"/>
            <a:ext cx="6858014" cy="4114808"/>
          </a:xfrm>
          <a:prstGeom prst="rect">
            <a:avLst/>
          </a:prstGeom>
        </p:spPr>
      </p:pic>
    </p:spTree>
    <p:extLst>
      <p:ext uri="{BB962C8B-B14F-4D97-AF65-F5344CB8AC3E}">
        <p14:creationId xmlns:p14="http://schemas.microsoft.com/office/powerpoint/2010/main" val="2693772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15</a:t>
            </a:fld>
            <a:endParaRPr lang="en-US" dirty="0"/>
          </a:p>
        </p:txBody>
      </p:sp>
      <p:sp>
        <p:nvSpPr>
          <p:cNvPr id="4" name="Text Placeholder 3"/>
          <p:cNvSpPr>
            <a:spLocks noGrp="1"/>
          </p:cNvSpPr>
          <p:nvPr>
            <p:ph type="body" sz="half" idx="2"/>
          </p:nvPr>
        </p:nvSpPr>
        <p:spPr>
          <a:xfrm>
            <a:off x="381000" y="5410200"/>
            <a:ext cx="8305800" cy="533400"/>
          </a:xfrm>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hospitalization/comorbidity; rates by one factor are adjusted for the others. Ref: all patients, 2012. See Table A for CKD stage definitions. Abbreviations: CKD, chronic kidney disease; </a:t>
            </a:r>
            <a:r>
              <a:rPr lang="en-US" i="1" dirty="0" err="1"/>
              <a:t>Unk</a:t>
            </a:r>
            <a:r>
              <a:rPr lang="en-US" i="1" dirty="0"/>
              <a:t>/</a:t>
            </a:r>
            <a:r>
              <a:rPr lang="en-US" i="1" dirty="0" err="1"/>
              <a:t>unspc</a:t>
            </a:r>
            <a:r>
              <a:rPr lang="en-US" i="1" dirty="0"/>
              <a:t>, CKD stage unidentified.</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3.10  Adjusted rates of hospitalization for causes other than cardiovascular disease or infection (per 1,000 patient years at risk) in Medicare patients aged 66 and older, by CKD status and stage, 2012</a:t>
            </a:r>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786" y="1143000"/>
            <a:ext cx="6858014" cy="4114808"/>
          </a:xfrm>
          <a:prstGeom prst="rect">
            <a:avLst/>
          </a:prstGeom>
        </p:spPr>
      </p:pic>
    </p:spTree>
    <p:extLst>
      <p:ext uri="{BB962C8B-B14F-4D97-AF65-F5344CB8AC3E}">
        <p14:creationId xmlns:p14="http://schemas.microsoft.com/office/powerpoint/2010/main" val="2847238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16</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discharged alive from an all-cause index hospitalization between January 1, 2012, and December 1, 2012, unadjusted. Abbreviations: CKD, chronic kidney disease; </a:t>
            </a:r>
            <a:r>
              <a:rPr lang="en-US" i="1" dirty="0" err="1"/>
              <a:t>Rehosp</a:t>
            </a:r>
            <a:r>
              <a:rPr lang="en-US" i="1" dirty="0"/>
              <a:t>, </a:t>
            </a:r>
            <a:r>
              <a:rPr lang="en-US" i="1" dirty="0" err="1"/>
              <a:t>rehospitalized</a:t>
            </a:r>
            <a:r>
              <a:rPr lang="en-US" i="1" dirty="0"/>
              <a:t>.</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3.11  Unadjusted percentage readmitted to the hospital within 30 days of discharge, among Medicare patients aged 66 and older, discharged alive from an all-cause index hospitalization between January 1 and December 1, by CKD status, 2012</a:t>
            </a:r>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1143000"/>
            <a:ext cx="4572000" cy="4572000"/>
          </a:xfrm>
          <a:prstGeom prst="rect">
            <a:avLst/>
          </a:prstGeom>
        </p:spPr>
      </p:pic>
    </p:spTree>
    <p:extLst>
      <p:ext uri="{BB962C8B-B14F-4D97-AF65-F5344CB8AC3E}">
        <p14:creationId xmlns:p14="http://schemas.microsoft.com/office/powerpoint/2010/main" val="383596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1, CKD, </a:t>
            </a:r>
            <a:r>
              <a:rPr lang="en-US" dirty="0" err="1" smtClean="0"/>
              <a:t>Ch</a:t>
            </a:r>
            <a:r>
              <a:rPr lang="en-US" dirty="0" smtClean="0"/>
              <a:t> 3</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smtClean="0"/>
              <a:pPr/>
              <a:t>17</a:t>
            </a:fld>
            <a:endParaRPr lang="en-US" dirty="0"/>
          </a:p>
        </p:txBody>
      </p:sp>
      <p:sp>
        <p:nvSpPr>
          <p:cNvPr id="12" name="Title 4"/>
          <p:cNvSpPr>
            <a:spLocks noGrp="1"/>
          </p:cNvSpPr>
          <p:nvPr>
            <p:ph type="title"/>
          </p:nvPr>
        </p:nvSpPr>
        <p:spPr>
          <a:xfrm>
            <a:off x="457200" y="274638"/>
            <a:ext cx="8229600" cy="548640"/>
          </a:xfrm>
        </p:spPr>
        <p:txBody>
          <a:bodyPr/>
          <a:lstStyle/>
          <a:p>
            <a:pPr algn="l"/>
            <a:r>
              <a:rPr lang="en-US" sz="1800" b="1" dirty="0" err="1">
                <a:latin typeface="+mj-lt"/>
              </a:rPr>
              <a:t>vol</a:t>
            </a:r>
            <a:r>
              <a:rPr lang="en-US" sz="1800" b="1" dirty="0">
                <a:latin typeface="+mj-lt"/>
              </a:rPr>
              <a:t> 1 Table 3.3  Unadjusted percentage readmitted to the hospital within 30 days of discharge, among Medicare patients aged 66 and older, discharged alive from an all-cause index hospitalization between January 1 and December 1, by CKD status and stage, 2012</a:t>
            </a:r>
          </a:p>
        </p:txBody>
      </p:sp>
      <p:sp>
        <p:nvSpPr>
          <p:cNvPr id="14" name="Text Placeholder 3"/>
          <p:cNvSpPr txBox="1">
            <a:spLocks/>
          </p:cNvSpPr>
          <p:nvPr/>
        </p:nvSpPr>
        <p:spPr>
          <a:xfrm>
            <a:off x="381000" y="5486400"/>
            <a:ext cx="8305800"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i="1" dirty="0"/>
              <a:t>Data source: Medicare 5 percent sample. January 1, 2012 point prevalent, Medicare patients age 66 and older, discharged alive from an all-cause index hospitalization between January 1, 2012, and December 1, 2012; unadjusted. See Table A for CKD stage definitions. Abbreviations: </a:t>
            </a:r>
            <a:r>
              <a:rPr lang="en-US" sz="1400" i="1" dirty="0" err="1"/>
              <a:t>Af</a:t>
            </a:r>
            <a:r>
              <a:rPr lang="en-US" sz="1400" i="1" dirty="0"/>
              <a:t> Am, African American; CKD, chronic kidney disease; </a:t>
            </a:r>
            <a:r>
              <a:rPr lang="en-US" sz="1400" i="1" dirty="0" err="1"/>
              <a:t>Unk</a:t>
            </a:r>
            <a:r>
              <a:rPr lang="en-US" sz="1400" i="1" dirty="0"/>
              <a:t>/</a:t>
            </a:r>
            <a:r>
              <a:rPr lang="en-US" sz="1400" i="1" dirty="0" err="1"/>
              <a:t>unspc</a:t>
            </a:r>
            <a:r>
              <a:rPr lang="en-US" sz="1400" i="1" dirty="0"/>
              <a:t>, CKD stage unidentified.</a:t>
            </a:r>
          </a:p>
        </p:txBody>
      </p:sp>
      <p:graphicFrame>
        <p:nvGraphicFramePr>
          <p:cNvPr id="3" name="Table 2"/>
          <p:cNvGraphicFramePr>
            <a:graphicFrameLocks noGrp="1"/>
          </p:cNvGraphicFramePr>
          <p:nvPr>
            <p:extLst>
              <p:ext uri="{D42A27DB-BD31-4B8C-83A1-F6EECF244321}">
                <p14:modId xmlns:p14="http://schemas.microsoft.com/office/powerpoint/2010/main" val="1607233693"/>
              </p:ext>
            </p:extLst>
          </p:nvPr>
        </p:nvGraphicFramePr>
        <p:xfrm>
          <a:off x="710272" y="1371602"/>
          <a:ext cx="7723457" cy="4114796"/>
        </p:xfrm>
        <a:graphic>
          <a:graphicData uri="http://schemas.openxmlformats.org/drawingml/2006/table">
            <a:tbl>
              <a:tblPr firstRow="1" firstCol="1" bandRow="1"/>
              <a:tblGrid>
                <a:gridCol w="2237027"/>
                <a:gridCol w="914405"/>
                <a:gridCol w="914405"/>
                <a:gridCol w="914405"/>
                <a:gridCol w="914405"/>
                <a:gridCol w="914405"/>
                <a:gridCol w="914405"/>
              </a:tblGrid>
              <a:tr h="293914">
                <a:tc>
                  <a:txBody>
                    <a:bodyPr/>
                    <a:lstStyle/>
                    <a:p>
                      <a:pPr>
                        <a:lnSpc>
                          <a:spcPct val="115000"/>
                        </a:lnSpc>
                      </a:pPr>
                      <a:endParaRPr lang="en-US" sz="1100" dirty="0">
                        <a:effectLst/>
                        <a:latin typeface="Calibri"/>
                      </a:endParaRPr>
                    </a:p>
                  </a:txBody>
                  <a:tcPr marL="88173" marR="88173"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No CKD</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All CKD</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Stages 1-2</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Stage 3</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Stages 4-5</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Unk/unspc</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All</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16.7</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23.7</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23.2</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23.8</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25.3</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23.0</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66-69</a:t>
                      </a:r>
                      <a:endParaRPr lang="en-US" sz="1100">
                        <a:effectLst/>
                        <a:latin typeface="Calibri"/>
                        <a:ea typeface="Calibri"/>
                        <a:cs typeface="Times New Roman"/>
                      </a:endParaRPr>
                    </a:p>
                  </a:txBody>
                  <a:tcPr marL="88173" marR="881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16.0</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25.9</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23.9</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25.4</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28.5</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26.2</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70-74</a:t>
                      </a:r>
                      <a:endParaRPr lang="en-US" sz="1100">
                        <a:effectLst/>
                        <a:latin typeface="Calibri"/>
                        <a:ea typeface="Calibri"/>
                        <a:cs typeface="Times New Roman"/>
                      </a:endParaRPr>
                    </a:p>
                  </a:txBody>
                  <a:tcPr marL="88173" marR="88173"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16.4</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24.1</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23.6</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23.7</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24.4</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24.5</a:t>
                      </a:r>
                      <a:endParaRPr lang="en-US" sz="1100">
                        <a:effectLst/>
                        <a:latin typeface="Calibri"/>
                        <a:ea typeface="Calibri"/>
                        <a:cs typeface="Times New Roman"/>
                      </a:endParaRPr>
                    </a:p>
                  </a:txBody>
                  <a:tcPr marL="93888" marR="352700" marT="0" marB="0" anchor="ctr">
                    <a:lnL>
                      <a:noFill/>
                    </a:lnL>
                    <a:lnR>
                      <a:noFill/>
                    </a:lnR>
                    <a:lnT>
                      <a:noFill/>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75-84</a:t>
                      </a:r>
                      <a:endParaRPr lang="en-US" sz="1100">
                        <a:effectLst/>
                        <a:latin typeface="Calibri"/>
                        <a:ea typeface="Calibri"/>
                        <a:cs typeface="Times New Roman"/>
                      </a:endParaRPr>
                    </a:p>
                  </a:txBody>
                  <a:tcPr marL="88173" marR="88173"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17.0</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24.1</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23.8</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24.3</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26.1</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23.3</a:t>
                      </a:r>
                      <a:endParaRPr lang="en-US" sz="1100">
                        <a:effectLst/>
                        <a:latin typeface="Calibri"/>
                        <a:ea typeface="Calibri"/>
                        <a:cs typeface="Times New Roman"/>
                      </a:endParaRPr>
                    </a:p>
                  </a:txBody>
                  <a:tcPr marL="93888" marR="352700" marT="0" marB="0" anchor="ctr">
                    <a:lnL>
                      <a:noFill/>
                    </a:lnL>
                    <a:lnR>
                      <a:noFill/>
                    </a:lnR>
                    <a:lnT>
                      <a:noFill/>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85+</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17.0</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21.8</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21.5</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22.7</a:t>
                      </a:r>
                      <a:endParaRPr lang="en-US" sz="1100" dirty="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23.4</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20.2</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Male</a:t>
                      </a:r>
                      <a:endParaRPr lang="en-US" sz="1100">
                        <a:effectLst/>
                        <a:latin typeface="Calibri"/>
                        <a:ea typeface="Calibri"/>
                        <a:cs typeface="Times New Roman"/>
                      </a:endParaRPr>
                    </a:p>
                  </a:txBody>
                  <a:tcPr marL="88173" marR="881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17.6</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24.3</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23.6</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24.5</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26.1</a:t>
                      </a:r>
                      <a:endParaRPr lang="en-US" sz="1100" dirty="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23.5</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Female</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16.1</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23.1</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22.8</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23.3</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24.6</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22.5</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White</a:t>
                      </a:r>
                      <a:endParaRPr lang="en-US" sz="1100">
                        <a:effectLst/>
                        <a:latin typeface="Calibri"/>
                        <a:ea typeface="Calibri"/>
                        <a:cs typeface="Times New Roman"/>
                      </a:endParaRPr>
                    </a:p>
                  </a:txBody>
                  <a:tcPr marL="88173" marR="881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16.5</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23.2</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22.8</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23.3</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24.6</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22.7</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Black/Af Am</a:t>
                      </a:r>
                      <a:endParaRPr lang="en-US" sz="1100">
                        <a:effectLst/>
                        <a:latin typeface="Calibri"/>
                        <a:ea typeface="Calibri"/>
                        <a:cs typeface="Times New Roman"/>
                      </a:endParaRPr>
                    </a:p>
                  </a:txBody>
                  <a:tcPr marL="88173" marR="88173"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18.7</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26.2</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26.4</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26.4</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26.8</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25.7</a:t>
                      </a:r>
                      <a:endParaRPr lang="en-US" sz="1100">
                        <a:effectLst/>
                        <a:latin typeface="Calibri"/>
                        <a:ea typeface="Calibri"/>
                        <a:cs typeface="Times New Roman"/>
                      </a:endParaRPr>
                    </a:p>
                  </a:txBody>
                  <a:tcPr marL="93888" marR="352700" marT="0" marB="0" anchor="ctr">
                    <a:lnL>
                      <a:noFill/>
                    </a:lnL>
                    <a:lnR>
                      <a:noFill/>
                    </a:lnR>
                    <a:lnT>
                      <a:noFill/>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Other</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17.2</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24.8</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21.4</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26.6</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30.0</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21.1</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No rehospitalization &amp; died</a:t>
                      </a:r>
                      <a:endParaRPr lang="en-US" sz="1100">
                        <a:effectLst/>
                        <a:latin typeface="Calibri"/>
                        <a:ea typeface="Calibri"/>
                        <a:cs typeface="Times New Roman"/>
                      </a:endParaRPr>
                    </a:p>
                  </a:txBody>
                  <a:tcPr marL="88173" marR="8817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4.2</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5.9</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5.1</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5.4</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7.2</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6.1</a:t>
                      </a:r>
                      <a:endParaRPr lang="en-US" sz="1100">
                        <a:effectLst/>
                        <a:latin typeface="Calibri"/>
                        <a:ea typeface="Calibri"/>
                        <a:cs typeface="Times New Roman"/>
                      </a:endParaRPr>
                    </a:p>
                  </a:txBody>
                  <a:tcPr marL="93888" marR="352700" marT="0" marB="0" anchor="ctr">
                    <a:lnL>
                      <a:noFill/>
                    </a:lnL>
                    <a:lnR>
                      <a:noFill/>
                    </a:lnR>
                    <a:lnT w="12700" cap="flat" cmpd="sng" algn="ctr">
                      <a:solidFill>
                        <a:srgbClr val="000000"/>
                      </a:solidFill>
                      <a:prstDash val="solid"/>
                      <a:round/>
                      <a:headEnd type="none" w="med" len="med"/>
                      <a:tailEnd type="none" w="med" len="med"/>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Rehospitalization &amp; died</a:t>
                      </a:r>
                      <a:endParaRPr lang="en-US" sz="1100">
                        <a:effectLst/>
                        <a:latin typeface="Calibri"/>
                        <a:ea typeface="Calibri"/>
                        <a:cs typeface="Times New Roman"/>
                      </a:endParaRPr>
                    </a:p>
                  </a:txBody>
                  <a:tcPr marL="88173" marR="88173"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1.8</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2.8</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2.5</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2.7</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3.4</a:t>
                      </a:r>
                      <a:endParaRPr lang="en-US" sz="1100">
                        <a:effectLst/>
                        <a:latin typeface="Calibri"/>
                        <a:ea typeface="Calibri"/>
                        <a:cs typeface="Times New Roman"/>
                      </a:endParaRPr>
                    </a:p>
                  </a:txBody>
                  <a:tcPr marL="93888" marR="3527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2.7</a:t>
                      </a:r>
                      <a:endParaRPr lang="en-US" sz="1100">
                        <a:effectLst/>
                        <a:latin typeface="Calibri"/>
                        <a:ea typeface="Calibri"/>
                        <a:cs typeface="Times New Roman"/>
                      </a:endParaRPr>
                    </a:p>
                  </a:txBody>
                  <a:tcPr marL="93888" marR="352700" marT="0" marB="0" anchor="ctr">
                    <a:lnL>
                      <a:noFill/>
                    </a:lnL>
                    <a:lnR>
                      <a:noFill/>
                    </a:lnR>
                    <a:lnT>
                      <a:noFill/>
                    </a:lnT>
                    <a:lnB>
                      <a:noFill/>
                    </a:lnB>
                  </a:tcPr>
                </a:tc>
              </a:tr>
              <a:tr h="293914">
                <a:tc>
                  <a:txBody>
                    <a:bodyPr/>
                    <a:lstStyle/>
                    <a:p>
                      <a:pPr marL="0" marR="0">
                        <a:lnSpc>
                          <a:spcPct val="115000"/>
                        </a:lnSpc>
                        <a:spcBef>
                          <a:spcPts val="0"/>
                        </a:spcBef>
                        <a:spcAft>
                          <a:spcPts val="0"/>
                        </a:spcAft>
                      </a:pPr>
                      <a:r>
                        <a:rPr lang="en-US" sz="900" b="1">
                          <a:effectLst/>
                          <a:latin typeface="Calibri"/>
                          <a:ea typeface="Times New Roman"/>
                          <a:cs typeface="Times New Roman"/>
                        </a:rPr>
                        <a:t>Rehospitalization &amp; lived</a:t>
                      </a:r>
                      <a:endParaRPr lang="en-US" sz="1100">
                        <a:effectLst/>
                        <a:latin typeface="Calibri"/>
                        <a:ea typeface="Calibri"/>
                        <a:cs typeface="Times New Roman"/>
                      </a:endParaRPr>
                    </a:p>
                  </a:txBody>
                  <a:tcPr marL="88173" marR="8817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15.0</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20.9</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20.7</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21.1</a:t>
                      </a:r>
                      <a:endParaRPr lang="en-US" sz="110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21.9</a:t>
                      </a:r>
                      <a:endParaRPr lang="en-US" sz="1100" dirty="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20.3</a:t>
                      </a:r>
                      <a:endParaRPr lang="en-US" sz="1100" dirty="0">
                        <a:effectLst/>
                        <a:latin typeface="Calibri"/>
                        <a:ea typeface="Calibri"/>
                        <a:cs typeface="Times New Roman"/>
                      </a:endParaRPr>
                    </a:p>
                  </a:txBody>
                  <a:tcPr marL="93888" marR="35270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959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18</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discharged alive from an all-cause index hospitalization between January 1, 2012, and December 1, 2012; unadjusted. Abbreviations: CKD, chronic kidney disease; </a:t>
            </a:r>
            <a:r>
              <a:rPr lang="en-US" i="1" dirty="0" err="1"/>
              <a:t>Rehosp</a:t>
            </a:r>
            <a:r>
              <a:rPr lang="en-US" i="1" dirty="0"/>
              <a:t>, </a:t>
            </a:r>
            <a:r>
              <a:rPr lang="en-US" i="1" dirty="0" err="1"/>
              <a:t>rehospitalized</a:t>
            </a:r>
            <a:r>
              <a:rPr lang="en-US" i="1" dirty="0"/>
              <a:t>.</a:t>
            </a:r>
          </a:p>
          <a:p>
            <a:endParaRPr lang="en-US" dirty="0"/>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3.12  Unadjusted percentage readmitted to the hospital within 30 days of discharge, among Medicare patients aged 66 and older, discharged alive from an all-cause index hospitalization between January 1 and December 1, by age and CKD status, 2012</a:t>
            </a:r>
            <a:r>
              <a:rPr lang="en-US" sz="1600" dirty="0"/>
              <a:t/>
            </a:r>
            <a:br>
              <a:rPr lang="en-US" sz="1600"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1371600"/>
            <a:ext cx="4572000" cy="4572000"/>
          </a:xfrm>
          <a:prstGeom prst="rect">
            <a:avLst/>
          </a:prstGeom>
        </p:spPr>
      </p:pic>
    </p:spTree>
    <p:extLst>
      <p:ext uri="{BB962C8B-B14F-4D97-AF65-F5344CB8AC3E}">
        <p14:creationId xmlns:p14="http://schemas.microsoft.com/office/powerpoint/2010/main" val="3068344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19</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discharged alive from an all-cause index hospitalization between January 1, 2012, and December 1, 2012; unadjusted. Abbreviations: </a:t>
            </a:r>
            <a:r>
              <a:rPr lang="en-US" i="1" dirty="0" err="1"/>
              <a:t>Af</a:t>
            </a:r>
            <a:r>
              <a:rPr lang="en-US" i="1" dirty="0"/>
              <a:t> Am, African American; CKD, chronic kidney disease; </a:t>
            </a:r>
            <a:r>
              <a:rPr lang="en-US" i="1" dirty="0" err="1"/>
              <a:t>Rehosp</a:t>
            </a:r>
            <a:r>
              <a:rPr lang="en-US" i="1" dirty="0"/>
              <a:t>, </a:t>
            </a:r>
            <a:r>
              <a:rPr lang="en-US" i="1" dirty="0" err="1"/>
              <a:t>rehospitalized</a:t>
            </a:r>
            <a:r>
              <a:rPr lang="en-US" i="1" dirty="0"/>
              <a:t>.</a:t>
            </a:r>
          </a:p>
        </p:txBody>
      </p:sp>
      <p:sp>
        <p:nvSpPr>
          <p:cNvPr id="5" name="Title 4"/>
          <p:cNvSpPr>
            <a:spLocks noGrp="1"/>
          </p:cNvSpPr>
          <p:nvPr>
            <p:ph type="title"/>
          </p:nvPr>
        </p:nvSpPr>
        <p:spPr>
          <a:xfrm>
            <a:off x="381000" y="274638"/>
            <a:ext cx="8534400" cy="548640"/>
          </a:xfrm>
        </p:spPr>
        <p:txBody>
          <a:bodyPr/>
          <a:lstStyle/>
          <a:p>
            <a:r>
              <a:rPr lang="en-US" dirty="0" err="1"/>
              <a:t>vol</a:t>
            </a:r>
            <a:r>
              <a:rPr lang="en-US" dirty="0"/>
              <a:t> 1 Figure 3.13  Unadjusted percentage readmitted to the hospital within 30 days of discharge, among Medicare patients aged 66 and older, discharged alive from an all-cause index hospitalization between January 1 and December 1, by race and CKD status, 2012</a:t>
            </a:r>
            <a:r>
              <a:rPr lang="en-US" sz="1600" dirty="0"/>
              <a:t/>
            </a:r>
            <a:br>
              <a:rPr lang="en-US" sz="1600"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1295400"/>
            <a:ext cx="4572000" cy="4572000"/>
          </a:xfrm>
          <a:prstGeom prst="rect">
            <a:avLst/>
          </a:prstGeom>
        </p:spPr>
      </p:pic>
    </p:spTree>
    <p:extLst>
      <p:ext uri="{BB962C8B-B14F-4D97-AF65-F5344CB8AC3E}">
        <p14:creationId xmlns:p14="http://schemas.microsoft.com/office/powerpoint/2010/main" val="1414927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hospitalization/comorbidities. Ref: 2012 patients. Abbreviations: CKD, chronic kidney disease.</a:t>
            </a:r>
          </a:p>
          <a:p>
            <a:endParaRPr lang="en-US" dirty="0"/>
          </a:p>
        </p:txBody>
      </p:sp>
      <p:sp>
        <p:nvSpPr>
          <p:cNvPr id="5" name="Title 4"/>
          <p:cNvSpPr>
            <a:spLocks noGrp="1"/>
          </p:cNvSpPr>
          <p:nvPr>
            <p:ph type="title"/>
          </p:nvPr>
        </p:nvSpPr>
        <p:spPr>
          <a:xfrm>
            <a:off x="304800" y="274638"/>
            <a:ext cx="8610600" cy="548640"/>
          </a:xfrm>
        </p:spPr>
        <p:txBody>
          <a:bodyPr/>
          <a:lstStyle/>
          <a:p>
            <a:r>
              <a:rPr lang="en-US" dirty="0"/>
              <a:t>vol 1 Figure 3.1  Unadjusted and adjusted all-cause mortality rates (per 1,000 patient years at risk) for Medicare patients aged 66 and older, by CKD status and year, </a:t>
            </a:r>
            <a:r>
              <a:rPr lang="en-US" dirty="0" smtClean="0"/>
              <a:t>1995-2012</a:t>
            </a:r>
            <a:r>
              <a:rPr lang="en-US" sz="1600" dirty="0"/>
              <a:t/>
            </a:r>
            <a:br>
              <a:rPr lang="en-US" sz="1600"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295400"/>
            <a:ext cx="4572000" cy="4572000"/>
          </a:xfrm>
          <a:prstGeom prst="rect">
            <a:avLst/>
          </a:prstGeom>
        </p:spPr>
      </p:pic>
      <p:sp>
        <p:nvSpPr>
          <p:cNvPr id="10" name="Title 4"/>
          <p:cNvSpPr txBox="1">
            <a:spLocks/>
          </p:cNvSpPr>
          <p:nvPr/>
        </p:nvSpPr>
        <p:spPr>
          <a:xfrm>
            <a:off x="457200" y="899160"/>
            <a:ext cx="8229600" cy="548640"/>
          </a:xfrm>
          <a:prstGeom prst="rect">
            <a:avLst/>
          </a:prstGeom>
        </p:spPr>
        <p:txBody>
          <a:bodyPr/>
          <a:lstStyle>
            <a:lvl1pPr algn="l" defTabSz="914400" rtl="0" eaLnBrk="1" latinLnBrk="0" hangingPunct="1">
              <a:spcBef>
                <a:spcPct val="0"/>
              </a:spcBef>
              <a:buNone/>
              <a:defRPr sz="1800" b="1" kern="1200">
                <a:solidFill>
                  <a:schemeClr val="tx1"/>
                </a:solidFill>
                <a:latin typeface="+mj-lt"/>
                <a:ea typeface="+mj-ea"/>
                <a:cs typeface="+mj-cs"/>
              </a:defRPr>
            </a:lvl1pPr>
          </a:lstStyle>
          <a:p>
            <a:pPr algn="ctr"/>
            <a:r>
              <a:rPr lang="en-US" sz="1400" dirty="0" smtClean="0"/>
              <a:t>(a)	Unadjusted</a:t>
            </a:r>
            <a:endParaRPr lang="en-US" sz="1400" dirty="0"/>
          </a:p>
          <a:p>
            <a:r>
              <a:rPr lang="en-US" sz="1600" dirty="0" smtClean="0"/>
              <a:t/>
            </a:r>
            <a:br>
              <a:rPr lang="en-US" sz="1600" dirty="0" smtClean="0"/>
            </a:br>
            <a:r>
              <a:rPr lang="en-US" dirty="0" smtClean="0"/>
              <a:t/>
            </a:r>
            <a:br>
              <a:rPr lang="en-US" dirty="0" smtClean="0"/>
            </a:br>
            <a:endParaRPr lang="en-US" dirty="0"/>
          </a:p>
        </p:txBody>
      </p:sp>
    </p:spTree>
    <p:extLst>
      <p:ext uri="{BB962C8B-B14F-4D97-AF65-F5344CB8AC3E}">
        <p14:creationId xmlns:p14="http://schemas.microsoft.com/office/powerpoint/2010/main" val="641693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20</a:t>
            </a:fld>
            <a:endParaRPr lang="en-US" dirty="0"/>
          </a:p>
        </p:txBody>
      </p:sp>
      <p:sp>
        <p:nvSpPr>
          <p:cNvPr id="4" name="Text Placeholder 3"/>
          <p:cNvSpPr>
            <a:spLocks noGrp="1"/>
          </p:cNvSpPr>
          <p:nvPr>
            <p:ph type="body" sz="half" idx="2"/>
          </p:nvPr>
        </p:nvSpPr>
        <p:spPr>
          <a:xfrm>
            <a:off x="381000" y="5486400"/>
            <a:ext cx="8305800" cy="533400"/>
          </a:xfrm>
        </p:spPr>
        <p:txBody>
          <a:bodyPr/>
          <a:lstStyle/>
          <a:p>
            <a:r>
              <a:rPr lang="en-US" i="1" dirty="0"/>
              <a:t>Data source: Medicare 5 percent sample. January 1, 2012 of each reported year point prevalent, Medicare patients age 66 and older with CKD (defined during the prior year) discharged alive from an all-cause index hospitalization between January 1 and December 1 of the reported year. </a:t>
            </a:r>
            <a:r>
              <a:rPr lang="en-US" i="1" dirty="0" err="1"/>
              <a:t>Adj</a:t>
            </a:r>
            <a:r>
              <a:rPr lang="en-US" i="1" dirty="0"/>
              <a:t>: age/sex/race. Ref: 2012. Abbreviations: CKD, chronic kidney disease; </a:t>
            </a:r>
            <a:r>
              <a:rPr lang="en-US" i="1" dirty="0" err="1"/>
              <a:t>Rehosp</a:t>
            </a:r>
            <a:r>
              <a:rPr lang="en-US" i="1" dirty="0"/>
              <a:t>, </a:t>
            </a:r>
            <a:r>
              <a:rPr lang="en-US" i="1" dirty="0" err="1"/>
              <a:t>rehospitalized</a:t>
            </a:r>
            <a:r>
              <a:rPr lang="en-US" i="1" dirty="0"/>
              <a:t>.</a:t>
            </a:r>
          </a:p>
        </p:txBody>
      </p:sp>
      <p:sp>
        <p:nvSpPr>
          <p:cNvPr id="5" name="Title 4"/>
          <p:cNvSpPr>
            <a:spLocks noGrp="1"/>
          </p:cNvSpPr>
          <p:nvPr>
            <p:ph type="title"/>
          </p:nvPr>
        </p:nvSpPr>
        <p:spPr>
          <a:xfrm>
            <a:off x="381000" y="274638"/>
            <a:ext cx="8458200" cy="548640"/>
          </a:xfrm>
        </p:spPr>
        <p:txBody>
          <a:bodyPr/>
          <a:lstStyle/>
          <a:p>
            <a:r>
              <a:rPr lang="en-US" dirty="0" err="1"/>
              <a:t>vol</a:t>
            </a:r>
            <a:r>
              <a:rPr lang="en-US" dirty="0"/>
              <a:t> 1 Figure 3.14  Adjusted percentage readmitted to the hospital within 30 days of discharge, among Medicare CKD patients aged 66 and older, discharged alive from an all-cause index hospitalization between January 1 and December 1, by year, 2001-2012</a:t>
            </a:r>
            <a:r>
              <a:rPr lang="en-US" sz="1600" dirty="0"/>
              <a:t/>
            </a:r>
            <a:br>
              <a:rPr lang="en-US" sz="1600"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990600"/>
            <a:ext cx="4572000" cy="4572000"/>
          </a:xfrm>
          <a:prstGeom prst="rect">
            <a:avLst/>
          </a:prstGeom>
        </p:spPr>
      </p:pic>
    </p:spTree>
    <p:extLst>
      <p:ext uri="{BB962C8B-B14F-4D97-AF65-F5344CB8AC3E}">
        <p14:creationId xmlns:p14="http://schemas.microsoft.com/office/powerpoint/2010/main" val="2626914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21</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discharged alive from a cardiovascular-related index hospitalization between January 1, 2012, and December 1, 2012; unadjusted. Abbreviations: CKD, chronic kidney disease; </a:t>
            </a:r>
            <a:r>
              <a:rPr lang="en-US" i="1" dirty="0" err="1"/>
              <a:t>Rehosp</a:t>
            </a:r>
            <a:r>
              <a:rPr lang="en-US" i="1" dirty="0"/>
              <a:t>, </a:t>
            </a:r>
            <a:r>
              <a:rPr lang="en-US" i="1" dirty="0" err="1"/>
              <a:t>rehospitalized</a:t>
            </a:r>
            <a:r>
              <a:rPr lang="en-US" i="1" dirty="0"/>
              <a:t>.</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3.15  Unadjusted percentage readmitted to the hospital within 30 days of discharge, among Medicare patients aged 66 and older, discharged alive from a cardiovascular-related index hospitalization between January 1 and December 1, by CKD status, </a:t>
            </a:r>
            <a:r>
              <a:rPr lang="en-US" dirty="0" smtClean="0"/>
              <a:t>2012</a:t>
            </a: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1257300"/>
            <a:ext cx="4343400" cy="4343400"/>
          </a:xfrm>
          <a:prstGeom prst="rect">
            <a:avLst/>
          </a:prstGeom>
        </p:spPr>
      </p:pic>
    </p:spTree>
    <p:extLst>
      <p:ext uri="{BB962C8B-B14F-4D97-AF65-F5344CB8AC3E}">
        <p14:creationId xmlns:p14="http://schemas.microsoft.com/office/powerpoint/2010/main" val="104055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3</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hospitalization/comorbidities. Ref: 2012 patients. Abbreviations: CKD, chronic kidney disease.</a:t>
            </a:r>
          </a:p>
          <a:p>
            <a:endParaRPr lang="en-US" dirty="0"/>
          </a:p>
        </p:txBody>
      </p:sp>
      <p:sp>
        <p:nvSpPr>
          <p:cNvPr id="5" name="Title 4"/>
          <p:cNvSpPr>
            <a:spLocks noGrp="1"/>
          </p:cNvSpPr>
          <p:nvPr>
            <p:ph type="title"/>
          </p:nvPr>
        </p:nvSpPr>
        <p:spPr>
          <a:xfrm>
            <a:off x="304800" y="274638"/>
            <a:ext cx="8610600" cy="548640"/>
          </a:xfrm>
        </p:spPr>
        <p:txBody>
          <a:bodyPr/>
          <a:lstStyle/>
          <a:p>
            <a:r>
              <a:rPr lang="en-US" dirty="0"/>
              <a:t>vol 1 Figure 3.1  Unadjusted and adjusted all-cause mortality rates (per 1,000 patient years at risk) for Medicare patients aged 66 and older, by CKD status and year, </a:t>
            </a:r>
            <a:r>
              <a:rPr lang="en-US" dirty="0" smtClean="0"/>
              <a:t>1995-2012</a:t>
            </a:r>
            <a:r>
              <a:rPr lang="en-US" sz="1600" dirty="0"/>
              <a:t/>
            </a:r>
            <a:br>
              <a:rPr lang="en-US" sz="1600"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sp>
        <p:nvSpPr>
          <p:cNvPr id="10" name="Title 4"/>
          <p:cNvSpPr txBox="1">
            <a:spLocks/>
          </p:cNvSpPr>
          <p:nvPr/>
        </p:nvSpPr>
        <p:spPr>
          <a:xfrm>
            <a:off x="457200" y="899160"/>
            <a:ext cx="8229600" cy="548640"/>
          </a:xfrm>
          <a:prstGeom prst="rect">
            <a:avLst/>
          </a:prstGeom>
        </p:spPr>
        <p:txBody>
          <a:bodyPr/>
          <a:lstStyle>
            <a:lvl1pPr algn="l" defTabSz="914400" rtl="0" eaLnBrk="1" latinLnBrk="0" hangingPunct="1">
              <a:spcBef>
                <a:spcPct val="0"/>
              </a:spcBef>
              <a:buNone/>
              <a:defRPr sz="1800" b="1" kern="1200">
                <a:solidFill>
                  <a:schemeClr val="tx1"/>
                </a:solidFill>
                <a:latin typeface="+mj-lt"/>
                <a:ea typeface="+mj-ea"/>
                <a:cs typeface="+mj-cs"/>
              </a:defRPr>
            </a:lvl1pPr>
          </a:lstStyle>
          <a:p>
            <a:pPr algn="ctr"/>
            <a:r>
              <a:rPr lang="en-US" sz="1400" dirty="0" smtClean="0"/>
              <a:t>(b)	Adjusted</a:t>
            </a:r>
            <a:endParaRPr lang="en-US" sz="1400" dirty="0"/>
          </a:p>
          <a:p>
            <a:r>
              <a:rPr lang="en-US" sz="1600" dirty="0" smtClean="0"/>
              <a:t/>
            </a:r>
            <a:br>
              <a:rPr lang="en-US" sz="1600" dirty="0" smtClean="0"/>
            </a:br>
            <a:r>
              <a:rPr lang="en-US" dirty="0" smtClean="0"/>
              <a:t/>
            </a:r>
            <a:br>
              <a:rPr lang="en-US" dirty="0" smtClean="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295400"/>
            <a:ext cx="4572000" cy="4572000"/>
          </a:xfrm>
          <a:prstGeom prst="rect">
            <a:avLst/>
          </a:prstGeom>
        </p:spPr>
      </p:pic>
    </p:spTree>
    <p:extLst>
      <p:ext uri="{BB962C8B-B14F-4D97-AF65-F5344CB8AC3E}">
        <p14:creationId xmlns:p14="http://schemas.microsoft.com/office/powerpoint/2010/main" val="218587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4</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Medicare patients age 66 and older. </a:t>
            </a:r>
            <a:r>
              <a:rPr lang="en-US" i="1" dirty="0" err="1"/>
              <a:t>Adj</a:t>
            </a:r>
            <a:r>
              <a:rPr lang="en-US" i="1" dirty="0"/>
              <a:t>: age/sex/race/prior year hospitalization/comorbidities. Ref: all patients, 2012. See Table A for CKD stage definitions. Abbreviations: CKD, chronic kidney disease; </a:t>
            </a:r>
            <a:r>
              <a:rPr lang="en-US" i="1" dirty="0" err="1"/>
              <a:t>Unk</a:t>
            </a:r>
            <a:r>
              <a:rPr lang="en-US" i="1" dirty="0"/>
              <a:t>/</a:t>
            </a:r>
            <a:r>
              <a:rPr lang="en-US" i="1" dirty="0" err="1"/>
              <a:t>unspc</a:t>
            </a:r>
            <a:r>
              <a:rPr lang="en-US" i="1" dirty="0"/>
              <a:t>, CKD stage unidentified.</a:t>
            </a:r>
          </a:p>
          <a:p>
            <a:endParaRPr lang="en-US" dirty="0"/>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3.2  Unadjusted and adjusted all-cause mortality rates (per 1,000 patient years at risk) for Medicare patients aged 66 and older by CKD status and stage, 2012</a:t>
            </a:r>
            <a:br>
              <a:rPr lang="en-US"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186" y="1371596"/>
            <a:ext cx="6858014" cy="4114808"/>
          </a:xfrm>
          <a:prstGeom prst="rect">
            <a:avLst/>
          </a:prstGeom>
        </p:spPr>
      </p:pic>
    </p:spTree>
    <p:extLst>
      <p:ext uri="{BB962C8B-B14F-4D97-AF65-F5344CB8AC3E}">
        <p14:creationId xmlns:p14="http://schemas.microsoft.com/office/powerpoint/2010/main" val="225439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96004"/>
            <a:ext cx="8305800" cy="379591"/>
          </a:xfrm>
          <a:prstGeom prst="rect">
            <a:avLst/>
          </a:prstGeom>
        </p:spPr>
        <p:txBody>
          <a:bodyPr wrap="square">
            <a:spAutoFit/>
          </a:bodyPr>
          <a:lstStyle/>
          <a:p>
            <a:r>
              <a:rPr lang="en-US" sz="2800" b="1" baseline="30000" dirty="0" smtClean="0">
                <a:latin typeface="+mj-lt"/>
              </a:rPr>
              <a:t>Table </a:t>
            </a:r>
            <a:r>
              <a:rPr lang="en-US" sz="2800" b="1" baseline="30000" dirty="0">
                <a:latin typeface="+mj-lt"/>
              </a:rPr>
              <a:t>A. ICD-9-CM Codes</a:t>
            </a:r>
          </a:p>
        </p:txBody>
      </p:sp>
      <p:sp>
        <p:nvSpPr>
          <p:cNvPr id="2" name="Footer Placeholder 1"/>
          <p:cNvSpPr>
            <a:spLocks noGrp="1"/>
          </p:cNvSpPr>
          <p:nvPr>
            <p:ph type="ftr" sz="quarter" idx="10"/>
          </p:nvPr>
        </p:nvSpPr>
        <p:spPr/>
        <p:txBody>
          <a:bodyPr/>
          <a:lstStyle/>
          <a:p>
            <a:r>
              <a:rPr lang="en-US" dirty="0" err="1" smtClean="0"/>
              <a:t>Vol</a:t>
            </a:r>
            <a:r>
              <a:rPr lang="en-US" dirty="0" smtClean="0"/>
              <a:t> 1, CKD, </a:t>
            </a:r>
            <a:r>
              <a:rPr lang="en-US" dirty="0" err="1" smtClean="0"/>
              <a:t>Ch</a:t>
            </a:r>
            <a:r>
              <a:rPr lang="en-US" dirty="0" smtClean="0"/>
              <a:t> 3</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smtClean="0"/>
              <a:pPr/>
              <a:t>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767254620"/>
              </p:ext>
            </p:extLst>
          </p:nvPr>
        </p:nvGraphicFramePr>
        <p:xfrm>
          <a:off x="723900" y="1597932"/>
          <a:ext cx="7696200" cy="3662137"/>
        </p:xfrm>
        <a:graphic>
          <a:graphicData uri="http://schemas.openxmlformats.org/drawingml/2006/table">
            <a:tbl>
              <a:tblPr firstRow="1" firstCol="1"/>
              <a:tblGrid>
                <a:gridCol w="926395"/>
                <a:gridCol w="6769805"/>
              </a:tblGrid>
              <a:tr h="418809">
                <a:tc gridSpan="2">
                  <a:txBody>
                    <a:bodyPr/>
                    <a:lstStyle/>
                    <a:p>
                      <a:pPr marL="0" marR="0">
                        <a:spcBef>
                          <a:spcPts val="400"/>
                        </a:spcBef>
                        <a:spcAft>
                          <a:spcPts val="400"/>
                        </a:spcAft>
                      </a:pPr>
                      <a:r>
                        <a:rPr lang="en-US" sz="1600" b="1" spc="30" dirty="0">
                          <a:solidFill>
                            <a:srgbClr val="000000"/>
                          </a:solidFill>
                          <a:effectLst/>
                          <a:latin typeface="Calibri"/>
                          <a:ea typeface="SimSun"/>
                          <a:cs typeface="Times New Roman"/>
                        </a:rPr>
                        <a:t>Table A. ICD-9-CM Codes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23829">
                <a:tc>
                  <a:txBody>
                    <a:bodyPr/>
                    <a:lstStyle/>
                    <a:p>
                      <a:pPr marL="0" marR="0" algn="r">
                        <a:lnSpc>
                          <a:spcPct val="115000"/>
                        </a:lnSpc>
                        <a:spcBef>
                          <a:spcPts val="0"/>
                        </a:spcBef>
                        <a:spcAft>
                          <a:spcPts val="0"/>
                        </a:spcAft>
                      </a:pPr>
                      <a:r>
                        <a:rPr lang="en-US" sz="1600" b="1" dirty="0">
                          <a:solidFill>
                            <a:srgbClr val="000000"/>
                          </a:solidFill>
                          <a:effectLst/>
                          <a:latin typeface="Calibri"/>
                          <a:ea typeface="Times New Roman"/>
                          <a:cs typeface="Times New Roman"/>
                        </a:rPr>
                        <a:t>585.1</a:t>
                      </a:r>
                      <a:endParaRPr lang="en-US" sz="1600" dirty="0">
                        <a:solidFill>
                          <a:srgbClr val="000000"/>
                        </a:solidFill>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600">
                          <a:solidFill>
                            <a:srgbClr val="000000"/>
                          </a:solidFill>
                          <a:effectLst/>
                          <a:latin typeface="Calibri"/>
                          <a:ea typeface="Times New Roman"/>
                          <a:cs typeface="Times New Roman"/>
                        </a:rPr>
                        <a:t>Chronic kidney disease, Stage 1</a:t>
                      </a:r>
                      <a:endParaRPr lang="en-US" sz="1600">
                        <a:solidFill>
                          <a:srgbClr val="000000"/>
                        </a:solidFill>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23829">
                <a:tc>
                  <a:txBody>
                    <a:bodyPr/>
                    <a:lstStyle/>
                    <a:p>
                      <a:pPr marL="0" marR="0" algn="r">
                        <a:lnSpc>
                          <a:spcPct val="115000"/>
                        </a:lnSpc>
                        <a:spcBef>
                          <a:spcPts val="0"/>
                        </a:spcBef>
                        <a:spcAft>
                          <a:spcPts val="0"/>
                        </a:spcAft>
                      </a:pPr>
                      <a:r>
                        <a:rPr lang="en-US" sz="1600" b="1">
                          <a:solidFill>
                            <a:srgbClr val="000000"/>
                          </a:solidFill>
                          <a:effectLst/>
                          <a:latin typeface="Calibri"/>
                          <a:ea typeface="Times New Roman"/>
                          <a:cs typeface="Times New Roman"/>
                        </a:rPr>
                        <a:t>585.2</a:t>
                      </a:r>
                      <a:endParaRPr lang="en-US" sz="1600">
                        <a:solidFill>
                          <a:srgbClr val="000000"/>
                        </a:solidFill>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600" dirty="0">
                          <a:solidFill>
                            <a:srgbClr val="000000"/>
                          </a:solidFill>
                          <a:effectLst/>
                          <a:latin typeface="Calibri"/>
                          <a:ea typeface="Times New Roman"/>
                          <a:cs typeface="Times New Roman"/>
                        </a:rPr>
                        <a:t>Chronic kidney disease, Stage 2 (mild)</a:t>
                      </a:r>
                      <a:endParaRPr lang="en-US" sz="1600" dirty="0">
                        <a:solidFill>
                          <a:srgbClr val="000000"/>
                        </a:solidFill>
                        <a:effectLst/>
                        <a:latin typeface="Calibri"/>
                        <a:ea typeface="Calibri"/>
                        <a:cs typeface="Times New Roman"/>
                      </a:endParaRPr>
                    </a:p>
                  </a:txBody>
                  <a:tcPr marL="68580" marR="68580" marT="0" marB="0">
                    <a:lnL>
                      <a:noFill/>
                    </a:lnL>
                    <a:lnR>
                      <a:noFill/>
                    </a:lnR>
                    <a:lnT>
                      <a:noFill/>
                    </a:lnT>
                    <a:lnB>
                      <a:noFill/>
                    </a:lnB>
                  </a:tcPr>
                </a:tc>
              </a:tr>
              <a:tr h="323829">
                <a:tc>
                  <a:txBody>
                    <a:bodyPr/>
                    <a:lstStyle/>
                    <a:p>
                      <a:pPr marL="0" marR="0" algn="r">
                        <a:lnSpc>
                          <a:spcPct val="115000"/>
                        </a:lnSpc>
                        <a:spcBef>
                          <a:spcPts val="0"/>
                        </a:spcBef>
                        <a:spcAft>
                          <a:spcPts val="0"/>
                        </a:spcAft>
                      </a:pPr>
                      <a:r>
                        <a:rPr lang="en-US" sz="1600" b="1">
                          <a:solidFill>
                            <a:srgbClr val="000000"/>
                          </a:solidFill>
                          <a:effectLst/>
                          <a:latin typeface="Calibri"/>
                          <a:ea typeface="Times New Roman"/>
                          <a:cs typeface="Times New Roman"/>
                        </a:rPr>
                        <a:t>585.3</a:t>
                      </a:r>
                      <a:endParaRPr lang="en-US" sz="1600">
                        <a:solidFill>
                          <a:srgbClr val="000000"/>
                        </a:solidFill>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600" dirty="0">
                          <a:solidFill>
                            <a:srgbClr val="000000"/>
                          </a:solidFill>
                          <a:effectLst/>
                          <a:latin typeface="Calibri"/>
                          <a:ea typeface="Times New Roman"/>
                          <a:cs typeface="Times New Roman"/>
                        </a:rPr>
                        <a:t>Chronic kidney disease, Stage 3 (moderate)</a:t>
                      </a:r>
                      <a:endParaRPr lang="en-US" sz="1600" dirty="0">
                        <a:solidFill>
                          <a:srgbClr val="000000"/>
                        </a:solidFill>
                        <a:effectLst/>
                        <a:latin typeface="Calibri"/>
                        <a:ea typeface="Calibri"/>
                        <a:cs typeface="Times New Roman"/>
                      </a:endParaRPr>
                    </a:p>
                  </a:txBody>
                  <a:tcPr marL="68580" marR="68580" marT="0" marB="0">
                    <a:lnL>
                      <a:noFill/>
                    </a:lnL>
                    <a:lnR>
                      <a:noFill/>
                    </a:lnR>
                    <a:lnT>
                      <a:noFill/>
                    </a:lnT>
                    <a:lnB>
                      <a:noFill/>
                    </a:lnB>
                  </a:tcPr>
                </a:tc>
              </a:tr>
              <a:tr h="323829">
                <a:tc>
                  <a:txBody>
                    <a:bodyPr/>
                    <a:lstStyle/>
                    <a:p>
                      <a:pPr marL="0" marR="0" algn="r">
                        <a:lnSpc>
                          <a:spcPct val="115000"/>
                        </a:lnSpc>
                        <a:spcBef>
                          <a:spcPts val="0"/>
                        </a:spcBef>
                        <a:spcAft>
                          <a:spcPts val="0"/>
                        </a:spcAft>
                      </a:pPr>
                      <a:r>
                        <a:rPr lang="en-US" sz="1600" b="1">
                          <a:solidFill>
                            <a:srgbClr val="000000"/>
                          </a:solidFill>
                          <a:effectLst/>
                          <a:latin typeface="Calibri"/>
                          <a:ea typeface="Times New Roman"/>
                          <a:cs typeface="Times New Roman"/>
                        </a:rPr>
                        <a:t>585.4</a:t>
                      </a:r>
                      <a:endParaRPr lang="en-US" sz="1600">
                        <a:solidFill>
                          <a:srgbClr val="000000"/>
                        </a:solidFill>
                        <a:effectLst/>
                        <a:latin typeface="Calibri"/>
                        <a:ea typeface="Calibri"/>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600" dirty="0">
                          <a:solidFill>
                            <a:srgbClr val="000000"/>
                          </a:solidFill>
                          <a:effectLst/>
                          <a:latin typeface="Calibri"/>
                          <a:ea typeface="Times New Roman"/>
                          <a:cs typeface="Times New Roman"/>
                        </a:rPr>
                        <a:t>Chronic kidney disease, Stage 4 (severe)</a:t>
                      </a:r>
                      <a:endParaRPr lang="en-US" sz="1600" dirty="0">
                        <a:solidFill>
                          <a:srgbClr val="000000"/>
                        </a:solidFill>
                        <a:effectLst/>
                        <a:latin typeface="Calibri"/>
                        <a:ea typeface="Calibri"/>
                        <a:cs typeface="Times New Roman"/>
                      </a:endParaRPr>
                    </a:p>
                  </a:txBody>
                  <a:tcPr marL="68580" marR="68580" marT="0" marB="0">
                    <a:lnL>
                      <a:noFill/>
                    </a:lnL>
                    <a:lnR>
                      <a:noFill/>
                    </a:lnR>
                    <a:lnT>
                      <a:noFill/>
                    </a:lnT>
                    <a:lnB>
                      <a:noFill/>
                    </a:lnB>
                  </a:tcPr>
                </a:tc>
              </a:tr>
              <a:tr h="667852">
                <a:tc>
                  <a:txBody>
                    <a:bodyPr/>
                    <a:lstStyle/>
                    <a:p>
                      <a:pPr marL="0" marR="0" algn="r">
                        <a:lnSpc>
                          <a:spcPct val="115000"/>
                        </a:lnSpc>
                        <a:spcBef>
                          <a:spcPts val="0"/>
                        </a:spcBef>
                        <a:spcAft>
                          <a:spcPts val="0"/>
                        </a:spcAft>
                      </a:pPr>
                      <a:r>
                        <a:rPr lang="en-US" sz="1600" b="1">
                          <a:solidFill>
                            <a:srgbClr val="000000"/>
                          </a:solidFill>
                          <a:effectLst/>
                          <a:latin typeface="Calibri"/>
                          <a:ea typeface="Times New Roman"/>
                          <a:cs typeface="Times New Roman"/>
                        </a:rPr>
                        <a:t>585.5</a:t>
                      </a:r>
                      <a:endParaRPr lang="en-US" sz="1600">
                        <a:solidFill>
                          <a:srgbClr val="000000"/>
                        </a:solidFill>
                        <a:effectLst/>
                        <a:latin typeface="Calibri"/>
                        <a:ea typeface="Calibri"/>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00"/>
                          </a:solidFill>
                          <a:effectLst/>
                          <a:latin typeface="Calibri"/>
                          <a:ea typeface="Times New Roman"/>
                          <a:cs typeface="Times New Roman"/>
                        </a:rPr>
                        <a:t>Chronic kidney disease, Stage 5 (excludes 585.6: Stage 5, requiring chronic </a:t>
                      </a:r>
                      <a:r>
                        <a:rPr lang="en-US" sz="1600" dirty="0" err="1">
                          <a:solidFill>
                            <a:srgbClr val="000000"/>
                          </a:solidFill>
                          <a:effectLst/>
                          <a:latin typeface="Calibri"/>
                          <a:ea typeface="Times New Roman"/>
                          <a:cs typeface="Times New Roman"/>
                        </a:rPr>
                        <a:t>dialysis</a:t>
                      </a:r>
                      <a:r>
                        <a:rPr lang="en-US" sz="1600" baseline="30000" dirty="0" err="1">
                          <a:solidFill>
                            <a:srgbClr val="000000"/>
                          </a:solidFill>
                          <a:effectLst/>
                          <a:latin typeface="Calibri"/>
                          <a:ea typeface="Times New Roman"/>
                          <a:cs typeface="Times New Roman"/>
                        </a:rPr>
                        <a:t>a</a:t>
                      </a:r>
                      <a:r>
                        <a:rPr lang="en-US" sz="1600" dirty="0">
                          <a:solidFill>
                            <a:srgbClr val="000000"/>
                          </a:solidFill>
                          <a:effectLst/>
                          <a:latin typeface="Calibri"/>
                          <a:ea typeface="Times New Roman"/>
                          <a:cs typeface="Times New Roman"/>
                        </a:rPr>
                        <a:t>)</a:t>
                      </a:r>
                      <a:endParaRPr lang="en-US" sz="1600" dirty="0">
                        <a:solidFill>
                          <a:srgbClr val="000000"/>
                        </a:solidFill>
                        <a:effectLst/>
                        <a:latin typeface="Calibri"/>
                        <a:ea typeface="Calibri"/>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r>
              <a:tr h="418809">
                <a:tc gridSpan="2">
                  <a:txBody>
                    <a:bodyPr/>
                    <a:lstStyle/>
                    <a:p>
                      <a:pPr marL="0" marR="0">
                        <a:spcBef>
                          <a:spcPts val="600"/>
                        </a:spcBef>
                        <a:spcAft>
                          <a:spcPts val="0"/>
                        </a:spcAft>
                      </a:pPr>
                      <a:r>
                        <a:rPr lang="en-US" sz="1400" i="1">
                          <a:solidFill>
                            <a:srgbClr val="000000"/>
                          </a:solidFill>
                          <a:effectLst/>
                          <a:latin typeface="Calibri"/>
                          <a:ea typeface="Times New Roman"/>
                          <a:cs typeface="Times New Roman"/>
                        </a:rPr>
                        <a:t>CKD unspecified identified by multiple codes including 585.9, 250.4x, 403.9xm &amp; others. CKD stage estimates are from a single measurement. For clinical case definition, abnormalities should be present ≥ 3 months.</a:t>
                      </a: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r>
              <a:tr h="628214">
                <a:tc gridSpan="2">
                  <a:txBody>
                    <a:bodyPr/>
                    <a:lstStyle/>
                    <a:p>
                      <a:pPr marL="0" marR="0">
                        <a:spcBef>
                          <a:spcPts val="0"/>
                        </a:spcBef>
                        <a:spcAft>
                          <a:spcPts val="0"/>
                        </a:spcAft>
                      </a:pPr>
                      <a:r>
                        <a:rPr lang="en-US" sz="1400" i="1" baseline="30000" dirty="0">
                          <a:solidFill>
                            <a:srgbClr val="000000"/>
                          </a:solidFill>
                          <a:effectLst/>
                          <a:latin typeface="Calibri"/>
                          <a:ea typeface="Times New Roman"/>
                          <a:cs typeface="Times New Roman"/>
                        </a:rPr>
                        <a:t>a </a:t>
                      </a:r>
                      <a:r>
                        <a:rPr lang="en-US" sz="1400" i="1" dirty="0">
                          <a:solidFill>
                            <a:srgbClr val="000000"/>
                          </a:solidFill>
                          <a:effectLst/>
                          <a:latin typeface="Calibri"/>
                          <a:ea typeface="Times New Roman"/>
                          <a:cs typeface="Times New Roman"/>
                        </a:rPr>
                        <a:t>In USRDS analyses, patients with ICD-9-CM code 585.6 &amp; with no ESRD 2728 form or other indication of end-stage renal disease (ESRD) are considered to have code 585.5. See the CKD Analytical Methods chapter for details.</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020720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1, CKD, </a:t>
            </a:r>
            <a:r>
              <a:rPr lang="en-US" dirty="0" err="1" smtClean="0"/>
              <a:t>Ch</a:t>
            </a:r>
            <a:r>
              <a:rPr lang="en-US" dirty="0" smtClean="0"/>
              <a:t> 3</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smtClean="0"/>
              <a:pPr/>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22179351"/>
              </p:ext>
            </p:extLst>
          </p:nvPr>
        </p:nvGraphicFramePr>
        <p:xfrm>
          <a:off x="1894400" y="914400"/>
          <a:ext cx="5355200" cy="4572000"/>
        </p:xfrm>
        <a:graphic>
          <a:graphicData uri="http://schemas.openxmlformats.org/drawingml/2006/table">
            <a:tbl>
              <a:tblPr firstRow="1" firstCol="1" bandRow="1"/>
              <a:tblGrid>
                <a:gridCol w="1291160"/>
                <a:gridCol w="1031885"/>
                <a:gridCol w="1000135"/>
                <a:gridCol w="1031885"/>
                <a:gridCol w="1000135"/>
              </a:tblGrid>
              <a:tr h="381000">
                <a:tc>
                  <a:txBody>
                    <a:bodyPr/>
                    <a:lstStyle/>
                    <a:p>
                      <a:pPr>
                        <a:lnSpc>
                          <a:spcPct val="115000"/>
                        </a:lnSpc>
                      </a:pPr>
                      <a:endParaRPr lang="en-US" sz="1100" dirty="0">
                        <a:effectLst/>
                        <a:latin typeface="Calibri"/>
                      </a:endParaRPr>
                    </a:p>
                  </a:txBody>
                  <a:tcPr marL="114300" marR="114300"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900" b="1">
                          <a:effectLst/>
                          <a:latin typeface="Calibri"/>
                          <a:ea typeface="Times New Roman"/>
                          <a:cs typeface="Times New Roman"/>
                        </a:rPr>
                        <a:t>Unadjusted</a:t>
                      </a:r>
                      <a:endParaRPr lang="en-US" sz="1100">
                        <a:effectLst/>
                        <a:latin typeface="Calibri"/>
                        <a:ea typeface="Calibri"/>
                        <a:cs typeface="Times New Roman"/>
                      </a:endParaRPr>
                    </a:p>
                  </a:txBody>
                  <a:tcPr marL="114300" marR="114300" marT="0" marB="0"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900" b="1">
                          <a:effectLst/>
                          <a:latin typeface="Calibri"/>
                          <a:ea typeface="Times New Roman"/>
                          <a:cs typeface="Times New Roman"/>
                        </a:rPr>
                        <a:t>Adjusted</a:t>
                      </a:r>
                      <a:endParaRPr lang="en-US" sz="1100">
                        <a:effectLst/>
                        <a:latin typeface="Calibri"/>
                        <a:ea typeface="Calibri"/>
                        <a:cs typeface="Times New Roman"/>
                      </a:endParaRPr>
                    </a:p>
                  </a:txBody>
                  <a:tcPr marL="114300" marR="114300" marT="0" marB="0" anchor="ctr">
                    <a:lnL>
                      <a:noFill/>
                    </a:lnL>
                    <a:lnR>
                      <a:noFill/>
                    </a:lnR>
                    <a:lnT>
                      <a:noFill/>
                    </a:lnT>
                    <a:lnB>
                      <a:noFill/>
                    </a:lnB>
                  </a:tcPr>
                </a:tc>
                <a:tc hMerge="1">
                  <a:txBody>
                    <a:bodyPr/>
                    <a:lstStyle/>
                    <a:p>
                      <a:endParaRPr lang="en-US"/>
                    </a:p>
                  </a:txBody>
                  <a:tcPr/>
                </a:tc>
              </a:tr>
              <a:tr h="381000">
                <a:tc>
                  <a:txBody>
                    <a:bodyPr/>
                    <a:lstStyle/>
                    <a:p>
                      <a:pPr>
                        <a:lnSpc>
                          <a:spcPct val="115000"/>
                        </a:lnSpc>
                      </a:pPr>
                      <a:endParaRPr lang="en-US" sz="1100">
                        <a:effectLst/>
                        <a:latin typeface="Calibri"/>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No CKD</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All CKD</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effectLst/>
                          <a:latin typeface="Calibri"/>
                          <a:ea typeface="Times New Roman"/>
                          <a:cs typeface="Times New Roman"/>
                        </a:rPr>
                        <a:t>No CKD</a:t>
                      </a:r>
                      <a:endParaRPr lang="en-US" sz="1100" dirty="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All CKD</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All</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45.7</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143.0</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54.0</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73.2</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66–69 </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15.3</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69.1</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22.8</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35.8</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70–74</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21.4</a:t>
                      </a:r>
                      <a:endParaRPr lang="en-US" sz="1100">
                        <a:effectLst/>
                        <a:latin typeface="Calibri"/>
                        <a:ea typeface="Calibri"/>
                        <a:cs typeface="Times New Roman"/>
                      </a:endParaRPr>
                    </a:p>
                  </a:txBody>
                  <a:tcPr marL="121705" marR="35030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78.2</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27.8</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40.1</a:t>
                      </a:r>
                      <a:endParaRPr lang="en-US" sz="1100">
                        <a:effectLst/>
                        <a:latin typeface="Calibri"/>
                        <a:ea typeface="Calibri"/>
                        <a:cs typeface="Times New Roman"/>
                      </a:endParaRPr>
                    </a:p>
                  </a:txBody>
                  <a:tcPr marL="121705" marR="350305" marT="0" marB="0" anchor="ctr">
                    <a:lnL>
                      <a:noFill/>
                    </a:lnL>
                    <a:lnR>
                      <a:noFill/>
                    </a:lnR>
                    <a:lnT>
                      <a:noFill/>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75–84</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44.6</a:t>
                      </a:r>
                      <a:endParaRPr lang="en-US" sz="1100">
                        <a:effectLst/>
                        <a:latin typeface="Calibri"/>
                        <a:ea typeface="Calibri"/>
                        <a:cs typeface="Times New Roman"/>
                      </a:endParaRPr>
                    </a:p>
                  </a:txBody>
                  <a:tcPr marL="121705" marR="35030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125.5</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47.5</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66.4</a:t>
                      </a:r>
                      <a:endParaRPr lang="en-US" sz="1100">
                        <a:effectLst/>
                        <a:latin typeface="Calibri"/>
                        <a:ea typeface="Calibri"/>
                        <a:cs typeface="Times New Roman"/>
                      </a:endParaRPr>
                    </a:p>
                  </a:txBody>
                  <a:tcPr marL="121705" marR="350305" marT="0" marB="0" anchor="ctr">
                    <a:lnL>
                      <a:noFill/>
                    </a:lnL>
                    <a:lnR>
                      <a:noFill/>
                    </a:lnR>
                    <a:lnT>
                      <a:noFill/>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85+</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138.3</a:t>
                      </a:r>
                      <a:endParaRPr lang="en-US" sz="1100" dirty="0">
                        <a:effectLst/>
                        <a:latin typeface="Calibri"/>
                        <a:ea typeface="Calibri"/>
                        <a:cs typeface="Times New Roman"/>
                      </a:endParaRPr>
                    </a:p>
                  </a:txBody>
                  <a:tcPr marL="121705" marR="350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261.7</a:t>
                      </a:r>
                      <a:endParaRPr lang="en-US" sz="1100" dirty="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129.9</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161.9</a:t>
                      </a:r>
                      <a:endParaRPr lang="en-US" sz="1100">
                        <a:effectLst/>
                        <a:latin typeface="Calibri"/>
                        <a:ea typeface="Calibri"/>
                        <a:cs typeface="Times New Roman"/>
                      </a:endParaRPr>
                    </a:p>
                  </a:txBody>
                  <a:tcPr marL="121705" marR="350305" marT="0" marB="0" anchor="ctr">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Male </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46.4</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149.4</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58.5</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77.4</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Female</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45.2</a:t>
                      </a:r>
                      <a:endParaRPr lang="en-US" sz="1100">
                        <a:effectLst/>
                        <a:latin typeface="Calibri"/>
                        <a:ea typeface="Calibri"/>
                        <a:cs typeface="Times New Roman"/>
                      </a:endParaRPr>
                    </a:p>
                  </a:txBody>
                  <a:tcPr marL="121705" marR="350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137.3</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49.4</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71.0</a:t>
                      </a:r>
                      <a:endParaRPr lang="en-US" sz="1100">
                        <a:effectLst/>
                        <a:latin typeface="Calibri"/>
                        <a:ea typeface="Calibri"/>
                        <a:cs typeface="Times New Roman"/>
                      </a:endParaRPr>
                    </a:p>
                  </a:txBody>
                  <a:tcPr marL="121705" marR="350305" marT="0" marB="0" anchor="ctr">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White </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46.3</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146.5</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53.0</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73.8</a:t>
                      </a:r>
                      <a:endParaRPr lang="en-US" sz="1100">
                        <a:effectLst/>
                        <a:latin typeface="Calibri"/>
                        <a:ea typeface="Calibri"/>
                        <a:cs typeface="Times New Roman"/>
                      </a:endParaRPr>
                    </a:p>
                  </a:txBody>
                  <a:tcPr marL="121705" marR="350305" marT="0" marB="0" anchor="ctr">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Black/Af Am</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45.9</a:t>
                      </a:r>
                      <a:endParaRPr lang="en-US" sz="1100">
                        <a:effectLst/>
                        <a:latin typeface="Calibri"/>
                        <a:ea typeface="Calibri"/>
                        <a:cs typeface="Times New Roman"/>
                      </a:endParaRPr>
                    </a:p>
                  </a:txBody>
                  <a:tcPr marL="121705" marR="35030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130.6</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56.9</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71.9</a:t>
                      </a:r>
                      <a:endParaRPr lang="en-US" sz="1100">
                        <a:effectLst/>
                        <a:latin typeface="Calibri"/>
                        <a:ea typeface="Calibri"/>
                        <a:cs typeface="Times New Roman"/>
                      </a:endParaRPr>
                    </a:p>
                  </a:txBody>
                  <a:tcPr marL="121705" marR="350305" marT="0" marB="0" anchor="ctr">
                    <a:lnL>
                      <a:noFill/>
                    </a:lnL>
                    <a:lnR>
                      <a:noFill/>
                    </a:lnR>
                    <a:lnT>
                      <a:noFill/>
                    </a:lnT>
                    <a:lnB>
                      <a:noFill/>
                    </a:lnB>
                  </a:tcPr>
                </a:tc>
              </a:tr>
              <a:tr h="381000">
                <a:tc>
                  <a:txBody>
                    <a:bodyPr/>
                    <a:lstStyle/>
                    <a:p>
                      <a:pPr marL="0" marR="0">
                        <a:lnSpc>
                          <a:spcPct val="115000"/>
                        </a:lnSpc>
                        <a:spcBef>
                          <a:spcPts val="0"/>
                        </a:spcBef>
                        <a:spcAft>
                          <a:spcPts val="0"/>
                        </a:spcAft>
                      </a:pPr>
                      <a:r>
                        <a:rPr lang="en-US" sz="900" b="1" dirty="0">
                          <a:effectLst/>
                          <a:latin typeface="Calibri"/>
                          <a:ea typeface="Times New Roman"/>
                          <a:cs typeface="Times New Roman"/>
                        </a:rPr>
                        <a:t>Other</a:t>
                      </a:r>
                      <a:endParaRPr lang="en-US" sz="1100" dirty="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35.5</a:t>
                      </a:r>
                      <a:endParaRPr lang="en-US" sz="1100" dirty="0">
                        <a:effectLst/>
                        <a:latin typeface="Calibri"/>
                        <a:ea typeface="Calibri"/>
                        <a:cs typeface="Times New Roman"/>
                      </a:endParaRPr>
                    </a:p>
                  </a:txBody>
                  <a:tcPr marL="121705" marR="35030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113.4</a:t>
                      </a:r>
                      <a:endParaRPr lang="en-US" sz="1100">
                        <a:effectLst/>
                        <a:latin typeface="Calibri"/>
                        <a:ea typeface="Calibri"/>
                        <a:cs typeface="Times New Roman"/>
                      </a:endParaRPr>
                    </a:p>
                  </a:txBody>
                  <a:tcPr marL="121705" marR="31961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effectLst/>
                          <a:latin typeface="Calibri"/>
                          <a:ea typeface="Times New Roman"/>
                          <a:cs typeface="Times New Roman"/>
                        </a:rPr>
                        <a:t>46.3</a:t>
                      </a:r>
                      <a:endParaRPr lang="en-US" sz="1100">
                        <a:effectLst/>
                        <a:latin typeface="Calibri"/>
                        <a:ea typeface="Calibri"/>
                        <a:cs typeface="Times New Roman"/>
                      </a:endParaRPr>
                    </a:p>
                  </a:txBody>
                  <a:tcPr marL="121705" marR="35030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dirty="0">
                          <a:effectLst/>
                          <a:latin typeface="Calibri"/>
                          <a:ea typeface="Times New Roman"/>
                          <a:cs typeface="Times New Roman"/>
                        </a:rPr>
                        <a:t>62.4</a:t>
                      </a:r>
                      <a:endParaRPr lang="en-US" sz="1100" dirty="0">
                        <a:effectLst/>
                        <a:latin typeface="Calibri"/>
                        <a:ea typeface="Calibri"/>
                        <a:cs typeface="Times New Roman"/>
                      </a:endParaRPr>
                    </a:p>
                  </a:txBody>
                  <a:tcPr marL="121705" marR="350305"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2" name="Title 4"/>
          <p:cNvSpPr>
            <a:spLocks noGrp="1"/>
          </p:cNvSpPr>
          <p:nvPr>
            <p:ph type="title"/>
          </p:nvPr>
        </p:nvSpPr>
        <p:spPr>
          <a:xfrm>
            <a:off x="457200" y="274638"/>
            <a:ext cx="8229600" cy="548640"/>
          </a:xfrm>
        </p:spPr>
        <p:txBody>
          <a:bodyPr/>
          <a:lstStyle/>
          <a:p>
            <a:pPr algn="l"/>
            <a:r>
              <a:rPr lang="en-US" sz="1800" b="1" dirty="0" err="1">
                <a:latin typeface="+mj-lt"/>
              </a:rPr>
              <a:t>vol</a:t>
            </a:r>
            <a:r>
              <a:rPr lang="en-US" sz="1800" b="1" dirty="0">
                <a:latin typeface="+mj-lt"/>
              </a:rPr>
              <a:t> 1 Table 3.1  Unadjusted and adjusted mortality rates (per 1,000 patient years at risk) in Medicare patients, by age, sex, race, and CKD status, 2012</a:t>
            </a:r>
          </a:p>
        </p:txBody>
      </p:sp>
      <p:sp>
        <p:nvSpPr>
          <p:cNvPr id="14" name="Text Placeholder 3"/>
          <p:cNvSpPr txBox="1">
            <a:spLocks/>
          </p:cNvSpPr>
          <p:nvPr/>
        </p:nvSpPr>
        <p:spPr>
          <a:xfrm>
            <a:off x="381000" y="5638800"/>
            <a:ext cx="8305800"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i="1" dirty="0"/>
              <a:t>Data source: Medicare 5 percent sample. January 1, 2012 point prevalent patients age 66 and older. </a:t>
            </a:r>
            <a:r>
              <a:rPr lang="en-US" sz="1400" i="1" dirty="0" err="1"/>
              <a:t>Adj</a:t>
            </a:r>
            <a:r>
              <a:rPr lang="en-US" sz="1400" i="1" dirty="0"/>
              <a:t>: age/sex/race/prior year hospitalization/comorbidities. Ref: all patients, 2012. Abbreviations: </a:t>
            </a:r>
            <a:r>
              <a:rPr lang="en-US" sz="1400" i="1" dirty="0" err="1"/>
              <a:t>Af</a:t>
            </a:r>
            <a:r>
              <a:rPr lang="en-US" sz="1400" i="1" dirty="0"/>
              <a:t> Am, African American; CKD, chronic kidney disease.</a:t>
            </a:r>
          </a:p>
        </p:txBody>
      </p:sp>
    </p:spTree>
    <p:extLst>
      <p:ext uri="{BB962C8B-B14F-4D97-AF65-F5344CB8AC3E}">
        <p14:creationId xmlns:p14="http://schemas.microsoft.com/office/powerpoint/2010/main" val="2543669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7</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patients age 66 and older. </a:t>
            </a:r>
            <a:r>
              <a:rPr lang="en-US" i="1" dirty="0" err="1"/>
              <a:t>Adj</a:t>
            </a:r>
            <a:r>
              <a:rPr lang="en-US" i="1" dirty="0"/>
              <a:t>: age/sex/race/prior year hospitalization/comorbidities. Ref: all patients, 2012. Abbreviations: </a:t>
            </a:r>
            <a:r>
              <a:rPr lang="en-US" i="1" dirty="0" err="1"/>
              <a:t>Af</a:t>
            </a:r>
            <a:r>
              <a:rPr lang="en-US" i="1" dirty="0"/>
              <a:t> Am, African American; CKD, chronic kidney disease.</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3.3  Adjusted mortality rates (per 1,000 patient years at risk) in Medicare patients aged 66 and older, by race and CKD status, 2012</a:t>
            </a:r>
            <a:br>
              <a:rPr lang="en-US"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186" y="1371596"/>
            <a:ext cx="6858014" cy="4114808"/>
          </a:xfrm>
          <a:prstGeom prst="rect">
            <a:avLst/>
          </a:prstGeom>
        </p:spPr>
      </p:pic>
    </p:spTree>
    <p:extLst>
      <p:ext uri="{BB962C8B-B14F-4D97-AF65-F5344CB8AC3E}">
        <p14:creationId xmlns:p14="http://schemas.microsoft.com/office/powerpoint/2010/main" val="39406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8</a:t>
            </a:fld>
            <a:endParaRPr lang="en-US" dirty="0"/>
          </a:p>
        </p:txBody>
      </p:sp>
      <p:sp>
        <p:nvSpPr>
          <p:cNvPr id="4" name="Text Placeholder 3"/>
          <p:cNvSpPr>
            <a:spLocks noGrp="1"/>
          </p:cNvSpPr>
          <p:nvPr>
            <p:ph type="body" sz="half" idx="2"/>
          </p:nvPr>
        </p:nvSpPr>
        <p:spPr/>
        <p:txBody>
          <a:bodyPr/>
          <a:lstStyle/>
          <a:p>
            <a:r>
              <a:rPr lang="en-US" i="1" dirty="0"/>
              <a:t>Data source: Medicare 5 percent sample. January 1, 2012 point prevalent patients age 66 and older. </a:t>
            </a:r>
            <a:r>
              <a:rPr lang="en-US" i="1" dirty="0" err="1"/>
              <a:t>Adj</a:t>
            </a:r>
            <a:r>
              <a:rPr lang="en-US" i="1" dirty="0"/>
              <a:t>: age/sex/race/prior year hospitalization/comorbidities. Ref: all patients, 2012. Abbreviations: CKD, chronic kidney disease; CVD, cardiovascular disease; DM, diabetes mellitus.</a:t>
            </a:r>
          </a:p>
        </p:txBody>
      </p:sp>
      <p:sp>
        <p:nvSpPr>
          <p:cNvPr id="5" name="Title 4"/>
          <p:cNvSpPr>
            <a:spLocks noGrp="1"/>
          </p:cNvSpPr>
          <p:nvPr>
            <p:ph type="title"/>
          </p:nvPr>
        </p:nvSpPr>
        <p:spPr>
          <a:xfrm>
            <a:off x="457200" y="274638"/>
            <a:ext cx="8229600" cy="548640"/>
          </a:xfrm>
        </p:spPr>
        <p:txBody>
          <a:bodyPr/>
          <a:lstStyle/>
          <a:p>
            <a:r>
              <a:rPr lang="en-US" dirty="0" err="1"/>
              <a:t>vol</a:t>
            </a:r>
            <a:r>
              <a:rPr lang="en-US" dirty="0"/>
              <a:t> 1 Figure 3.4  Adjusted mortality rates (per 1,000 patient years at risk) in Medicare patients aged 66 and older, by cardiovascular disease, diabetes mellitus, and CKD status, 2012</a:t>
            </a:r>
            <a:br>
              <a:rPr lang="en-US" dirty="0"/>
            </a:br>
            <a:r>
              <a:rPr lang="en-US" dirty="0"/>
              <a:t/>
            </a:r>
            <a:br>
              <a:rPr lang="en-US" dirty="0"/>
            </a:br>
            <a:endParaRPr lang="en-US" dirty="0"/>
          </a:p>
        </p:txBody>
      </p:sp>
      <p:sp>
        <p:nvSpPr>
          <p:cNvPr id="6" name="Footer Placeholder 5"/>
          <p:cNvSpPr>
            <a:spLocks noGrp="1"/>
          </p:cNvSpPr>
          <p:nvPr>
            <p:ph type="ftr" sz="quarter" idx="10"/>
          </p:nvPr>
        </p:nvSpPr>
        <p:spPr/>
        <p:txBody>
          <a:bodyPr/>
          <a:lstStyle/>
          <a:p>
            <a:r>
              <a:rPr lang="en-US" smtClean="0"/>
              <a:t>Vol 1, CKD, Ch 3</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386" y="1371596"/>
            <a:ext cx="6858014" cy="4114808"/>
          </a:xfrm>
          <a:prstGeom prst="rect">
            <a:avLst/>
          </a:prstGeom>
        </p:spPr>
      </p:pic>
    </p:spTree>
    <p:extLst>
      <p:ext uri="{BB962C8B-B14F-4D97-AF65-F5344CB8AC3E}">
        <p14:creationId xmlns:p14="http://schemas.microsoft.com/office/powerpoint/2010/main" val="298987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Vol</a:t>
            </a:r>
            <a:r>
              <a:rPr lang="en-US" dirty="0" smtClean="0"/>
              <a:t> 1, CKD, </a:t>
            </a:r>
            <a:r>
              <a:rPr lang="en-US" dirty="0" err="1" smtClean="0"/>
              <a:t>Ch</a:t>
            </a:r>
            <a:r>
              <a:rPr lang="en-US" dirty="0" smtClean="0"/>
              <a:t> 3</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smtClean="0"/>
              <a:pPr/>
              <a:t>9</a:t>
            </a:fld>
            <a:endParaRPr lang="en-US" dirty="0"/>
          </a:p>
        </p:txBody>
      </p:sp>
      <p:sp>
        <p:nvSpPr>
          <p:cNvPr id="12" name="Title 4"/>
          <p:cNvSpPr>
            <a:spLocks noGrp="1"/>
          </p:cNvSpPr>
          <p:nvPr>
            <p:ph type="title"/>
          </p:nvPr>
        </p:nvSpPr>
        <p:spPr>
          <a:xfrm>
            <a:off x="457200" y="274638"/>
            <a:ext cx="8229600" cy="548640"/>
          </a:xfrm>
        </p:spPr>
        <p:txBody>
          <a:bodyPr/>
          <a:lstStyle/>
          <a:p>
            <a:pPr algn="l"/>
            <a:r>
              <a:rPr lang="en-US" sz="1800" b="1" dirty="0" err="1">
                <a:latin typeface="+mj-lt"/>
              </a:rPr>
              <a:t>vol</a:t>
            </a:r>
            <a:r>
              <a:rPr lang="en-US" sz="1800" b="1" dirty="0">
                <a:latin typeface="+mj-lt"/>
              </a:rPr>
              <a:t> 1 Table 3.2  Unadjusted and adjusted all-cause hospitalization rates (per 1,000 patient years at risk) for Medicare patients aged 66 and older, by CKD status, 2012</a:t>
            </a:r>
          </a:p>
        </p:txBody>
      </p:sp>
      <p:sp>
        <p:nvSpPr>
          <p:cNvPr id="14" name="Text Placeholder 3"/>
          <p:cNvSpPr txBox="1">
            <a:spLocks/>
          </p:cNvSpPr>
          <p:nvPr/>
        </p:nvSpPr>
        <p:spPr>
          <a:xfrm>
            <a:off x="381000" y="5638800"/>
            <a:ext cx="8305800"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i="1" dirty="0"/>
              <a:t>Data source: Medicare 5 percent sample. January 1, 2012 point prevalent Medicare patients, age 66 and older. </a:t>
            </a:r>
            <a:r>
              <a:rPr lang="en-US" sz="1400" i="1" dirty="0" err="1"/>
              <a:t>Adj</a:t>
            </a:r>
            <a:r>
              <a:rPr lang="en-US" sz="1400" i="1" dirty="0"/>
              <a:t>: age/sex/race/prior hospitalization/comorbidity; rates by one factor are adjusted for the others. Ref: all patients, 2012. Abbreviations: </a:t>
            </a:r>
            <a:r>
              <a:rPr lang="en-US" sz="1400" i="1" dirty="0" err="1"/>
              <a:t>Af</a:t>
            </a:r>
            <a:r>
              <a:rPr lang="en-US" sz="1400" i="1" dirty="0"/>
              <a:t> Am, African American; CKD, chronic kidney disease.</a:t>
            </a:r>
          </a:p>
        </p:txBody>
      </p:sp>
      <p:graphicFrame>
        <p:nvGraphicFramePr>
          <p:cNvPr id="3" name="Table 2"/>
          <p:cNvGraphicFramePr>
            <a:graphicFrameLocks noGrp="1"/>
          </p:cNvGraphicFramePr>
          <p:nvPr>
            <p:extLst>
              <p:ext uri="{D42A27DB-BD31-4B8C-83A1-F6EECF244321}">
                <p14:modId xmlns:p14="http://schemas.microsoft.com/office/powerpoint/2010/main" val="3760046567"/>
              </p:ext>
            </p:extLst>
          </p:nvPr>
        </p:nvGraphicFramePr>
        <p:xfrm>
          <a:off x="1904980" y="914400"/>
          <a:ext cx="5334040" cy="4572000"/>
        </p:xfrm>
        <a:graphic>
          <a:graphicData uri="http://schemas.openxmlformats.org/drawingml/2006/table">
            <a:tbl>
              <a:tblPr firstRow="1" firstCol="1" bandRow="1"/>
              <a:tblGrid>
                <a:gridCol w="1270000"/>
                <a:gridCol w="1031885"/>
                <a:gridCol w="1000135"/>
                <a:gridCol w="1031885"/>
                <a:gridCol w="1000135"/>
              </a:tblGrid>
              <a:tr h="381000">
                <a:tc>
                  <a:txBody>
                    <a:bodyPr/>
                    <a:lstStyle/>
                    <a:p>
                      <a:pPr>
                        <a:lnSpc>
                          <a:spcPct val="115000"/>
                        </a:lnSpc>
                      </a:pPr>
                      <a:endParaRPr lang="en-US" sz="1100" dirty="0">
                        <a:effectLst/>
                        <a:latin typeface="Calibri"/>
                      </a:endParaRPr>
                    </a:p>
                  </a:txBody>
                  <a:tcPr marL="114300" marR="114300"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900" b="1">
                          <a:effectLst/>
                          <a:latin typeface="Calibri"/>
                          <a:ea typeface="Times New Roman"/>
                          <a:cs typeface="Times New Roman"/>
                        </a:rPr>
                        <a:t>Unadjusted</a:t>
                      </a:r>
                      <a:endParaRPr lang="en-US" sz="1100">
                        <a:effectLst/>
                        <a:latin typeface="Calibri"/>
                        <a:ea typeface="Calibri"/>
                        <a:cs typeface="Times New Roman"/>
                      </a:endParaRPr>
                    </a:p>
                  </a:txBody>
                  <a:tcPr marL="114300" marR="114300" marT="0" marB="0"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900" b="1">
                          <a:effectLst/>
                          <a:latin typeface="Calibri"/>
                          <a:ea typeface="Times New Roman"/>
                          <a:cs typeface="Times New Roman"/>
                        </a:rPr>
                        <a:t>Adjusted</a:t>
                      </a:r>
                      <a:endParaRPr lang="en-US" sz="1100">
                        <a:effectLst/>
                        <a:latin typeface="Calibri"/>
                        <a:ea typeface="Calibri"/>
                        <a:cs typeface="Times New Roman"/>
                      </a:endParaRPr>
                    </a:p>
                  </a:txBody>
                  <a:tcPr marL="114300" marR="114300" marT="0" marB="0" anchor="ctr">
                    <a:lnL>
                      <a:noFill/>
                    </a:lnL>
                    <a:lnR>
                      <a:noFill/>
                    </a:lnR>
                    <a:lnT>
                      <a:noFill/>
                    </a:lnT>
                    <a:lnB>
                      <a:noFill/>
                    </a:lnB>
                  </a:tcPr>
                </a:tc>
                <a:tc hMerge="1">
                  <a:txBody>
                    <a:bodyPr/>
                    <a:lstStyle/>
                    <a:p>
                      <a:endParaRPr lang="en-US"/>
                    </a:p>
                  </a:txBody>
                  <a:tcPr/>
                </a:tc>
              </a:tr>
              <a:tr h="381000">
                <a:tc>
                  <a:txBody>
                    <a:bodyPr/>
                    <a:lstStyle/>
                    <a:p>
                      <a:pPr>
                        <a:lnSpc>
                          <a:spcPct val="115000"/>
                        </a:lnSpc>
                      </a:pPr>
                      <a:endParaRPr lang="en-US" sz="1100">
                        <a:effectLst/>
                        <a:latin typeface="Calibri"/>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No CKD</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All CKD</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No CKD</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All CKD</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All</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282</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749</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294</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404</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66–69 </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183</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639</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232</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345</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70–74</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221</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665</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245</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351</a:t>
                      </a:r>
                      <a:endParaRPr lang="en-US" sz="1100">
                        <a:effectLst/>
                        <a:latin typeface="Calibri"/>
                        <a:ea typeface="Calibri"/>
                        <a:cs typeface="Times New Roman"/>
                      </a:endParaRPr>
                    </a:p>
                  </a:txBody>
                  <a:tcPr marL="114300" marR="114300" marT="0" marB="0" anchor="ctr">
                    <a:lnL>
                      <a:noFill/>
                    </a:lnL>
                    <a:lnR>
                      <a:noFill/>
                    </a:lnR>
                    <a:lnT>
                      <a:noFill/>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75–84</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315</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754</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305</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412</a:t>
                      </a:r>
                      <a:endParaRPr lang="en-US" sz="1100">
                        <a:effectLst/>
                        <a:latin typeface="Calibri"/>
                        <a:ea typeface="Calibri"/>
                        <a:cs typeface="Times New Roman"/>
                      </a:endParaRPr>
                    </a:p>
                  </a:txBody>
                  <a:tcPr marL="114300" marR="114300" marT="0" marB="0" anchor="ctr">
                    <a:lnL>
                      <a:noFill/>
                    </a:lnL>
                    <a:lnR>
                      <a:noFill/>
                    </a:lnR>
                    <a:lnT>
                      <a:noFill/>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85+</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467</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868</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Calibri"/>
                          <a:ea typeface="Times New Roman"/>
                          <a:cs typeface="Times New Roman"/>
                        </a:rPr>
                        <a:t>425</a:t>
                      </a:r>
                      <a:endParaRPr lang="en-US" sz="1100" dirty="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505</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Male </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276</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744</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297</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396</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Female</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287</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753</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292</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410</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White </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283</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738</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293</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405</a:t>
                      </a:r>
                      <a:endParaRPr lang="en-US" sz="1100">
                        <a:effectLst/>
                        <a:latin typeface="Calibri"/>
                        <a:ea typeface="Calibri"/>
                        <a:cs typeface="Times New Roman"/>
                      </a:endParaRPr>
                    </a:p>
                  </a:txBody>
                  <a:tcPr marL="114300" marR="114300" marT="0" marB="0" anchor="ctr">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Black/Af Am</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313</a:t>
                      </a:r>
                      <a:endParaRPr lang="en-US" sz="1100">
                        <a:effectLst/>
                        <a:latin typeface="Calibri"/>
                        <a:ea typeface="Calibri"/>
                        <a:cs typeface="Times New Roman"/>
                      </a:endParaRPr>
                    </a:p>
                  </a:txBody>
                  <a:tcPr marL="114300" marR="114300"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855</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329</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433</a:t>
                      </a:r>
                      <a:endParaRPr lang="en-US" sz="1100">
                        <a:effectLst/>
                        <a:latin typeface="Calibri"/>
                        <a:ea typeface="Calibri"/>
                        <a:cs typeface="Times New Roman"/>
                      </a:endParaRPr>
                    </a:p>
                  </a:txBody>
                  <a:tcPr marL="114300" marR="114300" marT="0" marB="0" anchor="ctr">
                    <a:lnL>
                      <a:noFill/>
                    </a:lnL>
                    <a:lnR>
                      <a:noFill/>
                    </a:lnR>
                    <a:lnT>
                      <a:noFill/>
                    </a:lnT>
                    <a:lnB>
                      <a:noFill/>
                    </a:lnB>
                  </a:tcPr>
                </a:tc>
              </a:tr>
              <a:tr h="381000">
                <a:tc>
                  <a:txBody>
                    <a:bodyPr/>
                    <a:lstStyle/>
                    <a:p>
                      <a:pPr marL="0" marR="0">
                        <a:lnSpc>
                          <a:spcPct val="115000"/>
                        </a:lnSpc>
                        <a:spcBef>
                          <a:spcPts val="0"/>
                        </a:spcBef>
                        <a:spcAft>
                          <a:spcPts val="0"/>
                        </a:spcAft>
                      </a:pPr>
                      <a:r>
                        <a:rPr lang="en-US" sz="900" b="1">
                          <a:effectLst/>
                          <a:latin typeface="Calibri"/>
                          <a:ea typeface="Times New Roman"/>
                          <a:cs typeface="Times New Roman"/>
                        </a:rPr>
                        <a:t>Other</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227</a:t>
                      </a:r>
                      <a:endParaRPr lang="en-US" sz="110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695</a:t>
                      </a:r>
                      <a:endParaRPr lang="en-US" sz="1100">
                        <a:effectLst/>
                        <a:latin typeface="Calibri"/>
                        <a:ea typeface="Calibri"/>
                        <a:cs typeface="Times New Roman"/>
                      </a:endParaRPr>
                    </a:p>
                  </a:txBody>
                  <a:tcPr marL="114300" marR="11430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effectLst/>
                          <a:latin typeface="Calibri"/>
                          <a:ea typeface="Times New Roman"/>
                          <a:cs typeface="Times New Roman"/>
                        </a:rPr>
                        <a:t>255</a:t>
                      </a:r>
                      <a:endParaRPr lang="en-US" sz="1100">
                        <a:effectLst/>
                        <a:latin typeface="Calibri"/>
                        <a:ea typeface="Calibri"/>
                        <a:cs typeface="Times New Roman"/>
                      </a:endParaRPr>
                    </a:p>
                  </a:txBody>
                  <a:tcPr marL="114300" marR="11430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effectLst/>
                          <a:latin typeface="Calibri"/>
                          <a:ea typeface="Times New Roman"/>
                          <a:cs typeface="Times New Roman"/>
                        </a:rPr>
                        <a:t>367</a:t>
                      </a:r>
                      <a:endParaRPr lang="en-US" sz="1100" dirty="0">
                        <a:effectLst/>
                        <a:latin typeface="Calibri"/>
                        <a:ea typeface="Calibri"/>
                        <a:cs typeface="Times New Roman"/>
                      </a:endParaRPr>
                    </a:p>
                  </a:txBody>
                  <a:tcPr marL="114300" marR="11430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1771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ESRD - sample">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ADR_PPT_Template-ESRD - sample</Template>
  <TotalTime>1392</TotalTime>
  <Words>2359</Words>
  <Application>Microsoft Office PowerPoint</Application>
  <PresentationFormat>On-screen Show (4:3)</PresentationFormat>
  <Paragraphs>305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ADR_PPT_Template-ESRD - sample</vt:lpstr>
      <vt:lpstr>PowerPoint Presentation</vt:lpstr>
      <vt:lpstr>vol 1 Figure 3.1  Unadjusted and adjusted all-cause mortality rates (per 1,000 patient years at risk) for Medicare patients aged 66 and older, by CKD status and year, 1995-2012  </vt:lpstr>
      <vt:lpstr>vol 1 Figure 3.1  Unadjusted and adjusted all-cause mortality rates (per 1,000 patient years at risk) for Medicare patients aged 66 and older, by CKD status and year, 1995-2012  </vt:lpstr>
      <vt:lpstr>vol 1 Figure 3.2  Unadjusted and adjusted all-cause mortality rates (per 1,000 patient years at risk) for Medicare patients aged 66 and older by CKD status and stage, 2012  </vt:lpstr>
      <vt:lpstr>PowerPoint Presentation</vt:lpstr>
      <vt:lpstr>vol 1 Table 3.1  Unadjusted and adjusted mortality rates (per 1,000 patient years at risk) in Medicare patients, by age, sex, race, and CKD status, 2012</vt:lpstr>
      <vt:lpstr>vol 1 Figure 3.3  Adjusted mortality rates (per 1,000 patient years at risk) in Medicare patients aged 66 and older, by race and CKD status, 2012  </vt:lpstr>
      <vt:lpstr>vol 1 Figure 3.4  Adjusted mortality rates (per 1,000 patient years at risk) in Medicare patients aged 66 and older, by cardiovascular disease, diabetes mellitus, and CKD status, 2012  </vt:lpstr>
      <vt:lpstr>vol 1 Table 3.2  Unadjusted and adjusted all-cause hospitalization rates (per 1,000 patient years at risk) for Medicare patients aged 66 and older, by CKD status, 2012</vt:lpstr>
      <vt:lpstr>vol 1 Figure 3.5  Adjusted all-cause hospitalization rates (per 1,000 patient years at risk) for Medicare patients aged 66 and older by CKD status and stage, 2012 </vt:lpstr>
      <vt:lpstr>vol 1 Figure 3.6  Adjusted all-cause hospitalization rates (per 1,000 patient years at risk) in Medicare patients aged 66 and older, by race, CKD status, and stage, 2012 </vt:lpstr>
      <vt:lpstr>vol 1 Figure 3.7  Adjusted all-cause hospitalization rates (per 1,000 patient years at risk) in Medicare patients aged 66 and older, by cardiovascular disease, diabetes mellitus, CKD status, and stage, 2012</vt:lpstr>
      <vt:lpstr>vol 1 Figure 3.8  Adjusted rates of hospitalization for cardiovascular disease (per 1,000 patient years at risk) in Medicare patients aged 66 and older, by CKD status and stage, 2012</vt:lpstr>
      <vt:lpstr>vol 1 Figure 3.9  Adjusted rates of hospitalization for infection (per 1,000 patient years at risk) in Medicare patients aged 66 and older, by CKD status and stage, 2012</vt:lpstr>
      <vt:lpstr>vol 1 Figure 3.10  Adjusted rates of hospitalization for causes other than cardiovascular disease or infection (per 1,000 patient years at risk) in Medicare patients aged 66 and older, by CKD status and stage, 2012</vt:lpstr>
      <vt:lpstr>vol 1 Figure 3.11  Unadjusted percentage readmitted to the hospital within 30 days of discharge, among Medicare patients aged 66 and older, discharged alive from an all-cause index hospitalization between January 1 and December 1, by CKD status, 2012</vt:lpstr>
      <vt:lpstr>vol 1 Table 3.3  Unadjusted percentage readmitted to the hospital within 30 days of discharge, among Medicare patients aged 66 and older, discharged alive from an all-cause index hospitalization between January 1 and December 1, by CKD status and stage, 2012</vt:lpstr>
      <vt:lpstr>vol 1 Figure 3.12  Unadjusted percentage readmitted to the hospital within 30 days of discharge, among Medicare patients aged 66 and older, discharged alive from an all-cause index hospitalization between January 1 and December 1, by age and CKD status, 2012  </vt:lpstr>
      <vt:lpstr>vol 1 Figure 3.13  Unadjusted percentage readmitted to the hospital within 30 days of discharge, among Medicare patients aged 66 and older, discharged alive from an all-cause index hospitalization between January 1 and December 1, by race and CKD status, 2012  </vt:lpstr>
      <vt:lpstr>vol 1 Figure 3.14  Adjusted percentage readmitted to the hospital within 30 days of discharge, among Medicare CKD patients aged 66 and older, discharged alive from an all-cause index hospitalization between January 1 and December 1, by year, 2001-2012  </vt:lpstr>
      <vt:lpstr>vol 1 Figure 3.15  Unadjusted percentage readmitted to the hospital within 30 days of discharge, among Medicare patients aged 66 and older, discharged alive from a cardiovascular-related index hospitalization between January 1 and December 1, by CKD status,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 Tilea</dc:creator>
  <cp:lastModifiedBy>Janet Kavanagh</cp:lastModifiedBy>
  <cp:revision>60</cp:revision>
  <cp:lastPrinted>2014-11-20T15:11:28Z</cp:lastPrinted>
  <dcterms:created xsi:type="dcterms:W3CDTF">2014-11-19T20:37:08Z</dcterms:created>
  <dcterms:modified xsi:type="dcterms:W3CDTF">2014-11-21T16:59:00Z</dcterms:modified>
</cp:coreProperties>
</file>