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66" r:id="rId3"/>
    <p:sldId id="257" r:id="rId4"/>
    <p:sldId id="267" r:id="rId5"/>
    <p:sldId id="259" r:id="rId6"/>
    <p:sldId id="260" r:id="rId7"/>
    <p:sldId id="268" r:id="rId8"/>
    <p:sldId id="262" r:id="rId9"/>
    <p:sldId id="269" r:id="rId10"/>
    <p:sldId id="261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 showGuides="1">
      <p:cViewPr>
        <p:scale>
          <a:sx n="91" d="100"/>
          <a:sy n="91" d="100"/>
        </p:scale>
        <p:origin x="-114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024DD-84CB-4CFB-A08B-46BE8476FF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73270-E02F-4EEA-AB5A-5C07D543D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0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57200"/>
            <a:ext cx="3200400" cy="125559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90600" y="2290194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Chapter 4: </a:t>
            </a:r>
            <a:br>
              <a:rPr lang="en-US" sz="3600" b="1" dirty="0" smtClean="0"/>
            </a:br>
            <a:r>
              <a:rPr lang="en-US" sz="3600" b="1" dirty="0" smtClean="0"/>
              <a:t>Cardiovascular Disease in </a:t>
            </a:r>
            <a:br>
              <a:rPr lang="en-US" sz="3600" b="1" dirty="0" smtClean="0"/>
            </a:br>
            <a:r>
              <a:rPr lang="en-US" sz="3600" b="1" dirty="0" smtClean="0"/>
              <a:t>Patients With CKD</a:t>
            </a:r>
            <a:endParaRPr lang="en-US" sz="3600" b="1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0600" y="48840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rgbClr val="48070E"/>
                </a:solidFill>
                <a:latin typeface="Constantia" panose="02030602050306030303" pitchFamily="18" charset="0"/>
              </a:rPr>
              <a:t>2014 Annual Data Report</a:t>
            </a:r>
          </a:p>
          <a:p>
            <a:pPr algn="ctr"/>
            <a:r>
              <a:rPr lang="en-US" sz="2400" b="1" cap="small" smtClean="0">
                <a:solidFill>
                  <a:srgbClr val="48070E"/>
                </a:solidFill>
                <a:latin typeface="Constantia" panose="02030602050306030303" pitchFamily="18" charset="0"/>
              </a:rPr>
              <a:t>Volume </a:t>
            </a:r>
            <a:r>
              <a:rPr lang="en-US" sz="2400" b="1" cap="small" dirty="0" smtClean="0">
                <a:solidFill>
                  <a:srgbClr val="48070E"/>
                </a:solidFill>
                <a:latin typeface="Constantia" panose="02030602050306030303" pitchFamily="18" charset="0"/>
              </a:rPr>
              <a:t>1: Chronic Kidney Disease</a:t>
            </a:r>
            <a:endParaRPr lang="en-US" sz="2400" b="1" cap="small" dirty="0">
              <a:solidFill>
                <a:srgbClr val="48070E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5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Vol</a:t>
            </a:r>
            <a:r>
              <a:rPr lang="en-US" dirty="0" smtClean="0">
                <a:solidFill>
                  <a:prstClr val="white"/>
                </a:solidFill>
              </a:rPr>
              <a:t> 1, CKD, </a:t>
            </a:r>
            <a:r>
              <a:rPr lang="en-US" dirty="0" err="1" smtClean="0">
                <a:solidFill>
                  <a:prstClr val="white"/>
                </a:solidFill>
              </a:rPr>
              <a:t>Ch</a:t>
            </a:r>
            <a:r>
              <a:rPr lang="en-US" dirty="0" smtClean="0">
                <a:solidFill>
                  <a:prstClr val="white"/>
                </a:solidFill>
              </a:rPr>
              <a:t>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8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Vol</a:t>
            </a:r>
            <a:r>
              <a:rPr lang="en-US" dirty="0" smtClean="0">
                <a:solidFill>
                  <a:prstClr val="white"/>
                </a:solidFill>
              </a:rPr>
              <a:t> 1, CKD, </a:t>
            </a:r>
            <a:r>
              <a:rPr lang="en-US" dirty="0" err="1" smtClean="0">
                <a:solidFill>
                  <a:prstClr val="white"/>
                </a:solidFill>
              </a:rPr>
              <a:t>Ch</a:t>
            </a:r>
            <a:r>
              <a:rPr lang="en-US" dirty="0" smtClean="0">
                <a:solidFill>
                  <a:prstClr val="white"/>
                </a:solidFill>
              </a:rPr>
              <a:t>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0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6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7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9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6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6999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477001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484C438-330C-4289-8504-BF2B0FA1700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720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Vol</a:t>
            </a:r>
            <a:r>
              <a:rPr lang="en-US" dirty="0" smtClean="0">
                <a:solidFill>
                  <a:prstClr val="white"/>
                </a:solidFill>
              </a:rPr>
              <a:t> 1, CKD, </a:t>
            </a:r>
            <a:r>
              <a:rPr lang="en-US" dirty="0" err="1" smtClean="0">
                <a:solidFill>
                  <a:prstClr val="white"/>
                </a:solidFill>
              </a:rPr>
              <a:t>Ch</a:t>
            </a:r>
            <a:r>
              <a:rPr lang="en-US" dirty="0" smtClean="0">
                <a:solidFill>
                  <a:prstClr val="white"/>
                </a:solidFill>
              </a:rPr>
              <a:t>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457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7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/>
              <a:t>vol1 </a:t>
            </a:r>
            <a:r>
              <a:rPr lang="en-US" sz="2000" b="1" dirty="0" smtClean="0"/>
              <a:t>Table </a:t>
            </a:r>
            <a:r>
              <a:rPr lang="en-US" sz="2000" b="1" dirty="0"/>
              <a:t>4.2 Characteristics of patients with heart failure, by CKD status,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3957"/>
              </p:ext>
            </p:extLst>
          </p:nvPr>
        </p:nvGraphicFramePr>
        <p:xfrm>
          <a:off x="838200" y="1066800"/>
          <a:ext cx="7391398" cy="4242351"/>
        </p:xfrm>
        <a:graphic>
          <a:graphicData uri="http://schemas.openxmlformats.org/drawingml/2006/table">
            <a:tbl>
              <a:tblPr firstRow="1" firstCol="1" bandRow="1"/>
              <a:tblGrid>
                <a:gridCol w="745935"/>
                <a:gridCol w="839269"/>
                <a:gridCol w="967699"/>
                <a:gridCol w="967699"/>
                <a:gridCol w="967699"/>
                <a:gridCol w="967699"/>
                <a:gridCol w="967699"/>
                <a:gridCol w="967699"/>
              </a:tblGrid>
              <a:tr h="464938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Systolic +/- Diastolic heart failure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Diastolic only heart failure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Heart failure, unspecified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Without CKD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Without CKD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Without CKD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Age: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759">
                <a:tc gridSpan="2">
                  <a:txBody>
                    <a:bodyPr/>
                    <a:lstStyle/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13.9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59">
                <a:tc gridSpan="2">
                  <a:txBody>
                    <a:bodyPr/>
                    <a:lstStyle/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18.2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16.9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15.2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15.7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59">
                <a:tc gridSpan="2">
                  <a:txBody>
                    <a:bodyPr/>
                    <a:lstStyle/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39.6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40.5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39.0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39.1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37.2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38.8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59">
                <a:tc gridSpan="2">
                  <a:txBody>
                    <a:bodyPr/>
                    <a:lstStyle/>
                    <a:p>
                      <a:pPr marL="217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85+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28.3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32.4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35.7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37.4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36.6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37.3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52.7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56.3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31.1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35.3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39.0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45.4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47.3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43.7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68.9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64.7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61.0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54.6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84.1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87.7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84.1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86.0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82.4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75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11.4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12.1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5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4.8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5.5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5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Non-diabetes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61.4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43.6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61.7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42.9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62.0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45.3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Diabetes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38.6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56.4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38.3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57.1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54.7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01211" y="5486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ea typeface="Calibri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year. Abbreviation: CKD, chronic kidney disease.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5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Figure </a:t>
            </a:r>
            <a:r>
              <a:rPr lang="en-US" sz="1800" b="1" dirty="0"/>
              <a:t>4.3  Heart failure in patients with or without CKD,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7743" y="5486400"/>
            <a:ext cx="8187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Data Source: Medicare 5 percent sample. Patients age 66 and older, alive, without end-stage renal disease, and residing in the U.S. on 12/31/2012 with fee-for-service coverage for the entire calendar year. Abbreviation: CKD, chronic kidney disease.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22789"/>
            <a:ext cx="584454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/>
              <a:t>vol1 </a:t>
            </a:r>
            <a:r>
              <a:rPr lang="en-US" sz="2000" b="1" dirty="0" smtClean="0"/>
              <a:t>Table </a:t>
            </a:r>
            <a:r>
              <a:rPr lang="en-US" sz="2000" b="1" dirty="0"/>
              <a:t>4.3 Adjusted hazard ratio of all-cause death (a) associated with the presence of CHF in patients with CKD, and (b) associated with the presence of CKD in patients with CHF, 2011-2012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7234" y="11430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(a</a:t>
            </a:r>
            <a:r>
              <a:rPr lang="en-US" sz="1600" b="1" dirty="0" smtClean="0"/>
              <a:t>)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410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Source: Medicare 5 percent sample. Patients age 66 and older, alive, without end-stage renal disease, and residing in the U.S. on 12/31/2012 with fee-for-service coverage for the entire calendar year. Abbreviations: CKD, chronic kidney disease; CHF, congestive </a:t>
            </a:r>
            <a:r>
              <a:rPr lang="en-US" sz="1200" dirty="0" smtClean="0"/>
              <a:t>heart failure.</a:t>
            </a:r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17118"/>
              </p:ext>
            </p:extLst>
          </p:nvPr>
        </p:nvGraphicFramePr>
        <p:xfrm>
          <a:off x="1676399" y="1676400"/>
          <a:ext cx="5975471" cy="3429002"/>
        </p:xfrm>
        <a:graphic>
          <a:graphicData uri="http://schemas.openxmlformats.org/drawingml/2006/table">
            <a:tbl>
              <a:tblPr firstRow="1" firstCol="1" bandRow="1"/>
              <a:tblGrid>
                <a:gridCol w="1201225"/>
                <a:gridCol w="1076960"/>
                <a:gridCol w="830916"/>
                <a:gridCol w="2071077"/>
                <a:gridCol w="795293"/>
              </a:tblGrid>
              <a:tr h="489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Hazard ratio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Confidence Interval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1.18 - 1.33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1.74 - 1.93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3.63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3.44 - 3.82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0.81 - 0.85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89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0.92 - 0.99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0.0223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0.77 - 0.87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 vs. 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2.50 - 2.63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Diabetes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 vs. 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1.06 - 1.11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Hypertension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 vs. 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0.83 - 0.92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36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/>
              <a:t>vol1 </a:t>
            </a:r>
            <a:r>
              <a:rPr lang="en-US" sz="2000" b="1" dirty="0" smtClean="0"/>
              <a:t>Table </a:t>
            </a:r>
            <a:r>
              <a:rPr lang="en-US" sz="2000" b="1" dirty="0"/>
              <a:t>4.3 Adjusted hazard ratio of all-cause death (a) associated with the presence of CHF in patients with CKD, and (b) associated with the presence of CKD in patients with CHF, </a:t>
            </a:r>
            <a:r>
              <a:rPr lang="en-US" sz="2000" b="1" dirty="0" smtClean="0"/>
              <a:t>2011-2012 (cont.)</a:t>
            </a:r>
            <a:endParaRPr lang="en-US" sz="2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9261" y="1143000"/>
            <a:ext cx="4409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(b</a:t>
            </a:r>
            <a:r>
              <a:rPr lang="en-US" sz="1400" b="1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Data Source: Medicare 5 percent sample. Patients age 66 and older, alive, without end-stage renal disease, and residing in the U.S. on 12/31/2012 with fee-for-service coverage for the entire calendar year. Abbreviations: CKD, chronic kidney disease; CHF, congestive </a:t>
            </a:r>
            <a:r>
              <a:rPr lang="en-US" sz="1200" dirty="0" smtClean="0">
                <a:solidFill>
                  <a:prstClr val="black"/>
                </a:solidFill>
              </a:rPr>
              <a:t>heart failure.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393121"/>
              </p:ext>
            </p:extLst>
          </p:nvPr>
        </p:nvGraphicFramePr>
        <p:xfrm>
          <a:off x="1676399" y="1676400"/>
          <a:ext cx="5975471" cy="3429736"/>
        </p:xfrm>
        <a:graphic>
          <a:graphicData uri="http://schemas.openxmlformats.org/drawingml/2006/table">
            <a:tbl>
              <a:tblPr firstRow="1" firstCol="1" bandRow="1"/>
              <a:tblGrid>
                <a:gridCol w="1201225"/>
                <a:gridCol w="1076960"/>
                <a:gridCol w="830916"/>
                <a:gridCol w="2071077"/>
                <a:gridCol w="795293"/>
              </a:tblGrid>
              <a:tr h="489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Hazard ratio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Confidence Interval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1.11 - 1.25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1.66 - 1.83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3.14 - 3.47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0.85 - 0.89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89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0.85 - 0.92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6048" marR="8604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0.72 - 0.81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 vs. 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1.49 - 1.56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Diabetes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 vs. 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1.07 - 1.12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Hypertension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 vs. 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048" marR="860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0.88 - 0.94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&lt;.0001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2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latin typeface="+mn-lt"/>
              </a:rPr>
              <a:t>vol1  Figure </a:t>
            </a:r>
            <a:r>
              <a:rPr lang="en-US" sz="1800" b="1" dirty="0">
                <a:latin typeface="+mn-lt"/>
              </a:rPr>
              <a:t>4.1  Cardiovascular disease in patients with or without CKD, </a:t>
            </a:r>
            <a:r>
              <a:rPr lang="en-US" sz="1800" b="1" dirty="0" smtClean="0">
                <a:latin typeface="+mn-lt"/>
              </a:rPr>
              <a:t>2012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1, CKD,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076738"/>
            <a:ext cx="83267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dirty="0">
                <a:ea typeface="MS Mincho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year. Abbreviations: </a:t>
            </a:r>
            <a:r>
              <a:rPr lang="en-US" sz="1200" dirty="0">
                <a:solidFill>
                  <a:srgbClr val="000000"/>
                </a:solidFill>
                <a:ea typeface="Times New Roman"/>
                <a:cs typeface="Times New Roman"/>
              </a:rPr>
              <a:t>AFIB, atrial fibrillation; </a:t>
            </a:r>
            <a:r>
              <a:rPr lang="en-US" sz="1200" dirty="0">
                <a:ea typeface="MS Mincho"/>
                <a:cs typeface="Times New Roman"/>
              </a:rPr>
              <a:t>AMI, </a:t>
            </a:r>
            <a:r>
              <a:rPr lang="en-US" sz="1200" dirty="0">
                <a:solidFill>
                  <a:srgbClr val="000000"/>
                </a:solidFill>
                <a:ea typeface="Times New Roman"/>
                <a:cs typeface="Times New Roman"/>
              </a:rPr>
              <a:t>acute myocardial infarction; </a:t>
            </a:r>
            <a:r>
              <a:rPr lang="en-US" sz="1200" dirty="0">
                <a:ea typeface="MS Mincho"/>
                <a:cs typeface="Times New Roman"/>
              </a:rPr>
              <a:t>ASHD, atherosclerotic heart disease; CHF, congestive heart failure; CKD, chronic kidney disease; CVA/TIA, cerebrovascular accident/transient ischemic attack; CVD, cardiovascular disease; PAD, peripheral arterial disease; SCA/VA, sudden cardiac arrest and ventricular arrhythmias.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983" y="870253"/>
            <a:ext cx="4612434" cy="40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Table </a:t>
            </a:r>
            <a:r>
              <a:rPr lang="en-US" sz="1800" b="1" dirty="0"/>
              <a:t>4.1 Prevalence of cardiovascular  comorbidities &amp; procedures (percent), by CKD status, age, race &amp; sex,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70229"/>
              </p:ext>
            </p:extLst>
          </p:nvPr>
        </p:nvGraphicFramePr>
        <p:xfrm>
          <a:off x="931178" y="685801"/>
          <a:ext cx="7281644" cy="4476104"/>
        </p:xfrm>
        <a:graphic>
          <a:graphicData uri="http://schemas.openxmlformats.org/drawingml/2006/table">
            <a:tbl>
              <a:tblPr firstRow="1" firstCol="1" bandRow="1"/>
              <a:tblGrid>
                <a:gridCol w="2034491"/>
                <a:gridCol w="569234"/>
                <a:gridCol w="505987"/>
                <a:gridCol w="505987"/>
                <a:gridCol w="505987"/>
                <a:gridCol w="505987"/>
                <a:gridCol w="505987"/>
                <a:gridCol w="505987"/>
                <a:gridCol w="505987"/>
                <a:gridCol w="505987"/>
                <a:gridCol w="630023"/>
              </a:tblGrid>
              <a:tr h="253788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Cardiovascular </a:t>
                      </a:r>
                      <a:r>
                        <a:rPr lang="en-US" sz="1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Comorbidities</a:t>
                      </a:r>
                      <a:r>
                        <a:rPr lang="en-US" sz="1000" b="1" baseline="300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52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 /</a:t>
                      </a:r>
                      <a:b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</a:t>
                      </a: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Am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44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Atherosclerotic heart disease (ASHD)</a:t>
                      </a:r>
                      <a:r>
                        <a:rPr lang="en-US" sz="1000" b="1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744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Acute myocardial infarction (AMI)</a:t>
                      </a:r>
                      <a:r>
                        <a:rPr lang="en-US" sz="1000" b="1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744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Congestive heart failure (CHF)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48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Cerebrovascular accident/transient ischemic attack (CVA-TIA)</a:t>
                      </a:r>
                      <a:r>
                        <a:rPr lang="en-US" sz="1000" b="1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7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Peripheral artery disease (PAD)</a:t>
                      </a:r>
                      <a:r>
                        <a:rPr lang="en-US" sz="1000" b="1" baseline="30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Atrial fibrillation (AFIB)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74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Cardiac arrest and ventricular arrhythmias (SCA/VA)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Without </a:t>
                      </a: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Any </a:t>
                      </a: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66" marR="670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5257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ea typeface="Calibri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</a:t>
            </a:r>
            <a:r>
              <a:rPr lang="en-US" sz="1200" dirty="0" smtClean="0">
                <a:ea typeface="Calibri"/>
                <a:cs typeface="Times New Roman"/>
              </a:rPr>
              <a:t>. </a:t>
            </a:r>
            <a:r>
              <a:rPr lang="en-US" sz="1200" baseline="30000" dirty="0">
                <a:ea typeface="Calibri"/>
                <a:cs typeface="Times New Roman"/>
              </a:rPr>
              <a:t>a</a:t>
            </a:r>
            <a:r>
              <a:rPr lang="en-US" sz="1200" dirty="0">
                <a:ea typeface="Calibri"/>
                <a:cs typeface="Times New Roman"/>
              </a:rPr>
              <a:t> The denominators  for all cardiovascular comorbidities are Medicare enrollees age 66+. Abbreviations</a:t>
            </a:r>
            <a:r>
              <a:rPr lang="en-US" sz="1200" dirty="0" smtClean="0">
                <a:ea typeface="Calibri"/>
                <a:cs typeface="Times New Roman"/>
              </a:rPr>
              <a:t>: </a:t>
            </a:r>
            <a:r>
              <a:rPr lang="en-US" sz="1200" dirty="0"/>
              <a:t>AFIB, atrial fibrillation;</a:t>
            </a:r>
            <a:r>
              <a:rPr lang="en-US" sz="1200" dirty="0" smtClean="0">
                <a:ea typeface="Calibri"/>
                <a:cs typeface="Times New Roman"/>
              </a:rPr>
              <a:t> AMI</a:t>
            </a:r>
            <a:r>
              <a:rPr lang="en-US" sz="1200" dirty="0">
                <a:ea typeface="Calibri"/>
                <a:cs typeface="Times New Roman"/>
              </a:rPr>
              <a:t>, acute myocardial infarction; ASHD, atherosclerotic heart disease; </a:t>
            </a:r>
            <a:r>
              <a:rPr lang="en-US" sz="1200" dirty="0" smtClean="0">
                <a:ea typeface="Calibri"/>
                <a:cs typeface="Times New Roman"/>
              </a:rPr>
              <a:t>CHF</a:t>
            </a:r>
            <a:r>
              <a:rPr lang="en-US" sz="1200" dirty="0">
                <a:ea typeface="Calibri"/>
                <a:cs typeface="Times New Roman"/>
              </a:rPr>
              <a:t>, congestive heart failure; CKD, chronic kidney disease; CVA/TIA, cerebrovascular accident/transient ischemic attack; </a:t>
            </a:r>
            <a:r>
              <a:rPr lang="en-US" sz="1200" dirty="0" smtClean="0">
                <a:ea typeface="Calibri"/>
                <a:cs typeface="Times New Roman"/>
              </a:rPr>
              <a:t>PAD</a:t>
            </a:r>
            <a:r>
              <a:rPr lang="en-US" sz="1200" dirty="0">
                <a:ea typeface="Calibri"/>
                <a:cs typeface="Times New Roman"/>
              </a:rPr>
              <a:t>, peripheral arterial disease; </a:t>
            </a:r>
            <a:r>
              <a:rPr lang="en-US" sz="1200" dirty="0" smtClean="0">
                <a:ea typeface="Calibri"/>
                <a:cs typeface="Times New Roman"/>
              </a:rPr>
              <a:t>SCA/VA</a:t>
            </a:r>
            <a:r>
              <a:rPr lang="en-US" sz="1200" dirty="0">
                <a:ea typeface="Calibri"/>
                <a:cs typeface="Times New Roman"/>
              </a:rPr>
              <a:t>, sudden cardiac arrest and ventricular </a:t>
            </a:r>
            <a:r>
              <a:rPr lang="en-US" sz="1200" dirty="0" smtClean="0">
                <a:ea typeface="Calibri"/>
                <a:cs typeface="Times New Roman"/>
              </a:rPr>
              <a:t>arrhythmias;</a:t>
            </a:r>
            <a:r>
              <a:rPr lang="en-US" sz="1200" dirty="0">
                <a:ea typeface="Calibri"/>
                <a:cs typeface="Times New Roman"/>
              </a:rPr>
              <a:t> CVD, cardiovascular disease;</a:t>
            </a:r>
            <a:r>
              <a:rPr lang="en-US" sz="1200" dirty="0" smtClean="0">
                <a:ea typeface="Calibri"/>
                <a:cs typeface="Times New Roman"/>
              </a:rPr>
              <a:t> </a:t>
            </a:r>
            <a:r>
              <a:rPr lang="en-US" sz="1200" dirty="0" err="1">
                <a:ea typeface="Calibri"/>
                <a:cs typeface="Times New Roman"/>
              </a:rPr>
              <a:t>Af</a:t>
            </a:r>
            <a:r>
              <a:rPr lang="en-US" sz="1200" dirty="0">
                <a:ea typeface="Calibri"/>
                <a:cs typeface="Times New Roman"/>
              </a:rPr>
              <a:t> Am, African </a:t>
            </a:r>
            <a:r>
              <a:rPr lang="en-US" sz="1200" dirty="0" smtClean="0">
                <a:ea typeface="Calibri"/>
                <a:cs typeface="Times New Roman"/>
              </a:rPr>
              <a:t>American.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93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Table </a:t>
            </a:r>
            <a:r>
              <a:rPr lang="en-US" sz="1800" b="1" dirty="0"/>
              <a:t>4.1 Prevalence of cardiovascular  comorbidities &amp; procedures (percent), by CKD status, age, race &amp; sex, </a:t>
            </a:r>
            <a:r>
              <a:rPr lang="en-US" sz="1800" b="1" dirty="0" smtClean="0"/>
              <a:t>2012 (cont.)</a:t>
            </a:r>
            <a:endParaRPr lang="en-US" sz="1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79031"/>
              </p:ext>
            </p:extLst>
          </p:nvPr>
        </p:nvGraphicFramePr>
        <p:xfrm>
          <a:off x="838200" y="1447800"/>
          <a:ext cx="7479925" cy="2692841"/>
        </p:xfrm>
        <a:graphic>
          <a:graphicData uri="http://schemas.openxmlformats.org/drawingml/2006/table">
            <a:tbl>
              <a:tblPr firstRow="1" firstCol="1" bandRow="1"/>
              <a:tblGrid>
                <a:gridCol w="2126100"/>
                <a:gridCol w="594868"/>
                <a:gridCol w="528773"/>
                <a:gridCol w="528773"/>
                <a:gridCol w="528773"/>
                <a:gridCol w="528773"/>
                <a:gridCol w="528773"/>
                <a:gridCol w="528773"/>
                <a:gridCol w="528773"/>
                <a:gridCol w="528773"/>
                <a:gridCol w="528773"/>
              </a:tblGrid>
              <a:tr h="250411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Cardiovascular </a:t>
                      </a:r>
                      <a:r>
                        <a:rPr lang="en-US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Procedures</a:t>
                      </a:r>
                      <a:r>
                        <a:rPr lang="en-US" sz="1000" b="1" baseline="300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 /</a:t>
                      </a:r>
                      <a:b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</a:t>
                      </a: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Am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58" marR="72058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0411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Revascularization - percutaneous coronary interventions (PCI)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84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Revascularization - coronary artery bypass graft (CABG)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411">
                <a:tc gridSpan="1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Implantable </a:t>
                      </a:r>
                      <a:r>
                        <a:rPr lang="en-US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cardioverter</a:t>
                      </a: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defibrillators &amp; cardiac resynchronization therapy with defibrillator (ICD/CRT-D)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Without CKD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Any CKD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749" marR="847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44196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Data Source: Medicare 5 percent sample. Patients age 66 and older, alive, without end-stage renal disease, and residing in the U.S. on 12/31/2012 with fee-for-service coverage for the entire calendar year. </a:t>
            </a:r>
            <a:r>
              <a:rPr lang="en-US" sz="1200" baseline="30000" dirty="0"/>
              <a:t>b</a:t>
            </a:r>
            <a:r>
              <a:rPr lang="en-US" sz="1200" dirty="0"/>
              <a:t> The denominators  for PCI and CABG  are Medicare enrollees age 66+ with ASHD. The denominator for ICD/CRT-D is Medicare enrollees age 66+ with CHF. Abbreviations: </a:t>
            </a:r>
            <a:r>
              <a:rPr lang="en-US" sz="1200" dirty="0" err="1" smtClean="0"/>
              <a:t>Af</a:t>
            </a:r>
            <a:r>
              <a:rPr lang="en-US" sz="1200" dirty="0" smtClean="0"/>
              <a:t> </a:t>
            </a:r>
            <a:r>
              <a:rPr lang="en-US" sz="1200" dirty="0"/>
              <a:t>Am, African American</a:t>
            </a:r>
            <a:r>
              <a:rPr lang="en-US" sz="1200" dirty="0" smtClean="0"/>
              <a:t>; CKD</a:t>
            </a:r>
            <a:r>
              <a:rPr lang="en-US" sz="1200" dirty="0"/>
              <a:t>, chronic kidney disease; </a:t>
            </a:r>
            <a:r>
              <a:rPr lang="en-US" sz="1200" dirty="0" smtClean="0"/>
              <a:t> CVD</a:t>
            </a:r>
            <a:r>
              <a:rPr lang="en-US" sz="1200" dirty="0"/>
              <a:t>, cardiovascular disease</a:t>
            </a:r>
            <a:r>
              <a:rPr lang="en-US" sz="1200" dirty="0" smtClean="0"/>
              <a:t>;</a:t>
            </a:r>
            <a:r>
              <a:rPr lang="en-US" sz="1200" dirty="0"/>
              <a:t> CABG, coronary artery bypass grafting;</a:t>
            </a:r>
            <a:r>
              <a:rPr lang="en-US" sz="1200" dirty="0" smtClean="0"/>
              <a:t> </a:t>
            </a:r>
            <a:r>
              <a:rPr lang="en-US" sz="1200" dirty="0"/>
              <a:t>ICD/CRT-D, implantable </a:t>
            </a:r>
            <a:r>
              <a:rPr lang="en-US" sz="1200" dirty="0" err="1"/>
              <a:t>cardioverter</a:t>
            </a:r>
            <a:r>
              <a:rPr lang="en-US" sz="1200" dirty="0"/>
              <a:t> defibrillators/cardiac resynchronization therapy with defibrillator devices; </a:t>
            </a:r>
            <a:r>
              <a:rPr lang="en-US" sz="1200" dirty="0" smtClean="0"/>
              <a:t> PCI</a:t>
            </a:r>
            <a:r>
              <a:rPr lang="en-US" sz="1200" dirty="0"/>
              <a:t>, percutaneous coronary </a:t>
            </a:r>
            <a:r>
              <a:rPr lang="en-US" sz="1200" dirty="0" smtClean="0"/>
              <a:t>interventions.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98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Figure </a:t>
            </a:r>
            <a:r>
              <a:rPr lang="en-US" sz="1800" b="1" dirty="0"/>
              <a:t>4.2  Survival of patients with a cardiovascular diagnosis or procedure, by CKD status, 2010-2012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27370" y="1529932"/>
            <a:ext cx="546945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ASHD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53000" y="1518674"/>
            <a:ext cx="471604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AMI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1684"/>
            <a:ext cx="4093828" cy="24562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92532"/>
            <a:ext cx="4191000" cy="25146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81000" y="44958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dirty="0">
                <a:ea typeface="MS Mincho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year. Abbreviations: </a:t>
            </a:r>
            <a:r>
              <a:rPr lang="en-US" sz="1200" dirty="0" smtClean="0">
                <a:ea typeface="MS Mincho"/>
                <a:cs typeface="Times New Roman"/>
              </a:rPr>
              <a:t>AMI</a:t>
            </a:r>
            <a:r>
              <a:rPr lang="en-US" sz="1200" dirty="0">
                <a:ea typeface="MS Mincho"/>
                <a:cs typeface="Times New Roman"/>
              </a:rPr>
              <a:t>, </a:t>
            </a:r>
            <a:r>
              <a:rPr lang="en-US" sz="1200" dirty="0">
                <a:solidFill>
                  <a:srgbClr val="000000"/>
                </a:solidFill>
                <a:ea typeface="Times New Roman"/>
                <a:cs typeface="Times New Roman"/>
              </a:rPr>
              <a:t>acute myocardial infarction; </a:t>
            </a:r>
            <a:r>
              <a:rPr lang="en-US" sz="1200" dirty="0">
                <a:ea typeface="MS Mincho"/>
                <a:cs typeface="Times New Roman"/>
              </a:rPr>
              <a:t>ASHD, atherosclerotic heart </a:t>
            </a:r>
            <a:r>
              <a:rPr lang="en-US" sz="1200" dirty="0" smtClean="0">
                <a:ea typeface="MS Mincho"/>
                <a:cs typeface="Times New Roman"/>
              </a:rPr>
              <a:t>disease; CKD</a:t>
            </a:r>
            <a:r>
              <a:rPr lang="en-US" sz="1200" dirty="0">
                <a:ea typeface="MS Mincho"/>
                <a:cs typeface="Times New Roman"/>
              </a:rPr>
              <a:t>, chronic kidney </a:t>
            </a:r>
            <a:r>
              <a:rPr lang="en-US" sz="1200" dirty="0" smtClean="0">
                <a:ea typeface="MS Mincho"/>
                <a:cs typeface="Times New Roman"/>
              </a:rPr>
              <a:t>disease.</a:t>
            </a:r>
            <a:endParaRPr lang="en-US" sz="12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72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Figure </a:t>
            </a:r>
            <a:r>
              <a:rPr lang="en-US" sz="1800" b="1" dirty="0"/>
              <a:t>4.2  Survival of patients with a cardiovascular diagnosis or procedure, by CKD status, </a:t>
            </a:r>
            <a:r>
              <a:rPr lang="en-US" sz="1800" b="1" dirty="0" smtClean="0"/>
              <a:t>2010-2012 (cont.)</a:t>
            </a:r>
            <a:endParaRPr lang="en-US" sz="1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27370" y="1425716"/>
            <a:ext cx="45557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 dirty="0" smtClean="0">
                <a:solidFill>
                  <a:prstClr val="black"/>
                </a:solidFill>
                <a:ea typeface="Times New Roman" pitchFamily="18" charset="0"/>
                <a:cs typeface="Segoe UI" pitchFamily="34" charset="0"/>
              </a:rPr>
              <a:t>CHF</a:t>
            </a: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953000" y="1471882"/>
            <a:ext cx="755335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 dirty="0" smtClean="0">
                <a:solidFill>
                  <a:prstClr val="black"/>
                </a:solidFill>
                <a:ea typeface="Times New Roman" pitchFamily="18" charset="0"/>
                <a:cs typeface="Segoe UI" pitchFamily="34" charset="0"/>
              </a:rPr>
              <a:t>CVA / TIA</a:t>
            </a: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14" y="1718103"/>
            <a:ext cx="4191000" cy="2514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598" y="1718103"/>
            <a:ext cx="4211972" cy="252718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85925" y="44196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dirty="0">
                <a:ea typeface="MS Mincho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year. Abbreviations: </a:t>
            </a:r>
            <a:r>
              <a:rPr lang="en-US" sz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sz="1200" dirty="0" smtClean="0">
                <a:ea typeface="MS Mincho"/>
                <a:cs typeface="Times New Roman"/>
              </a:rPr>
              <a:t>CHF</a:t>
            </a:r>
            <a:r>
              <a:rPr lang="en-US" sz="1200" dirty="0">
                <a:ea typeface="MS Mincho"/>
                <a:cs typeface="Times New Roman"/>
              </a:rPr>
              <a:t>, congestive heart failure; CKD, chronic kidney disease; CVA/TIA, cerebrovascular accident/transient ischemic </a:t>
            </a:r>
            <a:r>
              <a:rPr lang="en-US" sz="1200" dirty="0" smtClean="0">
                <a:ea typeface="MS Mincho"/>
                <a:cs typeface="Times New Roman"/>
              </a:rPr>
              <a:t>attack.</a:t>
            </a:r>
            <a:endParaRPr lang="en-US" sz="12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4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Figure </a:t>
            </a:r>
            <a:r>
              <a:rPr lang="en-US" sz="1800" b="1" dirty="0"/>
              <a:t>4.2  Survival of patients with a cardiovascular diagnosis or procedure, by CKD status, </a:t>
            </a:r>
            <a:r>
              <a:rPr lang="en-US" sz="1800" b="1" dirty="0" smtClean="0"/>
              <a:t>2010-2012 (cont.)</a:t>
            </a:r>
            <a:endParaRPr lang="en-US" sz="1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27370" y="1570910"/>
            <a:ext cx="47481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 dirty="0" smtClean="0">
                <a:solidFill>
                  <a:prstClr val="black"/>
                </a:solidFill>
                <a:cs typeface="Segoe UI" pitchFamily="34" charset="0"/>
              </a:rPr>
              <a:t>PAD</a:t>
            </a: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53000" y="1559652"/>
            <a:ext cx="49084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 dirty="0" smtClean="0">
                <a:solidFill>
                  <a:prstClr val="black"/>
                </a:solidFill>
                <a:cs typeface="Segoe UI" pitchFamily="34" charset="0"/>
              </a:rPr>
              <a:t>AFIB</a:t>
            </a: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4191000" cy="251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1752600"/>
            <a:ext cx="4191000" cy="25146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35210" y="44196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dirty="0">
                <a:ea typeface="MS Mincho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year. Abbreviations: </a:t>
            </a:r>
            <a:r>
              <a:rPr lang="en-US" sz="1200" dirty="0">
                <a:solidFill>
                  <a:srgbClr val="000000"/>
                </a:solidFill>
                <a:ea typeface="Times New Roman"/>
                <a:cs typeface="Times New Roman"/>
              </a:rPr>
              <a:t>AFIB, atrial </a:t>
            </a:r>
            <a:r>
              <a:rPr lang="en-US" sz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fibrillation; </a:t>
            </a:r>
            <a:r>
              <a:rPr lang="en-US" sz="1200" dirty="0" smtClean="0">
                <a:ea typeface="MS Mincho"/>
                <a:cs typeface="Times New Roman"/>
              </a:rPr>
              <a:t>CKD</a:t>
            </a:r>
            <a:r>
              <a:rPr lang="en-US" sz="1200" dirty="0">
                <a:ea typeface="MS Mincho"/>
                <a:cs typeface="Times New Roman"/>
              </a:rPr>
              <a:t>, chronic kidney disease; </a:t>
            </a:r>
            <a:r>
              <a:rPr lang="en-US" sz="1200" dirty="0" smtClean="0">
                <a:ea typeface="MS Mincho"/>
                <a:cs typeface="Times New Roman"/>
              </a:rPr>
              <a:t>PAD</a:t>
            </a:r>
            <a:r>
              <a:rPr lang="en-US" sz="1200" dirty="0">
                <a:ea typeface="MS Mincho"/>
                <a:cs typeface="Times New Roman"/>
              </a:rPr>
              <a:t>, peripheral arterial </a:t>
            </a:r>
            <a:r>
              <a:rPr lang="en-US" sz="1200" dirty="0" smtClean="0">
                <a:ea typeface="MS Mincho"/>
                <a:cs typeface="Times New Roman"/>
              </a:rPr>
              <a:t>disease. </a:t>
            </a:r>
            <a:endParaRPr lang="en-US" sz="12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0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Figure </a:t>
            </a:r>
            <a:r>
              <a:rPr lang="en-US" sz="1800" b="1" dirty="0"/>
              <a:t>4.2  Survival of patients with a cardiovascular diagnosis or procedure, by CKD status, </a:t>
            </a:r>
            <a:r>
              <a:rPr lang="en-US" sz="1800" b="1" dirty="0" smtClean="0"/>
              <a:t>2010-2012 (cont.)</a:t>
            </a:r>
            <a:endParaRPr lang="en-US" sz="1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27370" y="1489503"/>
            <a:ext cx="66075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 dirty="0" smtClean="0">
                <a:solidFill>
                  <a:prstClr val="black"/>
                </a:solidFill>
                <a:ea typeface="Times New Roman" pitchFamily="18" charset="0"/>
                <a:cs typeface="Segoe UI" pitchFamily="34" charset="0"/>
              </a:rPr>
              <a:t>SCA/VA</a:t>
            </a: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953000" y="1535669"/>
            <a:ext cx="418704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 dirty="0" smtClean="0">
                <a:solidFill>
                  <a:prstClr val="black"/>
                </a:solidFill>
                <a:ea typeface="Times New Roman" pitchFamily="18" charset="0"/>
                <a:cs typeface="Segoe UI" pitchFamily="34" charset="0"/>
              </a:rPr>
              <a:t>PCI</a:t>
            </a: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1" y="1781890"/>
            <a:ext cx="4211689" cy="25270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1782838"/>
            <a:ext cx="4267200" cy="25603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10043" y="44196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dirty="0">
                <a:ea typeface="MS Mincho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year. Abbreviations: </a:t>
            </a:r>
            <a:r>
              <a:rPr lang="en-US" sz="1200" dirty="0" smtClean="0">
                <a:ea typeface="MS Mincho"/>
                <a:cs typeface="Times New Roman"/>
              </a:rPr>
              <a:t>CKD</a:t>
            </a:r>
            <a:r>
              <a:rPr lang="en-US" sz="1200" dirty="0">
                <a:ea typeface="MS Mincho"/>
                <a:cs typeface="Times New Roman"/>
              </a:rPr>
              <a:t>, chronic kidney disease; </a:t>
            </a:r>
            <a:r>
              <a:rPr lang="en-US" sz="1200" dirty="0" smtClean="0">
                <a:ea typeface="MS Mincho"/>
                <a:cs typeface="Times New Roman"/>
              </a:rPr>
              <a:t>PCI</a:t>
            </a:r>
            <a:r>
              <a:rPr lang="en-US" sz="1200" dirty="0">
                <a:ea typeface="MS Mincho"/>
                <a:cs typeface="Times New Roman"/>
              </a:rPr>
              <a:t>, percutaneous coronary interventions; SCA/VA, sudden cardiac arrest and ventricular arrhythmias.</a:t>
            </a:r>
          </a:p>
        </p:txBody>
      </p:sp>
    </p:spTree>
    <p:extLst>
      <p:ext uri="{BB962C8B-B14F-4D97-AF65-F5344CB8AC3E}">
        <p14:creationId xmlns:p14="http://schemas.microsoft.com/office/powerpoint/2010/main" val="9149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vol1 </a:t>
            </a:r>
            <a:r>
              <a:rPr lang="en-US" sz="1800" b="1" dirty="0" smtClean="0"/>
              <a:t>Figure </a:t>
            </a:r>
            <a:r>
              <a:rPr lang="en-US" sz="1800" b="1" dirty="0"/>
              <a:t>4.2  Survival of patients with a cardiovascular diagnosis or procedure, by CKD status, </a:t>
            </a:r>
            <a:r>
              <a:rPr lang="en-US" sz="1800" b="1" dirty="0" smtClean="0"/>
              <a:t>2010-2012 (cont.)</a:t>
            </a:r>
            <a:endParaRPr lang="en-US" sz="1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27370" y="1430112"/>
            <a:ext cx="546945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000" b="1" dirty="0" smtClean="0">
                <a:solidFill>
                  <a:prstClr val="black"/>
                </a:solidFill>
                <a:ea typeface="Times New Roman" pitchFamily="18" charset="0"/>
                <a:cs typeface="Segoe UI" pitchFamily="34" charset="0"/>
              </a:rPr>
              <a:t>CABG</a:t>
            </a:r>
            <a:endParaRPr lang="en-US" alt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53000" y="1418854"/>
            <a:ext cx="93807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000" b="1" dirty="0"/>
              <a:t>ICD / CRT / </a:t>
            </a:r>
            <a:r>
              <a:rPr lang="en-US" sz="1000" b="1" dirty="0" smtClean="0"/>
              <a:t>D</a:t>
            </a:r>
            <a:endParaRPr lang="en-US" sz="1000" b="1" dirty="0"/>
          </a:p>
        </p:txBody>
      </p:sp>
      <p:sp>
        <p:nvSpPr>
          <p:cNvPr id="2" name="Rectangle 1"/>
          <p:cNvSpPr/>
          <p:nvPr/>
        </p:nvSpPr>
        <p:spPr>
          <a:xfrm>
            <a:off x="310043" y="4298452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dirty="0">
                <a:ea typeface="MS Mincho"/>
                <a:cs typeface="Times New Roman"/>
              </a:rPr>
              <a:t>Data Source: Medicare 5 percent sample. Patients age 66 and older, alive, without end-stage renal disease, and residing in the U.S. on 12/31/2012 with fee-for-service coverage for the entire calendar year. Abbreviations: </a:t>
            </a:r>
            <a:r>
              <a:rPr lang="en-US" sz="1200" dirty="0" smtClean="0">
                <a:ea typeface="MS Mincho"/>
                <a:cs typeface="Times New Roman"/>
              </a:rPr>
              <a:t>CABG</a:t>
            </a:r>
            <a:r>
              <a:rPr lang="en-US" sz="1200" dirty="0">
                <a:ea typeface="MS Mincho"/>
                <a:cs typeface="Times New Roman"/>
              </a:rPr>
              <a:t>, coronary artery bypass grafting; </a:t>
            </a:r>
            <a:r>
              <a:rPr lang="en-US" sz="1200" dirty="0" smtClean="0">
                <a:ea typeface="MS Mincho"/>
                <a:cs typeface="Times New Roman"/>
              </a:rPr>
              <a:t>CKD</a:t>
            </a:r>
            <a:r>
              <a:rPr lang="en-US" sz="1200" dirty="0">
                <a:ea typeface="MS Mincho"/>
                <a:cs typeface="Times New Roman"/>
              </a:rPr>
              <a:t>, chronic kidney disease; </a:t>
            </a:r>
            <a:r>
              <a:rPr lang="en-US" sz="1200" dirty="0" smtClean="0">
                <a:ea typeface="Times New Roman"/>
                <a:cs typeface="Times New Roman"/>
              </a:rPr>
              <a:t>ICD/CRT-D</a:t>
            </a:r>
            <a:r>
              <a:rPr lang="en-US" sz="1200" dirty="0">
                <a:ea typeface="Times New Roman"/>
                <a:cs typeface="Times New Roman"/>
              </a:rPr>
              <a:t>, implantable </a:t>
            </a:r>
            <a:r>
              <a:rPr lang="en-US" sz="1200" dirty="0" err="1">
                <a:ea typeface="Times New Roman"/>
                <a:cs typeface="Times New Roman"/>
              </a:rPr>
              <a:t>cardioverter</a:t>
            </a:r>
            <a:r>
              <a:rPr lang="en-US" sz="1200" dirty="0">
                <a:ea typeface="Times New Roman"/>
                <a:cs typeface="Times New Roman"/>
              </a:rPr>
              <a:t> defibrillators/cardiac resynchronization therapy with defibrillator </a:t>
            </a:r>
            <a:r>
              <a:rPr lang="en-US" sz="1200" dirty="0" smtClean="0">
                <a:ea typeface="Times New Roman"/>
                <a:cs typeface="Times New Roman"/>
              </a:rPr>
              <a:t>devices</a:t>
            </a:r>
            <a:r>
              <a:rPr lang="en-US" sz="1200" dirty="0" smtClean="0">
                <a:ea typeface="MS Mincho"/>
                <a:cs typeface="Times New Roman"/>
              </a:rPr>
              <a:t>.</a:t>
            </a:r>
            <a:endParaRPr lang="en-US" sz="1200" dirty="0">
              <a:ea typeface="MS Mincho"/>
              <a:cs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5" y="1752600"/>
            <a:ext cx="4161639" cy="2496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112" y="1684722"/>
            <a:ext cx="4356217" cy="261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R_PPT_Template-ESR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1801</Words>
  <Application>Microsoft Office PowerPoint</Application>
  <PresentationFormat>On-screen Show (4:3)</PresentationFormat>
  <Paragraphs>523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ADR_PPT_Template-ESRD</vt:lpstr>
      <vt:lpstr>PowerPoint Presentation</vt:lpstr>
      <vt:lpstr>vol1  Figure 4.1  Cardiovascular disease in patients with or without CKD, 2012</vt:lpstr>
      <vt:lpstr>vol1 Table 4.1 Prevalence of cardiovascular  comorbidities &amp; procedures (percent), by CKD status, age, race &amp; sex, 2012</vt:lpstr>
      <vt:lpstr>vol1 Table 4.1 Prevalence of cardiovascular  comorbidities &amp; procedures (percent), by CKD status, age, race &amp; sex, 2012 (cont.)</vt:lpstr>
      <vt:lpstr>vol1 Figure 4.2  Survival of patients with a cardiovascular diagnosis or procedure, by CKD status, 2010-2012</vt:lpstr>
      <vt:lpstr>vol1 Figure 4.2  Survival of patients with a cardiovascular diagnosis or procedure, by CKD status, 2010-2012 (cont.)</vt:lpstr>
      <vt:lpstr>vol1 Figure 4.2  Survival of patients with a cardiovascular diagnosis or procedure, by CKD status, 2010-2012 (cont.)</vt:lpstr>
      <vt:lpstr>vol1 Figure 4.2  Survival of patients with a cardiovascular diagnosis or procedure, by CKD status, 2010-2012 (cont.)</vt:lpstr>
      <vt:lpstr>vol1 Figure 4.2  Survival of patients with a cardiovascular diagnosis or procedure, by CKD status, 2010-2012 (cont.)</vt:lpstr>
      <vt:lpstr>vol1 Table 4.2 Characteristics of patients with heart failure, by CKD status, 2012</vt:lpstr>
      <vt:lpstr>vol1 Figure 4.3  Heart failure in patients with or without CKD, 2012</vt:lpstr>
      <vt:lpstr>vol1 Table 4.3 Adjusted hazard ratio of all-cause death (a) associated with the presence of CHF in patients with CKD, and (b) associated with the presence of CKD in patients with CHF, 2011-2012</vt:lpstr>
      <vt:lpstr>vol1 Table 4.3 Adjusted hazard ratio of all-cause death (a) associated with the presence of CHF in patients with CKD, and (b) associated with the presence of CKD in patients with CHF, 2011-2012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Ruth Shamraj</cp:lastModifiedBy>
  <cp:revision>41</cp:revision>
  <dcterms:created xsi:type="dcterms:W3CDTF">2014-11-10T18:55:15Z</dcterms:created>
  <dcterms:modified xsi:type="dcterms:W3CDTF">2014-11-20T19:00:29Z</dcterms:modified>
</cp:coreProperties>
</file>