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handoutMasterIdLst>
    <p:handoutMasterId r:id="rId21"/>
  </p:handout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966"/>
    <a:srgbClr val="48070E"/>
    <a:srgbClr val="7A2F36"/>
    <a:srgbClr val="AC6168"/>
    <a:srgbClr val="0E54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100" d="100"/>
          <a:sy n="100" d="100"/>
        </p:scale>
        <p:origin x="-1860" y="-582"/>
      </p:cViewPr>
      <p:guideLst>
        <p:guide orient="horz" pos="2160"/>
        <p:guide pos="2880"/>
      </p:guideLst>
    </p:cSldViewPr>
  </p:slideViewPr>
  <p:notesTextViewPr>
    <p:cViewPr>
      <p:scale>
        <a:sx n="1" d="1"/>
        <a:sy n="1" d="1"/>
      </p:scale>
      <p:origin x="0" y="0"/>
    </p:cViewPr>
  </p:notesTextViewPr>
  <p:notesViewPr>
    <p:cSldViewPr showGuides="1">
      <p:cViewPr varScale="1">
        <p:scale>
          <a:sx n="99" d="100"/>
          <a:sy n="99" d="100"/>
        </p:scale>
        <p:origin x="-3540"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106686-F82D-4753-94CB-70FF72A4246B}" type="datetimeFigureOut">
              <a:rPr lang="en-US" smtClean="0"/>
              <a:t>11/21/2014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E78B029-9C19-4863-A099-C3EB469D975D}" type="slidenum">
              <a:rPr lang="en-US" smtClean="0"/>
              <a:t>‹#›</a:t>
            </a:fld>
            <a:endParaRPr lang="en-US"/>
          </a:p>
        </p:txBody>
      </p:sp>
    </p:spTree>
    <p:extLst>
      <p:ext uri="{BB962C8B-B14F-4D97-AF65-F5344CB8AC3E}">
        <p14:creationId xmlns:p14="http://schemas.microsoft.com/office/powerpoint/2010/main" val="2995120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C62516-1E61-479A-8F13-75B68A779684}" type="datetimeFigureOut">
              <a:rPr lang="en-US" smtClean="0"/>
              <a:t>11/21/2014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EDF32A-2C87-427B-8169-B6092B336250}" type="slidenum">
              <a:rPr lang="en-US" smtClean="0"/>
              <a:t>‹#›</a:t>
            </a:fld>
            <a:endParaRPr lang="en-US"/>
          </a:p>
        </p:txBody>
      </p:sp>
    </p:spTree>
    <p:extLst>
      <p:ext uri="{BB962C8B-B14F-4D97-AF65-F5344CB8AC3E}">
        <p14:creationId xmlns:p14="http://schemas.microsoft.com/office/powerpoint/2010/main" val="625990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86075" y="457200"/>
            <a:ext cx="3200400" cy="1255595"/>
          </a:xfrm>
          <a:prstGeom prst="rect">
            <a:avLst/>
          </a:prstGeom>
        </p:spPr>
      </p:pic>
      <p:sp>
        <p:nvSpPr>
          <p:cNvPr id="4" name="TextBox 3"/>
          <p:cNvSpPr txBox="1"/>
          <p:nvPr userDrawn="1"/>
        </p:nvSpPr>
        <p:spPr>
          <a:xfrm>
            <a:off x="381000" y="2286000"/>
            <a:ext cx="8382000" cy="1754326"/>
          </a:xfrm>
          <a:prstGeom prst="rect">
            <a:avLst/>
          </a:prstGeom>
          <a:noFill/>
        </p:spPr>
        <p:txBody>
          <a:bodyPr wrap="square" rtlCol="0">
            <a:spAutoFit/>
          </a:bodyPr>
          <a:lstStyle/>
          <a:p>
            <a:pPr marL="0" marR="0" indent="274320" algn="ctr">
              <a:spcBef>
                <a:spcPts val="2400"/>
              </a:spcBef>
              <a:spcAft>
                <a:spcPts val="1800"/>
              </a:spcAft>
            </a:pPr>
            <a:r>
              <a:rPr lang="en-US" sz="3600" b="1" kern="0" dirty="0" smtClean="0">
                <a:solidFill>
                  <a:schemeClr val="tx1"/>
                </a:solidFill>
                <a:effectLst/>
                <a:latin typeface="Calibri" panose="020F0502020204030204" pitchFamily="34" charset="0"/>
                <a:ea typeface="Times New Roman"/>
              </a:rPr>
              <a:t>CKD in the United States: </a:t>
            </a:r>
            <a:r>
              <a:rPr lang="en-US" sz="3600" b="1" kern="0" dirty="0" smtClean="0">
                <a:solidFill>
                  <a:schemeClr val="tx1"/>
                </a:solidFill>
                <a:effectLst/>
                <a:latin typeface="Calibri" panose="020F0502020204030204" pitchFamily="34" charset="0"/>
                <a:ea typeface="Times New Roman"/>
              </a:rPr>
              <a:t/>
            </a:r>
            <a:br>
              <a:rPr lang="en-US" sz="3600" b="1" kern="0" dirty="0" smtClean="0">
                <a:solidFill>
                  <a:schemeClr val="tx1"/>
                </a:solidFill>
                <a:effectLst/>
                <a:latin typeface="Calibri" panose="020F0502020204030204" pitchFamily="34" charset="0"/>
                <a:ea typeface="Times New Roman"/>
              </a:rPr>
            </a:br>
            <a:r>
              <a:rPr lang="en-US" sz="3600" b="1" kern="0" dirty="0" smtClean="0">
                <a:solidFill>
                  <a:schemeClr val="tx1"/>
                </a:solidFill>
                <a:effectLst/>
                <a:latin typeface="Calibri" panose="020F0502020204030204" pitchFamily="34" charset="0"/>
                <a:ea typeface="Times New Roman"/>
              </a:rPr>
              <a:t>An </a:t>
            </a:r>
            <a:r>
              <a:rPr lang="en-US" sz="3600" b="1" kern="0" dirty="0" smtClean="0">
                <a:solidFill>
                  <a:schemeClr val="tx1"/>
                </a:solidFill>
                <a:effectLst/>
                <a:latin typeface="Calibri" panose="020F0502020204030204" pitchFamily="34" charset="0"/>
                <a:ea typeface="Times New Roman"/>
              </a:rPr>
              <a:t>Overview of </a:t>
            </a:r>
            <a:r>
              <a:rPr lang="en-US" sz="3600" b="1" kern="0" dirty="0" smtClean="0">
                <a:solidFill>
                  <a:schemeClr val="tx1"/>
                </a:solidFill>
                <a:effectLst/>
                <a:latin typeface="Calibri" panose="020F0502020204030204" pitchFamily="34" charset="0"/>
                <a:ea typeface="Times New Roman"/>
              </a:rPr>
              <a:t>USRDS </a:t>
            </a:r>
            <a:r>
              <a:rPr lang="en-US" sz="3600" b="1" kern="0" dirty="0" smtClean="0">
                <a:solidFill>
                  <a:schemeClr val="tx1"/>
                </a:solidFill>
                <a:effectLst/>
                <a:latin typeface="Calibri" panose="020F0502020204030204" pitchFamily="34" charset="0"/>
                <a:ea typeface="Times New Roman"/>
              </a:rPr>
              <a:t>Annual Data Report Volume 1</a:t>
            </a:r>
            <a:endParaRPr lang="en-US" sz="3600" b="1" kern="0" dirty="0">
              <a:solidFill>
                <a:schemeClr val="tx1"/>
              </a:solidFill>
              <a:effectLst/>
              <a:latin typeface="Calibri" panose="020F0502020204030204" pitchFamily="34" charset="0"/>
              <a:ea typeface="Times New Roman"/>
            </a:endParaRPr>
          </a:p>
        </p:txBody>
      </p:sp>
      <p:sp>
        <p:nvSpPr>
          <p:cNvPr id="5" name="TextBox 4"/>
          <p:cNvSpPr txBox="1"/>
          <p:nvPr userDrawn="1"/>
        </p:nvSpPr>
        <p:spPr>
          <a:xfrm>
            <a:off x="990600" y="4884003"/>
            <a:ext cx="7239000" cy="830997"/>
          </a:xfrm>
          <a:prstGeom prst="rect">
            <a:avLst/>
          </a:prstGeom>
          <a:noFill/>
        </p:spPr>
        <p:txBody>
          <a:bodyPr wrap="square" rtlCol="0">
            <a:spAutoFit/>
          </a:bodyPr>
          <a:lstStyle/>
          <a:p>
            <a:pPr algn="ctr"/>
            <a:r>
              <a:rPr lang="en-US" sz="2400" b="1" cap="small" dirty="0" smtClean="0">
                <a:solidFill>
                  <a:schemeClr val="tx2"/>
                </a:solidFill>
                <a:latin typeface="Constantia" panose="02030602050306030303" pitchFamily="18" charset="0"/>
              </a:rPr>
              <a:t>2014</a:t>
            </a:r>
            <a:r>
              <a:rPr lang="en-US" sz="2400" b="1" cap="small" baseline="0" dirty="0" smtClean="0">
                <a:solidFill>
                  <a:schemeClr val="tx2"/>
                </a:solidFill>
                <a:latin typeface="Constantia" panose="02030602050306030303" pitchFamily="18" charset="0"/>
              </a:rPr>
              <a:t> ANNUAL DATA REPORT</a:t>
            </a:r>
          </a:p>
          <a:p>
            <a:pPr algn="ctr"/>
            <a:r>
              <a:rPr lang="en-US" sz="2400" b="1" cap="small" baseline="0" dirty="0" smtClean="0">
                <a:solidFill>
                  <a:schemeClr val="tx2"/>
                </a:solidFill>
                <a:latin typeface="Constantia" panose="02030602050306030303" pitchFamily="18" charset="0"/>
              </a:rPr>
              <a:t>VOLUME 1: CHRONIC KIDNEY DISEASE</a:t>
            </a:r>
            <a:endParaRPr lang="en-US" sz="2400" b="1" cap="small" dirty="0">
              <a:solidFill>
                <a:schemeClr val="tx2"/>
              </a:solidFill>
              <a:latin typeface="Constantia" panose="02030602050306030303" pitchFamily="18" charset="0"/>
            </a:endParaRPr>
          </a:p>
        </p:txBody>
      </p:sp>
    </p:spTree>
    <p:extLst>
      <p:ext uri="{BB962C8B-B14F-4D97-AF65-F5344CB8AC3E}">
        <p14:creationId xmlns:p14="http://schemas.microsoft.com/office/powerpoint/2010/main" val="86183158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dirty="0" smtClean="0"/>
              <a:t>CKD Introduction</a:t>
            </a:r>
            <a:endParaRPr lang="en-US" dirty="0"/>
          </a:p>
        </p:txBody>
      </p:sp>
      <p:sp>
        <p:nvSpPr>
          <p:cNvPr id="3" name="Slide Number Placeholder 2"/>
          <p:cNvSpPr>
            <a:spLocks noGrp="1"/>
          </p:cNvSpPr>
          <p:nvPr>
            <p:ph type="sldNum" sz="quarter" idx="11"/>
          </p:nvPr>
        </p:nvSpPr>
        <p:spPr/>
        <p:txBody>
          <a:bodyPr/>
          <a:lstStyle/>
          <a:p>
            <a:fld id="{3F227FC0-035E-484D-AA62-D30602925625}" type="slidenum">
              <a:rPr lang="en-US" smtClean="0"/>
              <a:pPr/>
              <a:t>‹#›</a:t>
            </a:fld>
            <a:endParaRPr lang="en-US" dirty="0"/>
          </a:p>
        </p:txBody>
      </p:sp>
      <p:sp>
        <p:nvSpPr>
          <p:cNvPr id="4" name="Title 3"/>
          <p:cNvSpPr>
            <a:spLocks noGrp="1"/>
          </p:cNvSpPr>
          <p:nvPr>
            <p:ph type="title"/>
          </p:nvPr>
        </p:nvSpPr>
        <p:spPr>
          <a:xfrm>
            <a:off x="457200" y="274638"/>
            <a:ext cx="8229600" cy="1143000"/>
          </a:xfrm>
          <a:prstGeom prst="rect">
            <a:avLst/>
          </a:prstGeom>
        </p:spPr>
        <p:txBody>
          <a:bodyPr/>
          <a:lstStyle>
            <a:lvl1pPr>
              <a:defRPr>
                <a:latin typeface="+mn-lt"/>
              </a:defRPr>
            </a:lvl1pPr>
          </a:lstStyle>
          <a:p>
            <a:r>
              <a:rPr lang="en-US" smtClean="0"/>
              <a:t>Click to edit Master title style</a:t>
            </a:r>
            <a:endParaRPr lang="en-US" dirty="0"/>
          </a:p>
        </p:txBody>
      </p:sp>
      <p:sp>
        <p:nvSpPr>
          <p:cNvPr id="11"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426087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dirty="0" smtClean="0"/>
              <a:t>CKD Introduction</a:t>
            </a:r>
            <a:endParaRPr lang="en-US" dirty="0"/>
          </a:p>
        </p:txBody>
      </p:sp>
      <p:sp>
        <p:nvSpPr>
          <p:cNvPr id="3" name="Slide Number Placeholder 2"/>
          <p:cNvSpPr>
            <a:spLocks noGrp="1"/>
          </p:cNvSpPr>
          <p:nvPr>
            <p:ph type="sldNum" sz="quarter" idx="11"/>
          </p:nvPr>
        </p:nvSpPr>
        <p:spPr/>
        <p:txBody>
          <a:bodyPr/>
          <a:lstStyle/>
          <a:p>
            <a:fld id="{3F227FC0-035E-484D-AA62-D30602925625}" type="slidenum">
              <a:rPr lang="en-US" smtClean="0"/>
              <a:pPr/>
              <a:t>‹#›</a:t>
            </a:fld>
            <a:endParaRPr lang="en-US" dirty="0"/>
          </a:p>
        </p:txBody>
      </p:sp>
      <p:sp>
        <p:nvSpPr>
          <p:cNvPr id="4" name="Title 3"/>
          <p:cNvSpPr>
            <a:spLocks noGrp="1"/>
          </p:cNvSpPr>
          <p:nvPr>
            <p:ph type="title"/>
          </p:nvPr>
        </p:nvSpPr>
        <p:spPr>
          <a:xfrm>
            <a:off x="457200" y="274638"/>
            <a:ext cx="8229600" cy="1143000"/>
          </a:xfrm>
          <a:prstGeom prst="rect">
            <a:avLst/>
          </a:prstGeom>
        </p:spPr>
        <p:txBody>
          <a:bodyPr/>
          <a:lstStyle>
            <a:lvl1pPr>
              <a:defRPr>
                <a:latin typeface="+mn-lt"/>
              </a:defRPr>
            </a:lvl1pPr>
          </a:lstStyle>
          <a:p>
            <a:r>
              <a:rPr lang="en-US" smtClean="0"/>
              <a:t>Click to edit Master title style</a:t>
            </a:r>
            <a:endParaRPr lang="en-US" dirty="0"/>
          </a:p>
        </p:txBody>
      </p:sp>
      <p:sp>
        <p:nvSpPr>
          <p:cNvPr id="11"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1958747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lvl1pPr>
              <a:defRPr/>
            </a:lvl1pPr>
          </a:lstStyle>
          <a:p>
            <a:r>
              <a:rPr lang="en-US" dirty="0" smtClean="0"/>
              <a:t>CKD Introduction</a:t>
            </a:r>
            <a:endParaRPr lang="en-US" dirty="0"/>
          </a:p>
        </p:txBody>
      </p:sp>
      <p:sp>
        <p:nvSpPr>
          <p:cNvPr id="4" name="Slide Number Placeholder 3"/>
          <p:cNvSpPr>
            <a:spLocks noGrp="1"/>
          </p:cNvSpPr>
          <p:nvPr>
            <p:ph type="sldNum" sz="quarter" idx="11"/>
          </p:nvPr>
        </p:nvSpPr>
        <p:spPr/>
        <p:txBody>
          <a:bodyPr/>
          <a:lstStyle/>
          <a:p>
            <a:fld id="{3F227FC0-035E-484D-AA62-D30602925625}" type="slidenum">
              <a:rPr lang="en-US" smtClean="0"/>
              <a:pPr/>
              <a:t>‹#›</a:t>
            </a:fld>
            <a:endParaRPr lang="en-US" dirty="0"/>
          </a:p>
        </p:txBody>
      </p:sp>
      <p:sp>
        <p:nvSpPr>
          <p:cNvPr id="5"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424157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CKD Introduction</a:t>
            </a:r>
            <a:endParaRPr lang="en-US" dirty="0"/>
          </a:p>
        </p:txBody>
      </p:sp>
      <p:sp>
        <p:nvSpPr>
          <p:cNvPr id="4" name="Slide Number Placeholder 3"/>
          <p:cNvSpPr>
            <a:spLocks noGrp="1"/>
          </p:cNvSpPr>
          <p:nvPr>
            <p:ph type="sldNum" sz="quarter" idx="11"/>
          </p:nvPr>
        </p:nvSpPr>
        <p:spPr/>
        <p:txBody>
          <a:bodyPr/>
          <a:lstStyle/>
          <a:p>
            <a:fld id="{3F227FC0-035E-484D-AA62-D30602925625}" type="slidenum">
              <a:rPr lang="en-US" smtClean="0"/>
              <a:pPr/>
              <a:t>‹#›</a:t>
            </a:fld>
            <a:endParaRPr lang="en-US" dirty="0"/>
          </a:p>
        </p:txBody>
      </p:sp>
      <p:sp>
        <p:nvSpPr>
          <p:cNvPr id="5"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dirty="0"/>
          </a:p>
        </p:txBody>
      </p:sp>
      <p:sp>
        <p:nvSpPr>
          <p:cNvPr id="6"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3986605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Vol 1, CKD, </a:t>
            </a:r>
            <a:r>
              <a:rPr lang="en-US" dirty="0" err="1" smtClean="0"/>
              <a:t>Ch</a:t>
            </a:r>
            <a:r>
              <a:rPr lang="en-US" dirty="0" smtClean="0"/>
              <a:t> </a:t>
            </a:r>
            <a:r>
              <a:rPr lang="en-US" dirty="0" err="1" smtClean="0"/>
              <a:t>i</a:t>
            </a:r>
            <a:endParaRPr lang="en-US" dirty="0"/>
          </a:p>
        </p:txBody>
      </p:sp>
      <p:sp>
        <p:nvSpPr>
          <p:cNvPr id="4" name="Slide Number Placeholder 3"/>
          <p:cNvSpPr>
            <a:spLocks noGrp="1"/>
          </p:cNvSpPr>
          <p:nvPr>
            <p:ph type="sldNum" sz="quarter" idx="11"/>
          </p:nvPr>
        </p:nvSpPr>
        <p:spPr/>
        <p:txBody>
          <a:bodyPr/>
          <a:lstStyle/>
          <a:p>
            <a:fld id="{3F227FC0-035E-484D-AA62-D30602925625}" type="slidenum">
              <a:rPr lang="en-US" smtClean="0"/>
              <a:pPr/>
              <a:t>‹#›</a:t>
            </a:fld>
            <a:endParaRPr lang="en-US" dirty="0"/>
          </a:p>
        </p:txBody>
      </p:sp>
      <p:sp>
        <p:nvSpPr>
          <p:cNvPr id="5" name="Picture Placeholder 2"/>
          <p:cNvSpPr>
            <a:spLocks noGrp="1"/>
          </p:cNvSpPr>
          <p:nvPr>
            <p:ph type="pic" idx="1"/>
          </p:nvPr>
        </p:nvSpPr>
        <p:spPr>
          <a:xfrm>
            <a:off x="381000" y="1219200"/>
            <a:ext cx="8305800" cy="4191000"/>
          </a:xfrm>
          <a:prstGeom prst="rect">
            <a:avLst/>
          </a:prstGeo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6" name="Text Placeholder 3"/>
          <p:cNvSpPr>
            <a:spLocks noGrp="1"/>
          </p:cNvSpPr>
          <p:nvPr>
            <p:ph type="body" sz="half" idx="2"/>
          </p:nvPr>
        </p:nvSpPr>
        <p:spPr>
          <a:xfrm>
            <a:off x="381000" y="5638800"/>
            <a:ext cx="8305800" cy="5334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1"/>
          <p:cNvSpPr>
            <a:spLocks noGrp="1"/>
          </p:cNvSpPr>
          <p:nvPr>
            <p:ph type="title"/>
          </p:nvPr>
        </p:nvSpPr>
        <p:spPr>
          <a:xfrm>
            <a:off x="457200" y="274638"/>
            <a:ext cx="8229600" cy="563562"/>
          </a:xfrm>
          <a:prstGeom prst="rect">
            <a:avLst/>
          </a:prstGeom>
        </p:spPr>
        <p:txBody>
          <a:bodyPr/>
          <a:lstStyle>
            <a:lvl1pPr algn="l">
              <a:defRPr sz="1800" b="1"/>
            </a:lvl1pPr>
          </a:lstStyle>
          <a:p>
            <a:r>
              <a:rPr lang="en-US" smtClean="0"/>
              <a:t>Click to edit Master title style</a:t>
            </a:r>
            <a:endParaRPr lang="en-US" dirty="0"/>
          </a:p>
        </p:txBody>
      </p:sp>
    </p:spTree>
    <p:extLst>
      <p:ext uri="{BB962C8B-B14F-4D97-AF65-F5344CB8AC3E}">
        <p14:creationId xmlns:p14="http://schemas.microsoft.com/office/powerpoint/2010/main" val="5781485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a:spLocks noChangeAspect="1"/>
          </p:cNvSpPr>
          <p:nvPr/>
        </p:nvSpPr>
        <p:spPr>
          <a:xfrm>
            <a:off x="0" y="6410325"/>
            <a:ext cx="9144000" cy="457200"/>
          </a:xfrm>
          <a:prstGeom prst="rect">
            <a:avLst/>
          </a:prstGeom>
          <a:solidFill>
            <a:srgbClr val="4807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4"/>
          <p:cNvSpPr>
            <a:spLocks noGrp="1"/>
          </p:cNvSpPr>
          <p:nvPr>
            <p:ph type="ftr" sz="quarter" idx="3"/>
          </p:nvPr>
        </p:nvSpPr>
        <p:spPr>
          <a:xfrm>
            <a:off x="3581400" y="6477000"/>
            <a:ext cx="1981200" cy="304800"/>
          </a:xfrm>
          <a:prstGeom prst="rect">
            <a:avLst/>
          </a:prstGeom>
        </p:spPr>
        <p:txBody>
          <a:bodyPr/>
          <a:lstStyle>
            <a:lvl1pPr algn="ctr">
              <a:defRPr sz="1400" b="1">
                <a:solidFill>
                  <a:schemeClr val="bg1"/>
                </a:solidFill>
              </a:defRPr>
            </a:lvl1pPr>
          </a:lstStyle>
          <a:p>
            <a:r>
              <a:rPr lang="en-US" dirty="0" smtClean="0"/>
              <a:t>CKD Introduction</a:t>
            </a:r>
            <a:endParaRPr lang="en-US" dirty="0"/>
          </a:p>
        </p:txBody>
      </p:sp>
      <p:sp>
        <p:nvSpPr>
          <p:cNvPr id="12" name="Slide Number Placeholder 5"/>
          <p:cNvSpPr>
            <a:spLocks noGrp="1"/>
          </p:cNvSpPr>
          <p:nvPr>
            <p:ph type="sldNum" sz="quarter" idx="4"/>
          </p:nvPr>
        </p:nvSpPr>
        <p:spPr>
          <a:xfrm>
            <a:off x="7696200" y="6477000"/>
            <a:ext cx="914400" cy="274320"/>
          </a:xfrm>
          <a:prstGeom prst="rect">
            <a:avLst/>
          </a:prstGeom>
        </p:spPr>
        <p:txBody>
          <a:bodyPr/>
          <a:lstStyle>
            <a:lvl1pPr algn="r">
              <a:defRPr sz="1400">
                <a:solidFill>
                  <a:schemeClr val="bg1"/>
                </a:solidFill>
              </a:defRPr>
            </a:lvl1pPr>
          </a:lstStyle>
          <a:p>
            <a:fld id="{3F227FC0-035E-484D-AA62-D30602925625}" type="slidenum">
              <a:rPr lang="en-US" smtClean="0"/>
              <a:pPr/>
              <a:t>‹#›</a:t>
            </a:fld>
            <a:endParaRPr lang="en-US" dirty="0"/>
          </a:p>
        </p:txBody>
      </p:sp>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4802" y="6410327"/>
            <a:ext cx="1165358" cy="457198"/>
          </a:xfrm>
          <a:prstGeom prst="rect">
            <a:avLst/>
          </a:prstGeom>
          <a:solidFill>
            <a:schemeClr val="bg1"/>
          </a:solidFill>
          <a:ln>
            <a:noFill/>
          </a:ln>
          <a:effectLst>
            <a:outerShdw blurRad="50800" dist="38100" dir="16200000" rotWithShape="0">
              <a:prstClr val="black">
                <a:alpha val="40000"/>
              </a:prstClr>
            </a:outerShdw>
          </a:effectLst>
        </p:spPr>
      </p:pic>
    </p:spTree>
    <p:extLst>
      <p:ext uri="{BB962C8B-B14F-4D97-AF65-F5344CB8AC3E}">
        <p14:creationId xmlns:p14="http://schemas.microsoft.com/office/powerpoint/2010/main" val="3567375214"/>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64" r:id="rId3"/>
    <p:sldLayoutId id="2147483661" r:id="rId4"/>
    <p:sldLayoutId id="2147483662" r:id="rId5"/>
    <p:sldLayoutId id="2147483663" r:id="rId6"/>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596143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t>Vol 1, CKD, </a:t>
            </a:r>
            <a:r>
              <a:rPr lang="en-US" dirty="0" err="1"/>
              <a:t>Ch</a:t>
            </a:r>
            <a:r>
              <a:rPr lang="en-US" dirty="0"/>
              <a:t> </a:t>
            </a:r>
            <a:r>
              <a:rPr lang="en-US" dirty="0" err="1"/>
              <a:t>i</a:t>
            </a:r>
            <a:endParaRPr lang="en-US" dirty="0"/>
          </a:p>
        </p:txBody>
      </p:sp>
      <p:sp>
        <p:nvSpPr>
          <p:cNvPr id="3" name="Slide Number Placeholder 2"/>
          <p:cNvSpPr>
            <a:spLocks noGrp="1"/>
          </p:cNvSpPr>
          <p:nvPr>
            <p:ph type="sldNum" sz="quarter" idx="11"/>
          </p:nvPr>
        </p:nvSpPr>
        <p:spPr/>
        <p:txBody>
          <a:bodyPr/>
          <a:lstStyle/>
          <a:p>
            <a:fld id="{3F227FC0-035E-484D-AA62-D30602925625}" type="slidenum">
              <a:rPr lang="en-US" smtClean="0"/>
              <a:pPr/>
              <a:t>10</a:t>
            </a:fld>
            <a:endParaRPr lang="en-US" dirty="0"/>
          </a:p>
        </p:txBody>
      </p:sp>
      <p:sp>
        <p:nvSpPr>
          <p:cNvPr id="5" name="Text Placeholder 4"/>
          <p:cNvSpPr>
            <a:spLocks noGrp="1"/>
          </p:cNvSpPr>
          <p:nvPr>
            <p:ph type="body" sz="half" idx="2"/>
          </p:nvPr>
        </p:nvSpPr>
        <p:spPr>
          <a:xfrm>
            <a:off x="5791200" y="3962400"/>
            <a:ext cx="2971800" cy="2057400"/>
          </a:xfrm>
        </p:spPr>
        <p:txBody>
          <a:bodyPr/>
          <a:lstStyle/>
          <a:p>
            <a:r>
              <a:rPr lang="en-US" sz="1200" i="1" dirty="0"/>
              <a:t>Data source: Medicare 5 percent sample. January 1 of each reported year point prevalent, Medicare patients age 66 and older with CKD (defined during the prior year) discharged alive from an all-cause index hospitalization between January 1 and December 1 of the reported year. </a:t>
            </a:r>
            <a:r>
              <a:rPr lang="en-US" sz="1200" i="1" dirty="0" err="1"/>
              <a:t>Adj</a:t>
            </a:r>
            <a:r>
              <a:rPr lang="en-US" sz="1200" i="1" dirty="0"/>
              <a:t>: age/sex/race. Ref: 2012. Abbreviations: CKD, chronic kidney disease; </a:t>
            </a:r>
            <a:r>
              <a:rPr lang="en-US" sz="1200" i="1" dirty="0" err="1"/>
              <a:t>Rehosp</a:t>
            </a:r>
            <a:r>
              <a:rPr lang="en-US" sz="1200" i="1" dirty="0"/>
              <a:t>, </a:t>
            </a:r>
            <a:r>
              <a:rPr lang="en-US" sz="1200" i="1" dirty="0" err="1"/>
              <a:t>rehospitalized</a:t>
            </a:r>
            <a:r>
              <a:rPr lang="en-US" sz="1200" i="1" dirty="0"/>
              <a:t>. This graphic also appears as Figure 3.14.</a:t>
            </a:r>
          </a:p>
        </p:txBody>
      </p:sp>
      <p:sp>
        <p:nvSpPr>
          <p:cNvPr id="6" name="Title 5"/>
          <p:cNvSpPr>
            <a:spLocks noGrp="1"/>
          </p:cNvSpPr>
          <p:nvPr>
            <p:ph type="title"/>
          </p:nvPr>
        </p:nvSpPr>
        <p:spPr/>
        <p:txBody>
          <a:bodyPr/>
          <a:lstStyle/>
          <a:p>
            <a:r>
              <a:rPr lang="en-US" dirty="0"/>
              <a:t>Figure i.9  Adjusted percentage readmitted to the hospital within 30 days of discharge, among Medicare CKD patients aged 66 and older, discharged alive from an all-cause index hospitalization between January 1 and December 1, by year, 2001-2012</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1371600"/>
            <a:ext cx="4876800" cy="4876800"/>
          </a:xfrm>
          <a:prstGeom prst="rect">
            <a:avLst/>
          </a:prstGeom>
        </p:spPr>
      </p:pic>
    </p:spTree>
    <p:extLst>
      <p:ext uri="{BB962C8B-B14F-4D97-AF65-F5344CB8AC3E}">
        <p14:creationId xmlns:p14="http://schemas.microsoft.com/office/powerpoint/2010/main" val="29301669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t>Vol 1, CKD, </a:t>
            </a:r>
            <a:r>
              <a:rPr lang="en-US" dirty="0" err="1"/>
              <a:t>Ch</a:t>
            </a:r>
            <a:r>
              <a:rPr lang="en-US" dirty="0"/>
              <a:t> </a:t>
            </a:r>
            <a:r>
              <a:rPr lang="en-US" dirty="0" err="1"/>
              <a:t>i</a:t>
            </a:r>
            <a:endParaRPr lang="en-US" dirty="0"/>
          </a:p>
        </p:txBody>
      </p:sp>
      <p:sp>
        <p:nvSpPr>
          <p:cNvPr id="3" name="Slide Number Placeholder 2"/>
          <p:cNvSpPr>
            <a:spLocks noGrp="1"/>
          </p:cNvSpPr>
          <p:nvPr>
            <p:ph type="sldNum" sz="quarter" idx="11"/>
          </p:nvPr>
        </p:nvSpPr>
        <p:spPr/>
        <p:txBody>
          <a:bodyPr/>
          <a:lstStyle/>
          <a:p>
            <a:fld id="{3F227FC0-035E-484D-AA62-D30602925625}" type="slidenum">
              <a:rPr lang="en-US" smtClean="0"/>
              <a:pPr/>
              <a:t>11</a:t>
            </a:fld>
            <a:endParaRPr lang="en-US" dirty="0"/>
          </a:p>
        </p:txBody>
      </p:sp>
      <p:sp>
        <p:nvSpPr>
          <p:cNvPr id="5" name="Text Placeholder 4"/>
          <p:cNvSpPr>
            <a:spLocks noGrp="1"/>
          </p:cNvSpPr>
          <p:nvPr>
            <p:ph type="body" sz="half" idx="2"/>
          </p:nvPr>
        </p:nvSpPr>
        <p:spPr>
          <a:xfrm>
            <a:off x="381000" y="5486400"/>
            <a:ext cx="8305800" cy="533400"/>
          </a:xfrm>
        </p:spPr>
        <p:txBody>
          <a:bodyPr/>
          <a:lstStyle/>
          <a:p>
            <a:r>
              <a:rPr lang="en-US" sz="1100" i="1" dirty="0"/>
              <a:t>Data Source: Medicare 5 percent sample. Patients age 66 and older, alive, without end-stage renal disease, and residing in the U.S. on 12/31/2012 with fee-for-service coverage for the entire calendar year. Abbreviations: AFIB, atrial fibrillation; AMI, acute myocardial infarction; ASHD, atherosclerotic heart disease; CHF, congestive heart failure; CKD, chronic kidney disease; CVA/TIA, cerebrovascular accident/transient ischemic attack; CVD, cardiovascular disease; PAD, peripheral arterial disease; SCA/VA, sudden cardiac arrest and ventricular arrhythmias. This graphic also appears as Figure 4.1.</a:t>
            </a:r>
          </a:p>
          <a:p>
            <a:endParaRPr lang="en-US" sz="1100" dirty="0"/>
          </a:p>
        </p:txBody>
      </p:sp>
      <p:sp>
        <p:nvSpPr>
          <p:cNvPr id="6" name="Title 5"/>
          <p:cNvSpPr>
            <a:spLocks noGrp="1"/>
          </p:cNvSpPr>
          <p:nvPr>
            <p:ph type="title"/>
          </p:nvPr>
        </p:nvSpPr>
        <p:spPr/>
        <p:txBody>
          <a:bodyPr/>
          <a:lstStyle/>
          <a:p>
            <a:r>
              <a:rPr lang="en-US" dirty="0"/>
              <a:t>Figure i.10  Cardiovascular disease in patients with or without CKD, 2012</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800" y="914400"/>
            <a:ext cx="5105400" cy="4519104"/>
          </a:xfrm>
          <a:prstGeom prst="rect">
            <a:avLst/>
          </a:prstGeom>
        </p:spPr>
      </p:pic>
    </p:spTree>
    <p:extLst>
      <p:ext uri="{BB962C8B-B14F-4D97-AF65-F5344CB8AC3E}">
        <p14:creationId xmlns:p14="http://schemas.microsoft.com/office/powerpoint/2010/main" val="17747294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t>Vol 1, CKD, </a:t>
            </a:r>
            <a:r>
              <a:rPr lang="en-US" dirty="0" err="1"/>
              <a:t>Ch</a:t>
            </a:r>
            <a:r>
              <a:rPr lang="en-US" dirty="0"/>
              <a:t> </a:t>
            </a:r>
            <a:r>
              <a:rPr lang="en-US" dirty="0" err="1"/>
              <a:t>i</a:t>
            </a:r>
            <a:endParaRPr lang="en-US" dirty="0"/>
          </a:p>
          <a:p>
            <a:endParaRPr lang="en-US" dirty="0"/>
          </a:p>
        </p:txBody>
      </p:sp>
      <p:sp>
        <p:nvSpPr>
          <p:cNvPr id="3" name="Slide Number Placeholder 2"/>
          <p:cNvSpPr>
            <a:spLocks noGrp="1"/>
          </p:cNvSpPr>
          <p:nvPr>
            <p:ph type="sldNum" sz="quarter" idx="11"/>
          </p:nvPr>
        </p:nvSpPr>
        <p:spPr/>
        <p:txBody>
          <a:bodyPr/>
          <a:lstStyle/>
          <a:p>
            <a:fld id="{3F227FC0-035E-484D-AA62-D30602925625}" type="slidenum">
              <a:rPr lang="en-US" smtClean="0"/>
              <a:pPr/>
              <a:t>12</a:t>
            </a:fld>
            <a:endParaRPr lang="en-US" dirty="0"/>
          </a:p>
        </p:txBody>
      </p:sp>
      <p:sp>
        <p:nvSpPr>
          <p:cNvPr id="5" name="Text Placeholder 4"/>
          <p:cNvSpPr>
            <a:spLocks noGrp="1"/>
          </p:cNvSpPr>
          <p:nvPr>
            <p:ph type="body" sz="half" idx="2"/>
          </p:nvPr>
        </p:nvSpPr>
        <p:spPr>
          <a:xfrm>
            <a:off x="381000" y="5638800"/>
            <a:ext cx="8305800" cy="533400"/>
          </a:xfrm>
        </p:spPr>
        <p:txBody>
          <a:bodyPr/>
          <a:lstStyle/>
          <a:p>
            <a:pPr>
              <a:spcBef>
                <a:spcPts val="0"/>
              </a:spcBef>
              <a:spcAft>
                <a:spcPts val="1200"/>
              </a:spcAft>
              <a:tabLst>
                <a:tab pos="5943600" algn="l"/>
              </a:tabLst>
            </a:pPr>
            <a:r>
              <a:rPr lang="en-US" sz="1100" i="1" dirty="0">
                <a:ea typeface="Times New Roman"/>
                <a:cs typeface="Times New Roman"/>
              </a:rPr>
              <a:t>Data Source: Medicare 5 percent sample. Patients age 66 and older, alive, without end-stage renal disease, and residing in the U.S. on 12/31/2012 with fee-for-service coverage for the entire calendar year. Abbreviations: AMI, </a:t>
            </a:r>
            <a:r>
              <a:rPr lang="en-US" sz="1100" i="1" dirty="0">
                <a:solidFill>
                  <a:srgbClr val="000000"/>
                </a:solidFill>
                <a:ea typeface="Times New Roman"/>
                <a:cs typeface="Times New Roman"/>
              </a:rPr>
              <a:t>acute myocardial infarction; </a:t>
            </a:r>
            <a:r>
              <a:rPr lang="en-US" sz="1100" i="1" dirty="0">
                <a:ea typeface="Times New Roman"/>
                <a:cs typeface="Times New Roman"/>
              </a:rPr>
              <a:t>CABG, coronary artery bypass grafting; CHF, congestive heart failure; CKD, chronic kidney disease; CVA/TIA, cerebrovascular accident/transient ischemic attack.</a:t>
            </a:r>
            <a:r>
              <a:rPr lang="en-US" sz="1100" i="1" dirty="0">
                <a:ea typeface="MS Mincho"/>
                <a:cs typeface="Times New Roman"/>
              </a:rPr>
              <a:t> This graphic is adapted from Figure 4.2.</a:t>
            </a:r>
            <a:endParaRPr lang="en-US" sz="1100" i="1" dirty="0">
              <a:ea typeface="Times New Roman"/>
              <a:cs typeface="Times New Roman"/>
            </a:endParaRPr>
          </a:p>
          <a:p>
            <a:endParaRPr lang="en-US" sz="1100" dirty="0"/>
          </a:p>
        </p:txBody>
      </p:sp>
      <p:sp>
        <p:nvSpPr>
          <p:cNvPr id="6" name="Title 5"/>
          <p:cNvSpPr>
            <a:spLocks noGrp="1"/>
          </p:cNvSpPr>
          <p:nvPr>
            <p:ph type="title"/>
          </p:nvPr>
        </p:nvSpPr>
        <p:spPr/>
        <p:txBody>
          <a:bodyPr/>
          <a:lstStyle/>
          <a:p>
            <a:r>
              <a:rPr lang="en-US" dirty="0"/>
              <a:t>Figure i.11  Survival of patients with a cardiovascular diagnosis or procedure, by CKD status, 2010-2012</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4825" y="1295400"/>
            <a:ext cx="3762375" cy="2257425"/>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1295400"/>
            <a:ext cx="3762375" cy="2257425"/>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4825" y="3581400"/>
            <a:ext cx="3762375" cy="2257425"/>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95800" y="3609975"/>
            <a:ext cx="3762375" cy="2257425"/>
          </a:xfrm>
          <a:prstGeom prst="rect">
            <a:avLst/>
          </a:prstGeom>
        </p:spPr>
      </p:pic>
      <p:sp>
        <p:nvSpPr>
          <p:cNvPr id="11" name="TextBox 10"/>
          <p:cNvSpPr txBox="1"/>
          <p:nvPr/>
        </p:nvSpPr>
        <p:spPr>
          <a:xfrm>
            <a:off x="609600" y="990600"/>
            <a:ext cx="843501" cy="338554"/>
          </a:xfrm>
          <a:prstGeom prst="rect">
            <a:avLst/>
          </a:prstGeom>
          <a:noFill/>
        </p:spPr>
        <p:txBody>
          <a:bodyPr wrap="none" rtlCol="0">
            <a:spAutoFit/>
          </a:bodyPr>
          <a:lstStyle/>
          <a:p>
            <a:r>
              <a:rPr lang="en-US" sz="1600" b="1" dirty="0" smtClean="0"/>
              <a:t>(A) AMI</a:t>
            </a:r>
            <a:endParaRPr lang="en-US" sz="1600" b="1" dirty="0"/>
          </a:p>
        </p:txBody>
      </p:sp>
      <p:sp>
        <p:nvSpPr>
          <p:cNvPr id="12" name="TextBox 11"/>
          <p:cNvSpPr txBox="1"/>
          <p:nvPr/>
        </p:nvSpPr>
        <p:spPr>
          <a:xfrm>
            <a:off x="4648200" y="1011853"/>
            <a:ext cx="808235" cy="338554"/>
          </a:xfrm>
          <a:prstGeom prst="rect">
            <a:avLst/>
          </a:prstGeom>
          <a:noFill/>
        </p:spPr>
        <p:txBody>
          <a:bodyPr wrap="none" rtlCol="0">
            <a:spAutoFit/>
          </a:bodyPr>
          <a:lstStyle/>
          <a:p>
            <a:r>
              <a:rPr lang="en-US" sz="1600" b="1" dirty="0" smtClean="0"/>
              <a:t>(B) CHF</a:t>
            </a:r>
            <a:endParaRPr lang="en-US" sz="1600" b="1" dirty="0"/>
          </a:p>
        </p:txBody>
      </p:sp>
      <p:sp>
        <p:nvSpPr>
          <p:cNvPr id="13" name="TextBox 12"/>
          <p:cNvSpPr txBox="1"/>
          <p:nvPr/>
        </p:nvSpPr>
        <p:spPr>
          <a:xfrm>
            <a:off x="630715" y="3352800"/>
            <a:ext cx="1198085" cy="338554"/>
          </a:xfrm>
          <a:prstGeom prst="rect">
            <a:avLst/>
          </a:prstGeom>
          <a:noFill/>
        </p:spPr>
        <p:txBody>
          <a:bodyPr wrap="none" rtlCol="0">
            <a:spAutoFit/>
          </a:bodyPr>
          <a:lstStyle/>
          <a:p>
            <a:r>
              <a:rPr lang="en-US" sz="1600" b="1" dirty="0" smtClean="0"/>
              <a:t>(C) CVA/TIA</a:t>
            </a:r>
            <a:endParaRPr lang="en-US" sz="1600" b="1" dirty="0"/>
          </a:p>
        </p:txBody>
      </p:sp>
      <p:sp>
        <p:nvSpPr>
          <p:cNvPr id="14" name="TextBox 13"/>
          <p:cNvSpPr txBox="1"/>
          <p:nvPr/>
        </p:nvSpPr>
        <p:spPr>
          <a:xfrm>
            <a:off x="4648200" y="3352800"/>
            <a:ext cx="970137" cy="338554"/>
          </a:xfrm>
          <a:prstGeom prst="rect">
            <a:avLst/>
          </a:prstGeom>
          <a:noFill/>
        </p:spPr>
        <p:txBody>
          <a:bodyPr wrap="none" rtlCol="0">
            <a:spAutoFit/>
          </a:bodyPr>
          <a:lstStyle/>
          <a:p>
            <a:r>
              <a:rPr lang="en-US" sz="1600" b="1" dirty="0" smtClean="0"/>
              <a:t>(D) CABG</a:t>
            </a:r>
            <a:endParaRPr lang="en-US" sz="1600" b="1" dirty="0"/>
          </a:p>
        </p:txBody>
      </p:sp>
    </p:spTree>
    <p:extLst>
      <p:ext uri="{BB962C8B-B14F-4D97-AF65-F5344CB8AC3E}">
        <p14:creationId xmlns:p14="http://schemas.microsoft.com/office/powerpoint/2010/main" val="19143033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t>Vol 1, CKD, </a:t>
            </a:r>
            <a:r>
              <a:rPr lang="en-US" dirty="0" err="1"/>
              <a:t>Ch</a:t>
            </a:r>
            <a:r>
              <a:rPr lang="en-US" dirty="0"/>
              <a:t> </a:t>
            </a:r>
            <a:r>
              <a:rPr lang="en-US" dirty="0" err="1"/>
              <a:t>i</a:t>
            </a:r>
            <a:endParaRPr lang="en-US" dirty="0"/>
          </a:p>
        </p:txBody>
      </p:sp>
      <p:sp>
        <p:nvSpPr>
          <p:cNvPr id="3" name="Slide Number Placeholder 2"/>
          <p:cNvSpPr>
            <a:spLocks noGrp="1"/>
          </p:cNvSpPr>
          <p:nvPr>
            <p:ph type="sldNum" sz="quarter" idx="11"/>
          </p:nvPr>
        </p:nvSpPr>
        <p:spPr/>
        <p:txBody>
          <a:bodyPr/>
          <a:lstStyle/>
          <a:p>
            <a:fld id="{3F227FC0-035E-484D-AA62-D30602925625}" type="slidenum">
              <a:rPr lang="en-US" smtClean="0"/>
              <a:pPr/>
              <a:t>13</a:t>
            </a:fld>
            <a:endParaRPr lang="en-US" dirty="0"/>
          </a:p>
        </p:txBody>
      </p:sp>
      <p:sp>
        <p:nvSpPr>
          <p:cNvPr id="5" name="Text Placeholder 4"/>
          <p:cNvSpPr>
            <a:spLocks noGrp="1"/>
          </p:cNvSpPr>
          <p:nvPr>
            <p:ph type="body" sz="half" idx="2"/>
          </p:nvPr>
        </p:nvSpPr>
        <p:spPr/>
        <p:txBody>
          <a:bodyPr/>
          <a:lstStyle/>
          <a:p>
            <a:r>
              <a:rPr lang="en-US" sz="1100" i="1" dirty="0"/>
              <a:t>Data Source: Medicare 5 percent sample. Age as of January 1 of specified year. All patient-years at risk for Medicare patients aged 66 or older who had both Medicare Parts A &amp; B, no Medicare Advantage plan (Part C/HMO), no ESRD by first service date from Medical Evidence form, and were alive on January 1 of year shown. Censored at death, ESRD, end of Medicare Parts A &amp; B participation, or switch to Medicare Advantage program. Abbreviations: AKI, acute kidney injury. This graphic also appears as Figure 5.2.</a:t>
            </a:r>
          </a:p>
          <a:p>
            <a:endParaRPr lang="en-US" sz="1100" dirty="0"/>
          </a:p>
        </p:txBody>
      </p:sp>
      <p:sp>
        <p:nvSpPr>
          <p:cNvPr id="6" name="Title 5"/>
          <p:cNvSpPr>
            <a:spLocks noGrp="1"/>
          </p:cNvSpPr>
          <p:nvPr>
            <p:ph type="title"/>
          </p:nvPr>
        </p:nvSpPr>
        <p:spPr/>
        <p:txBody>
          <a:bodyPr/>
          <a:lstStyle/>
          <a:p>
            <a:r>
              <a:rPr lang="en-US" dirty="0"/>
              <a:t>Figure i.12  Unadjusted rates of first hospitalization with AKI for Medicare patients aged 66+ by age and year, 2003-2012</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6392" y="990600"/>
            <a:ext cx="5669280" cy="4913376"/>
          </a:xfrm>
          <a:prstGeom prst="rect">
            <a:avLst/>
          </a:prstGeom>
        </p:spPr>
      </p:pic>
    </p:spTree>
    <p:extLst>
      <p:ext uri="{BB962C8B-B14F-4D97-AF65-F5344CB8AC3E}">
        <p14:creationId xmlns:p14="http://schemas.microsoft.com/office/powerpoint/2010/main" val="8362771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t>Vol 1, CKD, </a:t>
            </a:r>
            <a:r>
              <a:rPr lang="en-US" dirty="0" err="1"/>
              <a:t>Ch</a:t>
            </a:r>
            <a:r>
              <a:rPr lang="en-US" dirty="0"/>
              <a:t> </a:t>
            </a:r>
            <a:r>
              <a:rPr lang="en-US" dirty="0" err="1"/>
              <a:t>i</a:t>
            </a:r>
            <a:endParaRPr lang="en-US" dirty="0"/>
          </a:p>
        </p:txBody>
      </p:sp>
      <p:sp>
        <p:nvSpPr>
          <p:cNvPr id="3" name="Slide Number Placeholder 2"/>
          <p:cNvSpPr>
            <a:spLocks noGrp="1"/>
          </p:cNvSpPr>
          <p:nvPr>
            <p:ph type="sldNum" sz="quarter" idx="11"/>
          </p:nvPr>
        </p:nvSpPr>
        <p:spPr/>
        <p:txBody>
          <a:bodyPr/>
          <a:lstStyle/>
          <a:p>
            <a:fld id="{3F227FC0-035E-484D-AA62-D30602925625}" type="slidenum">
              <a:rPr lang="en-US" smtClean="0"/>
              <a:pPr/>
              <a:t>14</a:t>
            </a:fld>
            <a:endParaRPr lang="en-US" dirty="0"/>
          </a:p>
        </p:txBody>
      </p:sp>
      <p:sp>
        <p:nvSpPr>
          <p:cNvPr id="5" name="Text Placeholder 4"/>
          <p:cNvSpPr>
            <a:spLocks noGrp="1"/>
          </p:cNvSpPr>
          <p:nvPr>
            <p:ph type="body" sz="half" idx="2"/>
          </p:nvPr>
        </p:nvSpPr>
        <p:spPr>
          <a:xfrm>
            <a:off x="6477000" y="1752600"/>
            <a:ext cx="2362200" cy="2971800"/>
          </a:xfrm>
        </p:spPr>
        <p:txBody>
          <a:bodyPr/>
          <a:lstStyle/>
          <a:p>
            <a:r>
              <a:rPr lang="en-US" sz="1100" i="1" dirty="0"/>
              <a:t>Data Source: Medicare 5 percent sample. Medicare patients aged 66 and older who had both Medicare Parts A &amp; B, no Medicare Advantage plan (Part C/HMO), no ESRD by first service date from Medical Evidence form on 1/1/2011, and were discharged alive from a first AKI hospitalization in 2011. For each time point, the denominator is all patients alive, without ESRD, not in a Medicare Advantage plan and with Medicare Parts A &amp; B. Physician visits are from physician/supplier claims with provider specialty codes for primary care (01, 08-family practice, 11-internal medicine), cardiology (06), and nephrology (39) and claim source indicating an outpatient setting. Abbreviations: AKI, acute kidney injury. This graphic also appears as Figure 5.9.</a:t>
            </a:r>
          </a:p>
          <a:p>
            <a:endParaRPr lang="en-US" sz="1100" dirty="0"/>
          </a:p>
        </p:txBody>
      </p:sp>
      <p:sp>
        <p:nvSpPr>
          <p:cNvPr id="6" name="Title 5"/>
          <p:cNvSpPr>
            <a:spLocks noGrp="1"/>
          </p:cNvSpPr>
          <p:nvPr>
            <p:ph type="title"/>
          </p:nvPr>
        </p:nvSpPr>
        <p:spPr/>
        <p:txBody>
          <a:bodyPr/>
          <a:lstStyle/>
          <a:p>
            <a:r>
              <a:rPr lang="en-US" dirty="0"/>
              <a:t>Figure i.13  Outpatient physician visits within one year of live discharge from first AKI hospitalization in 2011 for Medicare patients aged 66+ by physician specialty and time</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1295400"/>
            <a:ext cx="5577840" cy="4834128"/>
          </a:xfrm>
          <a:prstGeom prst="rect">
            <a:avLst/>
          </a:prstGeom>
        </p:spPr>
      </p:pic>
    </p:spTree>
    <p:extLst>
      <p:ext uri="{BB962C8B-B14F-4D97-AF65-F5344CB8AC3E}">
        <p14:creationId xmlns:p14="http://schemas.microsoft.com/office/powerpoint/2010/main" val="28720788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t>Vol 1, CKD, </a:t>
            </a:r>
            <a:r>
              <a:rPr lang="en-US" dirty="0" err="1"/>
              <a:t>Ch</a:t>
            </a:r>
            <a:r>
              <a:rPr lang="en-US" dirty="0"/>
              <a:t> </a:t>
            </a:r>
            <a:r>
              <a:rPr lang="en-US" dirty="0" err="1"/>
              <a:t>i</a:t>
            </a:r>
            <a:endParaRPr lang="en-US" dirty="0"/>
          </a:p>
        </p:txBody>
      </p:sp>
      <p:sp>
        <p:nvSpPr>
          <p:cNvPr id="3" name="Slide Number Placeholder 2"/>
          <p:cNvSpPr>
            <a:spLocks noGrp="1"/>
          </p:cNvSpPr>
          <p:nvPr>
            <p:ph type="sldNum" sz="quarter" idx="11"/>
          </p:nvPr>
        </p:nvSpPr>
        <p:spPr/>
        <p:txBody>
          <a:bodyPr/>
          <a:lstStyle/>
          <a:p>
            <a:fld id="{3F227FC0-035E-484D-AA62-D30602925625}" type="slidenum">
              <a:rPr lang="en-US" smtClean="0"/>
              <a:pPr/>
              <a:t>15</a:t>
            </a:fld>
            <a:endParaRPr lang="en-US" dirty="0"/>
          </a:p>
        </p:txBody>
      </p:sp>
      <p:sp>
        <p:nvSpPr>
          <p:cNvPr id="5" name="Text Placeholder 4"/>
          <p:cNvSpPr>
            <a:spLocks noGrp="1"/>
          </p:cNvSpPr>
          <p:nvPr>
            <p:ph type="body" sz="half" idx="2"/>
          </p:nvPr>
        </p:nvSpPr>
        <p:spPr>
          <a:xfrm>
            <a:off x="6705600" y="1676400"/>
            <a:ext cx="2194568" cy="3281547"/>
          </a:xfrm>
        </p:spPr>
        <p:txBody>
          <a:bodyPr/>
          <a:lstStyle/>
          <a:p>
            <a:r>
              <a:rPr lang="en-US" sz="1100" i="1" dirty="0"/>
              <a:t>Data Source: Medicare 5 percent sample. Medicare patients aged 66 and older who had both Medicare Parts A &amp; B, no Medicare Advantage plan (Part C/HMO), no ESRD by first service date from Medical Evidence form on 1/1/2011, and were discharged alive from a first AKI hospitalization in 2011. Date of first serum creatinine test following AKI discharge is from inpatient and outpatient claims with healthcare common procedure coding system (HCPCS) codes of 80048, 80050, 80053, 80069, or 82565. Censored at death, ESRD, end of Medicare Parts A &amp; B participation, or switch to Medicare Advantage program. Abbreviations: AKI, acute kidney injury; CKD, chronic kidney disease; DM, diabetes mellitus; This graphic also appears as Figure 5.11.</a:t>
            </a:r>
          </a:p>
          <a:p>
            <a:endParaRPr lang="en-US" sz="1100" dirty="0"/>
          </a:p>
        </p:txBody>
      </p:sp>
      <p:sp>
        <p:nvSpPr>
          <p:cNvPr id="6" name="Title 5"/>
          <p:cNvSpPr>
            <a:spLocks noGrp="1"/>
          </p:cNvSpPr>
          <p:nvPr>
            <p:ph type="title"/>
          </p:nvPr>
        </p:nvSpPr>
        <p:spPr/>
        <p:txBody>
          <a:bodyPr/>
          <a:lstStyle/>
          <a:p>
            <a:r>
              <a:rPr lang="en-US" dirty="0"/>
              <a:t>Figure i.14  Cumulative probability of a claim for a serum creatinine test within one year of live discharge from first AKI hospitalization in 2011 for Medicare patients aged 66+, by CKD, DM and time</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360" y="1338072"/>
            <a:ext cx="5577840" cy="4834128"/>
          </a:xfrm>
          <a:prstGeom prst="rect">
            <a:avLst/>
          </a:prstGeom>
        </p:spPr>
      </p:pic>
    </p:spTree>
    <p:extLst>
      <p:ext uri="{BB962C8B-B14F-4D97-AF65-F5344CB8AC3E}">
        <p14:creationId xmlns:p14="http://schemas.microsoft.com/office/powerpoint/2010/main" val="1807995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t>Vol 1, CKD, </a:t>
            </a:r>
            <a:r>
              <a:rPr lang="en-US" dirty="0" err="1"/>
              <a:t>Ch</a:t>
            </a:r>
            <a:r>
              <a:rPr lang="en-US" dirty="0"/>
              <a:t> </a:t>
            </a:r>
            <a:r>
              <a:rPr lang="en-US" dirty="0" err="1"/>
              <a:t>i</a:t>
            </a:r>
            <a:endParaRPr lang="en-US" dirty="0"/>
          </a:p>
        </p:txBody>
      </p:sp>
      <p:sp>
        <p:nvSpPr>
          <p:cNvPr id="3" name="Slide Number Placeholder 2"/>
          <p:cNvSpPr>
            <a:spLocks noGrp="1"/>
          </p:cNvSpPr>
          <p:nvPr>
            <p:ph type="sldNum" sz="quarter" idx="11"/>
          </p:nvPr>
        </p:nvSpPr>
        <p:spPr/>
        <p:txBody>
          <a:bodyPr/>
          <a:lstStyle/>
          <a:p>
            <a:fld id="{3F227FC0-035E-484D-AA62-D30602925625}" type="slidenum">
              <a:rPr lang="en-US" smtClean="0"/>
              <a:pPr/>
              <a:t>16</a:t>
            </a:fld>
            <a:endParaRPr lang="en-US" dirty="0"/>
          </a:p>
        </p:txBody>
      </p:sp>
      <p:sp>
        <p:nvSpPr>
          <p:cNvPr id="5" name="Text Placeholder 4"/>
          <p:cNvSpPr>
            <a:spLocks noGrp="1"/>
          </p:cNvSpPr>
          <p:nvPr>
            <p:ph type="body" sz="half" idx="2"/>
          </p:nvPr>
        </p:nvSpPr>
        <p:spPr>
          <a:xfrm>
            <a:off x="381000" y="5257800"/>
            <a:ext cx="8305800" cy="533400"/>
          </a:xfrm>
        </p:spPr>
        <p:txBody>
          <a:bodyPr/>
          <a:lstStyle/>
          <a:p>
            <a:r>
              <a:rPr lang="en-US" sz="1200" i="1" dirty="0"/>
              <a:t>Data Source: Medicare 5 percent sample. Medicare patients aged 66 and older who had both Medicare Parts A &amp; B, no Medicare Advantage plan (Part C/HMO), did not have ESRD, were discharged alive from a first AKI hospitalization in 2010 or 2011, and did not have any claims with a diagnosis of CKD in the 365 days prior to the AKI. Renal status after AKI determined from claims between discharge from AKI hospitalization and 365 days after discharge. Stage determined by 585.x claim closest to 365 days after discharge; ESRD by first service date on Medical Evidence form. Abbreviations: AKI, acute kidney injury; CKD, chronic kidney disease I. This graphic also appears as Figure 5.13.</a:t>
            </a:r>
          </a:p>
          <a:p>
            <a:endParaRPr lang="en-US" sz="1200" dirty="0"/>
          </a:p>
        </p:txBody>
      </p:sp>
      <p:sp>
        <p:nvSpPr>
          <p:cNvPr id="6" name="Title 5"/>
          <p:cNvSpPr>
            <a:spLocks noGrp="1"/>
          </p:cNvSpPr>
          <p:nvPr>
            <p:ph type="title"/>
          </p:nvPr>
        </p:nvSpPr>
        <p:spPr/>
        <p:txBody>
          <a:bodyPr/>
          <a:lstStyle/>
          <a:p>
            <a:r>
              <a:rPr lang="en-US" dirty="0"/>
              <a:t>Figure i.15  Renal status one year following discharge from AKI hospitalization in 2010-2011, among surviving Medicare patients aged 66+ without kidney disease prior to AKI hospitalization, by CKD stage and ESRD status</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5440" y="960121"/>
            <a:ext cx="5852160" cy="4213553"/>
          </a:xfrm>
          <a:prstGeom prst="rect">
            <a:avLst/>
          </a:prstGeom>
        </p:spPr>
      </p:pic>
    </p:spTree>
    <p:extLst>
      <p:ext uri="{BB962C8B-B14F-4D97-AF65-F5344CB8AC3E}">
        <p14:creationId xmlns:p14="http://schemas.microsoft.com/office/powerpoint/2010/main" val="22222720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t>Vol 1, CKD, </a:t>
            </a:r>
            <a:r>
              <a:rPr lang="en-US" dirty="0" err="1"/>
              <a:t>Ch</a:t>
            </a:r>
            <a:r>
              <a:rPr lang="en-US" dirty="0"/>
              <a:t> </a:t>
            </a:r>
            <a:r>
              <a:rPr lang="en-US" dirty="0" err="1"/>
              <a:t>i</a:t>
            </a:r>
            <a:endParaRPr lang="en-US" dirty="0"/>
          </a:p>
        </p:txBody>
      </p:sp>
      <p:sp>
        <p:nvSpPr>
          <p:cNvPr id="3" name="Slide Number Placeholder 2"/>
          <p:cNvSpPr>
            <a:spLocks noGrp="1"/>
          </p:cNvSpPr>
          <p:nvPr>
            <p:ph type="sldNum" sz="quarter" idx="11"/>
          </p:nvPr>
        </p:nvSpPr>
        <p:spPr/>
        <p:txBody>
          <a:bodyPr/>
          <a:lstStyle/>
          <a:p>
            <a:fld id="{3F227FC0-035E-484D-AA62-D30602925625}" type="slidenum">
              <a:rPr lang="en-US" smtClean="0"/>
              <a:pPr/>
              <a:t>17</a:t>
            </a:fld>
            <a:endParaRPr lang="en-US" dirty="0"/>
          </a:p>
        </p:txBody>
      </p:sp>
      <p:sp>
        <p:nvSpPr>
          <p:cNvPr id="5" name="Text Placeholder 4"/>
          <p:cNvSpPr>
            <a:spLocks noGrp="1"/>
          </p:cNvSpPr>
          <p:nvPr>
            <p:ph type="body" sz="half" idx="2"/>
          </p:nvPr>
        </p:nvSpPr>
        <p:spPr>
          <a:xfrm>
            <a:off x="381000" y="5486400"/>
            <a:ext cx="8305800" cy="533400"/>
          </a:xfrm>
        </p:spPr>
        <p:txBody>
          <a:bodyPr/>
          <a:lstStyle/>
          <a:p>
            <a:r>
              <a:rPr lang="en-US" sz="1100" i="1" dirty="0"/>
              <a:t>Data Source: Medicare 5 percent sample. Medicare patients aged 66 or older who had both Medicare Parts A &amp; B, no Medicare Advantage plan (Part C/HMO), did not have ESRD on 1/1/2012 and had a first AKI hospitalization in 2012. Institution includes short-term skilled nursing facilities, rehabilitation hospitals, and long-term care facilities. Home also includes patients receiving home health care services. Excludes patients admitted to the acute care hospital from a skilled nursing facility. Abbreviation: AKI, acute kidney injury. This graphic also appears as Figure 5.14.</a:t>
            </a:r>
          </a:p>
          <a:p>
            <a:endParaRPr lang="en-US" sz="1100" dirty="0"/>
          </a:p>
        </p:txBody>
      </p:sp>
      <p:sp>
        <p:nvSpPr>
          <p:cNvPr id="6" name="Title 5"/>
          <p:cNvSpPr>
            <a:spLocks noGrp="1"/>
          </p:cNvSpPr>
          <p:nvPr>
            <p:ph type="title"/>
          </p:nvPr>
        </p:nvSpPr>
        <p:spPr/>
        <p:txBody>
          <a:bodyPr/>
          <a:lstStyle/>
          <a:p>
            <a:r>
              <a:rPr lang="en-US" dirty="0"/>
              <a:t>Figure i.16  Hospital discharge status of first AKI hospitalization for Medicare patients aged 66+, 2012</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200" y="762000"/>
            <a:ext cx="5090160" cy="5090160"/>
          </a:xfrm>
          <a:prstGeom prst="rect">
            <a:avLst/>
          </a:prstGeom>
        </p:spPr>
      </p:pic>
    </p:spTree>
    <p:extLst>
      <p:ext uri="{BB962C8B-B14F-4D97-AF65-F5344CB8AC3E}">
        <p14:creationId xmlns:p14="http://schemas.microsoft.com/office/powerpoint/2010/main" val="22313610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t>Vol 1, CKD, </a:t>
            </a:r>
            <a:r>
              <a:rPr lang="en-US" dirty="0" err="1"/>
              <a:t>Ch</a:t>
            </a:r>
            <a:r>
              <a:rPr lang="en-US" dirty="0"/>
              <a:t> </a:t>
            </a:r>
            <a:r>
              <a:rPr lang="en-US" dirty="0" err="1"/>
              <a:t>i</a:t>
            </a:r>
            <a:endParaRPr lang="en-US" dirty="0"/>
          </a:p>
        </p:txBody>
      </p:sp>
      <p:sp>
        <p:nvSpPr>
          <p:cNvPr id="3" name="Slide Number Placeholder 2"/>
          <p:cNvSpPr>
            <a:spLocks noGrp="1"/>
          </p:cNvSpPr>
          <p:nvPr>
            <p:ph type="sldNum" sz="quarter" idx="11"/>
          </p:nvPr>
        </p:nvSpPr>
        <p:spPr/>
        <p:txBody>
          <a:bodyPr/>
          <a:lstStyle/>
          <a:p>
            <a:fld id="{3F227FC0-035E-484D-AA62-D30602925625}" type="slidenum">
              <a:rPr lang="en-US" smtClean="0"/>
              <a:pPr/>
              <a:t>18</a:t>
            </a:fld>
            <a:endParaRPr lang="en-US" dirty="0"/>
          </a:p>
        </p:txBody>
      </p:sp>
      <p:sp>
        <p:nvSpPr>
          <p:cNvPr id="5" name="Text Placeholder 4"/>
          <p:cNvSpPr>
            <a:spLocks noGrp="1"/>
          </p:cNvSpPr>
          <p:nvPr>
            <p:ph type="body" sz="half" idx="2"/>
          </p:nvPr>
        </p:nvSpPr>
        <p:spPr>
          <a:xfrm>
            <a:off x="6934200" y="3048000"/>
            <a:ext cx="2057400" cy="1524000"/>
          </a:xfrm>
        </p:spPr>
        <p:txBody>
          <a:bodyPr/>
          <a:lstStyle/>
          <a:p>
            <a:r>
              <a:rPr lang="en-US" i="1" dirty="0"/>
              <a:t>Data source: Medicare 5 percent sample. Abbreviations: CKD, chronic kidney disease; CHF, congestive heart failure, DM, diabetes mellitus. This graphic also appears as Figure 6.1.</a:t>
            </a:r>
          </a:p>
          <a:p>
            <a:endParaRPr lang="en-US" dirty="0"/>
          </a:p>
        </p:txBody>
      </p:sp>
      <p:sp>
        <p:nvSpPr>
          <p:cNvPr id="6" name="Title 5"/>
          <p:cNvSpPr>
            <a:spLocks noGrp="1"/>
          </p:cNvSpPr>
          <p:nvPr>
            <p:ph type="title"/>
          </p:nvPr>
        </p:nvSpPr>
        <p:spPr/>
        <p:txBody>
          <a:bodyPr/>
          <a:lstStyle/>
          <a:p>
            <a:r>
              <a:rPr lang="en-US" dirty="0"/>
              <a:t>Figure i.17  Overall Medicare Parts A and B costs for fee-for-service patients aged 65 and older, by CKD, DM, CHF, and year, 2008 and 2012</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990600"/>
            <a:ext cx="6858000" cy="5275388"/>
          </a:xfrm>
          <a:prstGeom prst="rect">
            <a:avLst/>
          </a:prstGeom>
        </p:spPr>
      </p:pic>
    </p:spTree>
    <p:extLst>
      <p:ext uri="{BB962C8B-B14F-4D97-AF65-F5344CB8AC3E}">
        <p14:creationId xmlns:p14="http://schemas.microsoft.com/office/powerpoint/2010/main" val="19824904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28800" y="5715000"/>
            <a:ext cx="6124574" cy="646331"/>
          </a:xfrm>
          <a:prstGeom prst="rect">
            <a:avLst/>
          </a:prstGeom>
        </p:spPr>
        <p:txBody>
          <a:bodyPr wrap="square">
            <a:spAutoFit/>
          </a:bodyPr>
          <a:lstStyle/>
          <a:p>
            <a:r>
              <a:rPr lang="en-US" i="1" baseline="30000" dirty="0"/>
              <a:t>Data Source: National Health and Nutrition Examination Survey (NHANES), 1988–1994, 1999-2004 &amp; 2005–2012 participants age 20 &amp; older. Whisker lines indicate 95% confidence intervals. Abbreviations: CKD, chronic kidney disease. This graphic also appears as Figure 1.1.</a:t>
            </a:r>
          </a:p>
        </p:txBody>
      </p:sp>
      <p:sp>
        <p:nvSpPr>
          <p:cNvPr id="4" name="Rectangle 3"/>
          <p:cNvSpPr/>
          <p:nvPr/>
        </p:nvSpPr>
        <p:spPr>
          <a:xfrm>
            <a:off x="0" y="313549"/>
            <a:ext cx="8763000" cy="379591"/>
          </a:xfrm>
          <a:prstGeom prst="rect">
            <a:avLst/>
          </a:prstGeom>
        </p:spPr>
        <p:txBody>
          <a:bodyPr wrap="square">
            <a:spAutoFit/>
          </a:bodyPr>
          <a:lstStyle/>
          <a:p>
            <a:pPr algn="ctr"/>
            <a:r>
              <a:rPr lang="en-US" sz="2800" b="1" baseline="30000" dirty="0"/>
              <a:t> Figure i.1  Prevalence of CKD by stage among NHANES participants, 1988-2012</a:t>
            </a:r>
          </a:p>
        </p:txBody>
      </p:sp>
      <p:sp>
        <p:nvSpPr>
          <p:cNvPr id="2" name="Footer Placeholder 1"/>
          <p:cNvSpPr>
            <a:spLocks noGrp="1"/>
          </p:cNvSpPr>
          <p:nvPr>
            <p:ph type="ftr" sz="quarter" idx="10"/>
          </p:nvPr>
        </p:nvSpPr>
        <p:spPr/>
        <p:txBody>
          <a:bodyPr/>
          <a:lstStyle/>
          <a:p>
            <a:r>
              <a:rPr lang="en-US" dirty="0"/>
              <a:t>Vol </a:t>
            </a:r>
            <a:r>
              <a:rPr lang="en-US" dirty="0" smtClean="0"/>
              <a:t>1, CKD, </a:t>
            </a:r>
            <a:r>
              <a:rPr lang="en-US" dirty="0" err="1"/>
              <a:t>Ch</a:t>
            </a:r>
            <a:r>
              <a:rPr lang="en-US" dirty="0"/>
              <a:t> </a:t>
            </a:r>
            <a:r>
              <a:rPr lang="en-US" dirty="0" err="1"/>
              <a:t>i</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smtClean="0"/>
              <a:pPr/>
              <a:t>2</a:t>
            </a:fld>
            <a:endParaRPr lang="en-US" dirty="0"/>
          </a:p>
        </p:txBody>
      </p:sp>
      <p:grpSp>
        <p:nvGrpSpPr>
          <p:cNvPr id="7" name="Group 6"/>
          <p:cNvGrpSpPr/>
          <p:nvPr/>
        </p:nvGrpSpPr>
        <p:grpSpPr>
          <a:xfrm>
            <a:off x="4891087" y="990600"/>
            <a:ext cx="3429000" cy="1447800"/>
            <a:chOff x="-38100" y="225471"/>
            <a:chExt cx="3211830" cy="1189632"/>
          </a:xfrm>
        </p:grpSpPr>
        <p:sp>
          <p:nvSpPr>
            <p:cNvPr id="8" name="Round Diagonal Corner Rectangle 7"/>
            <p:cNvSpPr/>
            <p:nvPr/>
          </p:nvSpPr>
          <p:spPr>
            <a:xfrm>
              <a:off x="-38100" y="225471"/>
              <a:ext cx="3211830" cy="1080770"/>
            </a:xfrm>
            <a:prstGeom prst="round2DiagRect">
              <a:avLst/>
            </a:prstGeom>
            <a:solidFill>
              <a:srgbClr val="FFC000">
                <a:alpha val="25098"/>
              </a:srgbClr>
            </a:solidFill>
            <a:ln>
              <a:solidFill>
                <a:srgbClr val="0070C0"/>
              </a:solidFill>
            </a:ln>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Text Box 44"/>
            <p:cNvSpPr txBox="1"/>
            <p:nvPr/>
          </p:nvSpPr>
          <p:spPr>
            <a:xfrm>
              <a:off x="111318" y="254256"/>
              <a:ext cx="2836248" cy="1160847"/>
            </a:xfrm>
            <a:prstGeom prst="rect">
              <a:avLst/>
            </a:prstGeom>
            <a:noFill/>
            <a:ln w="6350">
              <a:noFill/>
            </a:ln>
            <a:effectLst/>
          </p:spPr>
          <p:txBody>
            <a:bodyPr rot="0" spcFirstLastPara="0" vert="horz" wrap="non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1000" b="1" dirty="0">
                  <a:effectLst/>
                  <a:latin typeface="Calibri"/>
                  <a:ea typeface="Times New Roman"/>
                  <a:cs typeface="Times New Roman"/>
                </a:rPr>
                <a:t>Stages of CKD – KDOQI 2002 Definitions</a:t>
              </a:r>
              <a:endParaRPr lang="en-US" sz="1100" dirty="0">
                <a:effectLst/>
                <a:latin typeface="Calibri"/>
                <a:ea typeface="Calibri"/>
                <a:cs typeface="Times New Roman"/>
              </a:endParaRPr>
            </a:p>
            <a:p>
              <a:pPr marL="0" marR="0">
                <a:lnSpc>
                  <a:spcPct val="115000"/>
                </a:lnSpc>
                <a:spcBef>
                  <a:spcPts val="0"/>
                </a:spcBef>
                <a:spcAft>
                  <a:spcPts val="0"/>
                </a:spcAft>
              </a:pPr>
              <a:r>
                <a:rPr lang="en-US" sz="900" dirty="0">
                  <a:effectLst/>
                  <a:latin typeface="Calibri"/>
                  <a:ea typeface="Times New Roman"/>
                  <a:cs typeface="Times New Roman"/>
                </a:rPr>
                <a:t>Stage 1: 	eGFR ≥ 90 ml/min/1.73m</a:t>
              </a:r>
              <a:r>
                <a:rPr lang="en-US" sz="900" baseline="30000" dirty="0">
                  <a:effectLst/>
                  <a:latin typeface="Calibri"/>
                  <a:ea typeface="Times New Roman"/>
                  <a:cs typeface="Times New Roman"/>
                </a:rPr>
                <a:t>2</a:t>
              </a:r>
              <a:r>
                <a:rPr lang="en-US" sz="900" dirty="0">
                  <a:effectLst/>
                  <a:latin typeface="Calibri"/>
                  <a:ea typeface="Times New Roman"/>
                  <a:cs typeface="Times New Roman"/>
                </a:rPr>
                <a:t> and ACR ≥ 30 mg/g</a:t>
              </a:r>
              <a:endParaRPr lang="en-US" sz="1100" dirty="0">
                <a:effectLst/>
                <a:latin typeface="Calibri"/>
                <a:ea typeface="Calibri"/>
                <a:cs typeface="Times New Roman"/>
              </a:endParaRPr>
            </a:p>
            <a:p>
              <a:pPr marL="0" marR="0">
                <a:lnSpc>
                  <a:spcPct val="115000"/>
                </a:lnSpc>
                <a:spcBef>
                  <a:spcPts val="0"/>
                </a:spcBef>
                <a:spcAft>
                  <a:spcPts val="0"/>
                </a:spcAft>
              </a:pPr>
              <a:r>
                <a:rPr lang="en-US" sz="900" dirty="0">
                  <a:effectLst/>
                  <a:latin typeface="Calibri"/>
                  <a:ea typeface="Times New Roman"/>
                  <a:cs typeface="Times New Roman"/>
                </a:rPr>
                <a:t>Stage 2:	eGFR 60-89 ml/min/1.73m</a:t>
              </a:r>
              <a:r>
                <a:rPr lang="en-US" sz="900" baseline="30000" dirty="0">
                  <a:effectLst/>
                  <a:latin typeface="Calibri"/>
                  <a:ea typeface="Times New Roman"/>
                  <a:cs typeface="Times New Roman"/>
                </a:rPr>
                <a:t>2</a:t>
              </a:r>
              <a:r>
                <a:rPr lang="en-US" sz="900" dirty="0">
                  <a:effectLst/>
                  <a:latin typeface="Calibri"/>
                  <a:ea typeface="Times New Roman"/>
                  <a:cs typeface="Times New Roman"/>
                </a:rPr>
                <a:t> and ACR ≥ 30 mg/g</a:t>
              </a:r>
              <a:endParaRPr lang="en-US" sz="1100" dirty="0">
                <a:effectLst/>
                <a:latin typeface="Calibri"/>
                <a:ea typeface="Calibri"/>
                <a:cs typeface="Times New Roman"/>
              </a:endParaRPr>
            </a:p>
            <a:p>
              <a:pPr marL="0" marR="0">
                <a:lnSpc>
                  <a:spcPct val="115000"/>
                </a:lnSpc>
                <a:spcBef>
                  <a:spcPts val="0"/>
                </a:spcBef>
                <a:spcAft>
                  <a:spcPts val="0"/>
                </a:spcAft>
              </a:pPr>
              <a:r>
                <a:rPr lang="en-US" sz="900" dirty="0">
                  <a:effectLst/>
                  <a:latin typeface="Calibri"/>
                  <a:ea typeface="Times New Roman"/>
                  <a:cs typeface="Times New Roman"/>
                </a:rPr>
                <a:t>Stage 3:	eGFR 30-59 ml/min/1.73m</a:t>
              </a:r>
              <a:r>
                <a:rPr lang="en-US" sz="900" baseline="30000" dirty="0">
                  <a:effectLst/>
                  <a:latin typeface="Calibri"/>
                  <a:ea typeface="Times New Roman"/>
                  <a:cs typeface="Times New Roman"/>
                </a:rPr>
                <a:t>2</a:t>
              </a:r>
              <a:endParaRPr lang="en-US" sz="1100" dirty="0">
                <a:effectLst/>
                <a:latin typeface="Calibri"/>
                <a:ea typeface="Calibri"/>
                <a:cs typeface="Times New Roman"/>
              </a:endParaRPr>
            </a:p>
            <a:p>
              <a:pPr marL="0" marR="0">
                <a:lnSpc>
                  <a:spcPct val="115000"/>
                </a:lnSpc>
                <a:spcBef>
                  <a:spcPts val="0"/>
                </a:spcBef>
                <a:spcAft>
                  <a:spcPts val="0"/>
                </a:spcAft>
              </a:pPr>
              <a:r>
                <a:rPr lang="en-US" sz="900" dirty="0">
                  <a:effectLst/>
                  <a:latin typeface="Calibri"/>
                  <a:ea typeface="Times New Roman"/>
                  <a:cs typeface="Times New Roman"/>
                </a:rPr>
                <a:t>Stage 4:	eGFR 15-29 ml/min/1.73m</a:t>
              </a:r>
              <a:r>
                <a:rPr lang="en-US" sz="900" baseline="30000" dirty="0">
                  <a:effectLst/>
                  <a:latin typeface="Calibri"/>
                  <a:ea typeface="Times New Roman"/>
                  <a:cs typeface="Times New Roman"/>
                </a:rPr>
                <a:t>2</a:t>
              </a:r>
              <a:endParaRPr lang="en-US" sz="1100" dirty="0">
                <a:effectLst/>
                <a:latin typeface="Calibri"/>
                <a:ea typeface="Calibri"/>
                <a:cs typeface="Times New Roman"/>
              </a:endParaRPr>
            </a:p>
            <a:p>
              <a:pPr marL="0" marR="0">
                <a:lnSpc>
                  <a:spcPct val="115000"/>
                </a:lnSpc>
                <a:spcBef>
                  <a:spcPts val="0"/>
                </a:spcBef>
                <a:spcAft>
                  <a:spcPts val="1000"/>
                </a:spcAft>
              </a:pPr>
              <a:r>
                <a:rPr lang="en-US" sz="900" dirty="0">
                  <a:effectLst/>
                  <a:latin typeface="Calibri"/>
                  <a:ea typeface="Times New Roman"/>
                  <a:cs typeface="Times New Roman"/>
                </a:rPr>
                <a:t>Stage 5: 	eGFR &lt; 15 ml/min/1.73m</a:t>
              </a:r>
              <a:r>
                <a:rPr lang="en-US" sz="900" baseline="30000" dirty="0">
                  <a:effectLst/>
                  <a:latin typeface="Calibri"/>
                  <a:ea typeface="Times New Roman"/>
                  <a:cs typeface="Times New Roman"/>
                </a:rPr>
                <a:t>2</a:t>
              </a:r>
              <a:endParaRPr lang="en-US" sz="1100" dirty="0">
                <a:effectLst/>
                <a:latin typeface="Calibri"/>
                <a:ea typeface="Calibri"/>
                <a:cs typeface="Times New Roman"/>
              </a:endParaRPr>
            </a:p>
            <a:p>
              <a:pPr marL="0" marR="0">
                <a:lnSpc>
                  <a:spcPct val="115000"/>
                </a:lnSpc>
                <a:spcBef>
                  <a:spcPts val="0"/>
                </a:spcBef>
                <a:spcAft>
                  <a:spcPts val="1000"/>
                </a:spcAft>
              </a:pPr>
              <a:r>
                <a:rPr lang="en-US" sz="900" dirty="0">
                  <a:effectLst/>
                  <a:latin typeface="Calibri"/>
                  <a:ea typeface="Times New Roman"/>
                  <a:cs typeface="Times New Roman"/>
                </a:rPr>
                <a:t> </a:t>
              </a:r>
              <a:endParaRPr lang="en-US" sz="1100" dirty="0">
                <a:effectLst/>
                <a:latin typeface="Calibri"/>
                <a:ea typeface="Calibri"/>
                <a:cs typeface="Times New Roman"/>
              </a:endParaRPr>
            </a:p>
          </p:txBody>
        </p:sp>
      </p:gr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400" y="914400"/>
            <a:ext cx="6248407" cy="4804331"/>
          </a:xfrm>
          <a:prstGeom prst="rect">
            <a:avLst/>
          </a:prstGeom>
        </p:spPr>
      </p:pic>
    </p:spTree>
    <p:extLst>
      <p:ext uri="{BB962C8B-B14F-4D97-AF65-F5344CB8AC3E}">
        <p14:creationId xmlns:p14="http://schemas.microsoft.com/office/powerpoint/2010/main" val="19937353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t>Vol 1, CKD, </a:t>
            </a:r>
            <a:r>
              <a:rPr lang="en-US" dirty="0" err="1"/>
              <a:t>Ch</a:t>
            </a:r>
            <a:r>
              <a:rPr lang="en-US" dirty="0"/>
              <a:t> </a:t>
            </a:r>
            <a:r>
              <a:rPr lang="en-US" dirty="0" err="1"/>
              <a:t>i</a:t>
            </a:r>
            <a:endParaRPr lang="en-US" dirty="0"/>
          </a:p>
        </p:txBody>
      </p:sp>
      <p:sp>
        <p:nvSpPr>
          <p:cNvPr id="3" name="Slide Number Placeholder 2"/>
          <p:cNvSpPr>
            <a:spLocks noGrp="1"/>
          </p:cNvSpPr>
          <p:nvPr>
            <p:ph type="sldNum" sz="quarter" idx="11"/>
          </p:nvPr>
        </p:nvSpPr>
        <p:spPr/>
        <p:txBody>
          <a:bodyPr/>
          <a:lstStyle/>
          <a:p>
            <a:fld id="{3F227FC0-035E-484D-AA62-D30602925625}" type="slidenum">
              <a:rPr lang="en-US" smtClean="0"/>
              <a:pPr/>
              <a:t>3</a:t>
            </a:fld>
            <a:endParaRPr lang="en-US" dirty="0"/>
          </a:p>
        </p:txBody>
      </p:sp>
      <p:sp>
        <p:nvSpPr>
          <p:cNvPr id="5" name="Text Placeholder 4"/>
          <p:cNvSpPr>
            <a:spLocks noGrp="1"/>
          </p:cNvSpPr>
          <p:nvPr>
            <p:ph type="body" sz="half" idx="2"/>
          </p:nvPr>
        </p:nvSpPr>
        <p:spPr>
          <a:xfrm>
            <a:off x="381000" y="5257800"/>
            <a:ext cx="8305800" cy="533400"/>
          </a:xfrm>
        </p:spPr>
        <p:txBody>
          <a:bodyPr>
            <a:noAutofit/>
          </a:bodyPr>
          <a:lstStyle/>
          <a:p>
            <a:r>
              <a:rPr lang="en-US" sz="1200" i="1" dirty="0"/>
              <a:t>Data Source: National Health and Nutrition Examination Survey (NHANES), 1988–1994, 1999-2004 &amp; 2007–2012 participants age 20 &amp; older; single-sample estimates of eGFR &amp; ACR. </a:t>
            </a:r>
            <a:r>
              <a:rPr lang="en-US" sz="1200" i="1" dirty="0" err="1"/>
              <a:t>Adj</a:t>
            </a:r>
            <a:r>
              <a:rPr lang="en-US" sz="1200" i="1" dirty="0"/>
              <a:t>: age, sex, &amp; race; eGFR calculated using the CKD-EPI equation. Whisker lines indicate 95% confidence intervals. Abbreviations: BMI, body mass index; CKD, chronic kidney disease; CVD, cardiovascular disease; DM, diabetes mellitus; HTN, hypertension; SR, self-report. This graphic also appears as Figure 1.9.</a:t>
            </a:r>
          </a:p>
          <a:p>
            <a:endParaRPr lang="en-US" sz="900" dirty="0"/>
          </a:p>
        </p:txBody>
      </p:sp>
      <p:sp>
        <p:nvSpPr>
          <p:cNvPr id="6" name="Title 5"/>
          <p:cNvSpPr>
            <a:spLocks noGrp="1"/>
          </p:cNvSpPr>
          <p:nvPr>
            <p:ph type="title"/>
          </p:nvPr>
        </p:nvSpPr>
        <p:spPr/>
        <p:txBody>
          <a:bodyPr/>
          <a:lstStyle/>
          <a:p>
            <a:r>
              <a:rPr lang="en-US" dirty="0"/>
              <a:t>Figure i.2  Adjusted odds ratios of eGFR &lt;60 ml/min/1.73m</a:t>
            </a:r>
            <a:r>
              <a:rPr lang="en-US" baseline="30000" dirty="0"/>
              <a:t>2</a:t>
            </a:r>
            <a:r>
              <a:rPr lang="en-US" dirty="0"/>
              <a:t> in NHANES participants by age &amp; other risk factors, 1998-2012</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1600200"/>
            <a:ext cx="4389120" cy="3374746"/>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50080" y="1571625"/>
            <a:ext cx="4389120" cy="3374746"/>
          </a:xfrm>
          <a:prstGeom prst="rect">
            <a:avLst/>
          </a:prstGeom>
        </p:spPr>
      </p:pic>
      <p:sp>
        <p:nvSpPr>
          <p:cNvPr id="9" name="TextBox 8"/>
          <p:cNvSpPr txBox="1"/>
          <p:nvPr/>
        </p:nvSpPr>
        <p:spPr>
          <a:xfrm>
            <a:off x="685800" y="1211818"/>
            <a:ext cx="1587999" cy="338554"/>
          </a:xfrm>
          <a:prstGeom prst="rect">
            <a:avLst/>
          </a:prstGeom>
          <a:noFill/>
        </p:spPr>
        <p:txBody>
          <a:bodyPr wrap="none" rtlCol="0">
            <a:spAutoFit/>
          </a:bodyPr>
          <a:lstStyle/>
          <a:p>
            <a:r>
              <a:rPr lang="en-US" sz="1600" b="1" dirty="0" smtClean="0"/>
              <a:t>(A) Age category</a:t>
            </a:r>
            <a:endParaRPr lang="en-US" sz="1600" b="1" dirty="0"/>
          </a:p>
        </p:txBody>
      </p:sp>
      <p:sp>
        <p:nvSpPr>
          <p:cNvPr id="10" name="TextBox 9"/>
          <p:cNvSpPr txBox="1"/>
          <p:nvPr/>
        </p:nvSpPr>
        <p:spPr>
          <a:xfrm>
            <a:off x="4724400" y="1233071"/>
            <a:ext cx="1724639" cy="338554"/>
          </a:xfrm>
          <a:prstGeom prst="rect">
            <a:avLst/>
          </a:prstGeom>
          <a:noFill/>
        </p:spPr>
        <p:txBody>
          <a:bodyPr wrap="none" rtlCol="0">
            <a:spAutoFit/>
          </a:bodyPr>
          <a:lstStyle/>
          <a:p>
            <a:r>
              <a:rPr lang="en-US" sz="1600" b="1" dirty="0" smtClean="0"/>
              <a:t>(B) CKD risk factor</a:t>
            </a:r>
            <a:endParaRPr lang="en-US" sz="1600" b="1" dirty="0"/>
          </a:p>
        </p:txBody>
      </p:sp>
    </p:spTree>
    <p:extLst>
      <p:ext uri="{BB962C8B-B14F-4D97-AF65-F5344CB8AC3E}">
        <p14:creationId xmlns:p14="http://schemas.microsoft.com/office/powerpoint/2010/main" val="14311624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t>Vol 1, CKD, </a:t>
            </a:r>
            <a:r>
              <a:rPr lang="en-US" dirty="0" err="1"/>
              <a:t>Ch</a:t>
            </a:r>
            <a:r>
              <a:rPr lang="en-US" dirty="0"/>
              <a:t> </a:t>
            </a:r>
            <a:r>
              <a:rPr lang="en-US" dirty="0" err="1"/>
              <a:t>i</a:t>
            </a:r>
            <a:endParaRPr lang="en-US" dirty="0"/>
          </a:p>
        </p:txBody>
      </p:sp>
      <p:sp>
        <p:nvSpPr>
          <p:cNvPr id="3" name="Slide Number Placeholder 2"/>
          <p:cNvSpPr>
            <a:spLocks noGrp="1"/>
          </p:cNvSpPr>
          <p:nvPr>
            <p:ph type="sldNum" sz="quarter" idx="11"/>
          </p:nvPr>
        </p:nvSpPr>
        <p:spPr/>
        <p:txBody>
          <a:bodyPr/>
          <a:lstStyle/>
          <a:p>
            <a:fld id="{3F227FC0-035E-484D-AA62-D30602925625}" type="slidenum">
              <a:rPr lang="en-US" smtClean="0"/>
              <a:pPr/>
              <a:t>4</a:t>
            </a:fld>
            <a:endParaRPr lang="en-US" dirty="0"/>
          </a:p>
        </p:txBody>
      </p:sp>
      <p:sp>
        <p:nvSpPr>
          <p:cNvPr id="5" name="Text Placeholder 4"/>
          <p:cNvSpPr>
            <a:spLocks noGrp="1"/>
          </p:cNvSpPr>
          <p:nvPr>
            <p:ph type="body" sz="half" idx="2"/>
          </p:nvPr>
        </p:nvSpPr>
        <p:spPr/>
        <p:txBody>
          <a:bodyPr/>
          <a:lstStyle/>
          <a:p>
            <a:r>
              <a:rPr lang="en-US" i="1" dirty="0"/>
              <a:t>Data Source: National Health and Nutrition Examination Survey (NHANES), 1988–1994, 1999-2004 &amp; 2007–2012 participants age 20 &amp; older. Abbreviations: CKD, chronic kidney disease. This graphic also appears as Figure 1.11.</a:t>
            </a:r>
          </a:p>
          <a:p>
            <a:endParaRPr lang="en-US" dirty="0"/>
          </a:p>
        </p:txBody>
      </p:sp>
      <p:sp>
        <p:nvSpPr>
          <p:cNvPr id="6" name="Title 5"/>
          <p:cNvSpPr>
            <a:spLocks noGrp="1"/>
          </p:cNvSpPr>
          <p:nvPr>
            <p:ph type="title"/>
          </p:nvPr>
        </p:nvSpPr>
        <p:spPr/>
        <p:txBody>
          <a:bodyPr/>
          <a:lstStyle/>
          <a:p>
            <a:r>
              <a:rPr lang="en-US" dirty="0"/>
              <a:t>Figure i.3  NHANES participants with CKD aware of their kidney disease, 1999-2010</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 y="1143000"/>
            <a:ext cx="7010401" cy="4206240"/>
          </a:xfrm>
          <a:prstGeom prst="rect">
            <a:avLst/>
          </a:prstGeom>
        </p:spPr>
      </p:pic>
    </p:spTree>
    <p:extLst>
      <p:ext uri="{BB962C8B-B14F-4D97-AF65-F5344CB8AC3E}">
        <p14:creationId xmlns:p14="http://schemas.microsoft.com/office/powerpoint/2010/main" val="3994140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t>Vol 1, CKD, </a:t>
            </a:r>
            <a:r>
              <a:rPr lang="en-US" dirty="0" err="1"/>
              <a:t>Ch</a:t>
            </a:r>
            <a:r>
              <a:rPr lang="en-US" dirty="0"/>
              <a:t> </a:t>
            </a:r>
            <a:r>
              <a:rPr lang="en-US" dirty="0" err="1"/>
              <a:t>i</a:t>
            </a:r>
            <a:endParaRPr lang="en-US" dirty="0"/>
          </a:p>
        </p:txBody>
      </p:sp>
      <p:sp>
        <p:nvSpPr>
          <p:cNvPr id="3" name="Slide Number Placeholder 2"/>
          <p:cNvSpPr>
            <a:spLocks noGrp="1"/>
          </p:cNvSpPr>
          <p:nvPr>
            <p:ph type="sldNum" sz="quarter" idx="11"/>
          </p:nvPr>
        </p:nvSpPr>
        <p:spPr/>
        <p:txBody>
          <a:bodyPr/>
          <a:lstStyle/>
          <a:p>
            <a:fld id="{3F227FC0-035E-484D-AA62-D30602925625}" type="slidenum">
              <a:rPr lang="en-US" smtClean="0"/>
              <a:pPr/>
              <a:t>5</a:t>
            </a:fld>
            <a:endParaRPr lang="en-US" dirty="0"/>
          </a:p>
        </p:txBody>
      </p:sp>
      <p:sp>
        <p:nvSpPr>
          <p:cNvPr id="5" name="Text Placeholder 4"/>
          <p:cNvSpPr>
            <a:spLocks noGrp="1"/>
          </p:cNvSpPr>
          <p:nvPr>
            <p:ph type="body" sz="half" idx="2"/>
          </p:nvPr>
        </p:nvSpPr>
        <p:spPr/>
        <p:txBody>
          <a:bodyPr/>
          <a:lstStyle/>
          <a:p>
            <a:r>
              <a:rPr lang="en-US" i="1" dirty="0"/>
              <a:t>Data Source: Medicare 5 percent sample. This graphic also appears as Figure 2.1</a:t>
            </a:r>
            <a:r>
              <a:rPr lang="en-US" dirty="0"/>
              <a:t>.</a:t>
            </a:r>
          </a:p>
          <a:p>
            <a:endParaRPr lang="en-US" dirty="0"/>
          </a:p>
        </p:txBody>
      </p:sp>
      <p:sp>
        <p:nvSpPr>
          <p:cNvPr id="6" name="Title 5"/>
          <p:cNvSpPr>
            <a:spLocks noGrp="1"/>
          </p:cNvSpPr>
          <p:nvPr>
            <p:ph type="title"/>
          </p:nvPr>
        </p:nvSpPr>
        <p:spPr/>
        <p:txBody>
          <a:bodyPr/>
          <a:lstStyle/>
          <a:p>
            <a:r>
              <a:rPr lang="en-US" dirty="0"/>
              <a:t>Figure i.4  Temporal trends in CKD prevalence, overall and by CKD stage, among Medicare patients age 65+, 2000-2012</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1676397"/>
            <a:ext cx="8001006" cy="3200403"/>
          </a:xfrm>
          <a:prstGeom prst="rect">
            <a:avLst/>
          </a:prstGeom>
        </p:spPr>
      </p:pic>
    </p:spTree>
    <p:extLst>
      <p:ext uri="{BB962C8B-B14F-4D97-AF65-F5344CB8AC3E}">
        <p14:creationId xmlns:p14="http://schemas.microsoft.com/office/powerpoint/2010/main" val="4401903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t>Vol 1, CKD, </a:t>
            </a:r>
            <a:r>
              <a:rPr lang="en-US" dirty="0" err="1"/>
              <a:t>Ch</a:t>
            </a:r>
            <a:r>
              <a:rPr lang="en-US" dirty="0"/>
              <a:t> </a:t>
            </a:r>
            <a:r>
              <a:rPr lang="en-US" dirty="0" err="1"/>
              <a:t>i</a:t>
            </a:r>
            <a:endParaRPr lang="en-US" dirty="0"/>
          </a:p>
        </p:txBody>
      </p:sp>
      <p:sp>
        <p:nvSpPr>
          <p:cNvPr id="3" name="Slide Number Placeholder 2"/>
          <p:cNvSpPr>
            <a:spLocks noGrp="1"/>
          </p:cNvSpPr>
          <p:nvPr>
            <p:ph type="sldNum" sz="quarter" idx="11"/>
          </p:nvPr>
        </p:nvSpPr>
        <p:spPr/>
        <p:txBody>
          <a:bodyPr/>
          <a:lstStyle/>
          <a:p>
            <a:fld id="{3F227FC0-035E-484D-AA62-D30602925625}" type="slidenum">
              <a:rPr lang="en-US" smtClean="0"/>
              <a:pPr/>
              <a:t>6</a:t>
            </a:fld>
            <a:endParaRPr lang="en-US" dirty="0"/>
          </a:p>
        </p:txBody>
      </p:sp>
      <p:sp>
        <p:nvSpPr>
          <p:cNvPr id="5" name="Text Placeholder 4"/>
          <p:cNvSpPr>
            <a:spLocks noGrp="1"/>
          </p:cNvSpPr>
          <p:nvPr>
            <p:ph type="body" sz="half" idx="2"/>
          </p:nvPr>
        </p:nvSpPr>
        <p:spPr/>
        <p:txBody>
          <a:bodyPr/>
          <a:lstStyle/>
          <a:p>
            <a:r>
              <a:rPr lang="en-US" i="1" dirty="0"/>
              <a:t>Data Source: Medicare patients from the 5 percent sample, age 65 or older with Part A &amp; B coverage in the prior year. Tests tracked during each year. Abbreviations: CKD, chronic kidney disease; DM, diabetes mellitus; HTN, hypertension. This graphic is adapted from Figure 2.3A.</a:t>
            </a:r>
          </a:p>
          <a:p>
            <a:endParaRPr lang="en-US" dirty="0"/>
          </a:p>
        </p:txBody>
      </p:sp>
      <p:sp>
        <p:nvSpPr>
          <p:cNvPr id="6" name="Title 5"/>
          <p:cNvSpPr>
            <a:spLocks noGrp="1"/>
          </p:cNvSpPr>
          <p:nvPr>
            <p:ph type="title"/>
          </p:nvPr>
        </p:nvSpPr>
        <p:spPr/>
        <p:txBody>
          <a:bodyPr/>
          <a:lstStyle/>
          <a:p>
            <a:r>
              <a:rPr lang="en-US" dirty="0"/>
              <a:t>Figure i.5  Unadjusted cumulative probability for urine albumin testing, among Medicare patients age 65+ without a diagnosis of CKD, 2000-2012</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 y="1066800"/>
            <a:ext cx="6858014" cy="4456185"/>
          </a:xfrm>
          <a:prstGeom prst="rect">
            <a:avLst/>
          </a:prstGeom>
        </p:spPr>
      </p:pic>
    </p:spTree>
    <p:extLst>
      <p:ext uri="{BB962C8B-B14F-4D97-AF65-F5344CB8AC3E}">
        <p14:creationId xmlns:p14="http://schemas.microsoft.com/office/powerpoint/2010/main" val="7699769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t>Vol 1, CKD, </a:t>
            </a:r>
            <a:r>
              <a:rPr lang="en-US" dirty="0" err="1"/>
              <a:t>Ch</a:t>
            </a:r>
            <a:r>
              <a:rPr lang="en-US" dirty="0"/>
              <a:t> </a:t>
            </a:r>
            <a:r>
              <a:rPr lang="en-US" dirty="0" err="1"/>
              <a:t>i</a:t>
            </a:r>
            <a:endParaRPr lang="en-US" dirty="0"/>
          </a:p>
        </p:txBody>
      </p:sp>
      <p:sp>
        <p:nvSpPr>
          <p:cNvPr id="3" name="Slide Number Placeholder 2"/>
          <p:cNvSpPr>
            <a:spLocks noGrp="1"/>
          </p:cNvSpPr>
          <p:nvPr>
            <p:ph type="sldNum" sz="quarter" idx="11"/>
          </p:nvPr>
        </p:nvSpPr>
        <p:spPr/>
        <p:txBody>
          <a:bodyPr/>
          <a:lstStyle/>
          <a:p>
            <a:fld id="{3F227FC0-035E-484D-AA62-D30602925625}" type="slidenum">
              <a:rPr lang="en-US" smtClean="0"/>
              <a:pPr/>
              <a:t>7</a:t>
            </a:fld>
            <a:endParaRPr lang="en-US" dirty="0"/>
          </a:p>
        </p:txBody>
      </p:sp>
      <p:sp>
        <p:nvSpPr>
          <p:cNvPr id="5" name="Text Placeholder 4"/>
          <p:cNvSpPr>
            <a:spLocks noGrp="1"/>
          </p:cNvSpPr>
          <p:nvPr>
            <p:ph type="body" sz="half" idx="2"/>
          </p:nvPr>
        </p:nvSpPr>
        <p:spPr/>
        <p:txBody>
          <a:bodyPr/>
          <a:lstStyle/>
          <a:p>
            <a:r>
              <a:rPr lang="en-US" i="1" dirty="0"/>
              <a:t>Data Source: Medicare patients from the 5 percent sample, age 65 or older with Part A &amp; B coverage in the prior year. Tests tracked during each year. Abbreviations: CKD, chronic kidney disease; DM, diabetes mellitus; HTN, hypertension. This graphic is adapted from Figure 2.4A.</a:t>
            </a:r>
          </a:p>
          <a:p>
            <a:endParaRPr lang="en-US" dirty="0"/>
          </a:p>
        </p:txBody>
      </p:sp>
      <p:sp>
        <p:nvSpPr>
          <p:cNvPr id="6" name="Title 5"/>
          <p:cNvSpPr>
            <a:spLocks noGrp="1"/>
          </p:cNvSpPr>
          <p:nvPr>
            <p:ph type="title"/>
          </p:nvPr>
        </p:nvSpPr>
        <p:spPr/>
        <p:txBody>
          <a:bodyPr/>
          <a:lstStyle/>
          <a:p>
            <a:r>
              <a:rPr lang="en-US" dirty="0"/>
              <a:t>Figure i.6  Unadjusted cumulative probability of urine albumin testing, among Medicare patients age 65+ with a diagnosis of CKD, 2000-2012</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2993" y="1200907"/>
            <a:ext cx="6858014" cy="4456185"/>
          </a:xfrm>
          <a:prstGeom prst="rect">
            <a:avLst/>
          </a:prstGeom>
        </p:spPr>
      </p:pic>
    </p:spTree>
    <p:extLst>
      <p:ext uri="{BB962C8B-B14F-4D97-AF65-F5344CB8AC3E}">
        <p14:creationId xmlns:p14="http://schemas.microsoft.com/office/powerpoint/2010/main" val="18926365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t>Vol 1, CKD, </a:t>
            </a:r>
            <a:r>
              <a:rPr lang="en-US" dirty="0" err="1"/>
              <a:t>Ch</a:t>
            </a:r>
            <a:r>
              <a:rPr lang="en-US" dirty="0"/>
              <a:t> </a:t>
            </a:r>
            <a:r>
              <a:rPr lang="en-US" dirty="0" err="1"/>
              <a:t>i</a:t>
            </a:r>
            <a:endParaRPr lang="en-US" dirty="0"/>
          </a:p>
        </p:txBody>
      </p:sp>
      <p:sp>
        <p:nvSpPr>
          <p:cNvPr id="3" name="Slide Number Placeholder 2"/>
          <p:cNvSpPr>
            <a:spLocks noGrp="1"/>
          </p:cNvSpPr>
          <p:nvPr>
            <p:ph type="sldNum" sz="quarter" idx="11"/>
          </p:nvPr>
        </p:nvSpPr>
        <p:spPr/>
        <p:txBody>
          <a:bodyPr/>
          <a:lstStyle/>
          <a:p>
            <a:fld id="{3F227FC0-035E-484D-AA62-D30602925625}" type="slidenum">
              <a:rPr lang="en-US" smtClean="0"/>
              <a:pPr/>
              <a:t>8</a:t>
            </a:fld>
            <a:endParaRPr lang="en-US" dirty="0"/>
          </a:p>
        </p:txBody>
      </p:sp>
      <p:sp>
        <p:nvSpPr>
          <p:cNvPr id="5" name="Text Placeholder 4"/>
          <p:cNvSpPr>
            <a:spLocks noGrp="1"/>
          </p:cNvSpPr>
          <p:nvPr>
            <p:ph type="body" sz="half" idx="2"/>
          </p:nvPr>
        </p:nvSpPr>
        <p:spPr>
          <a:xfrm>
            <a:off x="381000" y="5486400"/>
            <a:ext cx="8305800" cy="533400"/>
          </a:xfrm>
        </p:spPr>
        <p:txBody>
          <a:bodyPr/>
          <a:lstStyle/>
          <a:p>
            <a:r>
              <a:rPr lang="en-US" i="1" dirty="0"/>
              <a:t>Data source: Medicare 5 percent sample. January 1 point prevalent Medicare patients age 66 and older. </a:t>
            </a:r>
            <a:r>
              <a:rPr lang="en-US" i="1" dirty="0" err="1"/>
              <a:t>Adj</a:t>
            </a:r>
            <a:r>
              <a:rPr lang="en-US" i="1" dirty="0"/>
              <a:t>: age/sex/race/prior year hospitalization/comorbidities. Ref: 2012 patients. Abbreviations: CKD, chronic kidney disease. This graphic also appears as Figure 3.1.</a:t>
            </a:r>
          </a:p>
          <a:p>
            <a:endParaRPr lang="en-US" dirty="0"/>
          </a:p>
        </p:txBody>
      </p:sp>
      <p:sp>
        <p:nvSpPr>
          <p:cNvPr id="6" name="Title 5"/>
          <p:cNvSpPr>
            <a:spLocks noGrp="1"/>
          </p:cNvSpPr>
          <p:nvPr>
            <p:ph type="title"/>
          </p:nvPr>
        </p:nvSpPr>
        <p:spPr/>
        <p:txBody>
          <a:bodyPr/>
          <a:lstStyle/>
          <a:p>
            <a:r>
              <a:rPr lang="en-US" dirty="0"/>
              <a:t>Figure i.7  Unadjusted and adjusted all-cause mortality rates (per 1,000 patient years at risk) for Medicare patients aged 66 and older, by CKD status and year, 1995-2012</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1706880"/>
            <a:ext cx="3779520" cy="377952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8200" y="1676400"/>
            <a:ext cx="3779520" cy="3779520"/>
          </a:xfrm>
          <a:prstGeom prst="rect">
            <a:avLst/>
          </a:prstGeom>
        </p:spPr>
      </p:pic>
      <p:sp>
        <p:nvSpPr>
          <p:cNvPr id="9" name="TextBox 8"/>
          <p:cNvSpPr txBox="1"/>
          <p:nvPr/>
        </p:nvSpPr>
        <p:spPr>
          <a:xfrm>
            <a:off x="685800" y="1211818"/>
            <a:ext cx="1465466" cy="338554"/>
          </a:xfrm>
          <a:prstGeom prst="rect">
            <a:avLst/>
          </a:prstGeom>
          <a:noFill/>
        </p:spPr>
        <p:txBody>
          <a:bodyPr wrap="none" rtlCol="0">
            <a:spAutoFit/>
          </a:bodyPr>
          <a:lstStyle/>
          <a:p>
            <a:r>
              <a:rPr lang="en-US" sz="1600" b="1" dirty="0" smtClean="0"/>
              <a:t>(A) Unadjusted</a:t>
            </a:r>
            <a:endParaRPr lang="en-US" sz="1600" b="1" dirty="0"/>
          </a:p>
        </p:txBody>
      </p:sp>
      <p:sp>
        <p:nvSpPr>
          <p:cNvPr id="10" name="TextBox 9"/>
          <p:cNvSpPr txBox="1"/>
          <p:nvPr/>
        </p:nvSpPr>
        <p:spPr>
          <a:xfrm>
            <a:off x="4724400" y="1233071"/>
            <a:ext cx="1234633" cy="338554"/>
          </a:xfrm>
          <a:prstGeom prst="rect">
            <a:avLst/>
          </a:prstGeom>
          <a:noFill/>
        </p:spPr>
        <p:txBody>
          <a:bodyPr wrap="none" rtlCol="0">
            <a:spAutoFit/>
          </a:bodyPr>
          <a:lstStyle/>
          <a:p>
            <a:r>
              <a:rPr lang="en-US" sz="1600" b="1" dirty="0" smtClean="0"/>
              <a:t>(B) Adjusted</a:t>
            </a:r>
            <a:endParaRPr lang="en-US" sz="1600" b="1" dirty="0"/>
          </a:p>
        </p:txBody>
      </p:sp>
    </p:spTree>
    <p:extLst>
      <p:ext uri="{BB962C8B-B14F-4D97-AF65-F5344CB8AC3E}">
        <p14:creationId xmlns:p14="http://schemas.microsoft.com/office/powerpoint/2010/main" val="32994183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t>Vol 1, CKD, </a:t>
            </a:r>
            <a:r>
              <a:rPr lang="en-US" dirty="0" err="1"/>
              <a:t>Ch</a:t>
            </a:r>
            <a:r>
              <a:rPr lang="en-US" dirty="0"/>
              <a:t> </a:t>
            </a:r>
            <a:r>
              <a:rPr lang="en-US" dirty="0" err="1"/>
              <a:t>i</a:t>
            </a:r>
            <a:endParaRPr lang="en-US" dirty="0"/>
          </a:p>
        </p:txBody>
      </p:sp>
      <p:sp>
        <p:nvSpPr>
          <p:cNvPr id="3" name="Slide Number Placeholder 2"/>
          <p:cNvSpPr>
            <a:spLocks noGrp="1"/>
          </p:cNvSpPr>
          <p:nvPr>
            <p:ph type="sldNum" sz="quarter" idx="11"/>
          </p:nvPr>
        </p:nvSpPr>
        <p:spPr/>
        <p:txBody>
          <a:bodyPr/>
          <a:lstStyle/>
          <a:p>
            <a:fld id="{3F227FC0-035E-484D-AA62-D30602925625}" type="slidenum">
              <a:rPr lang="en-US" smtClean="0"/>
              <a:pPr/>
              <a:t>9</a:t>
            </a:fld>
            <a:endParaRPr lang="en-US" dirty="0"/>
          </a:p>
        </p:txBody>
      </p:sp>
      <p:sp>
        <p:nvSpPr>
          <p:cNvPr id="5" name="Text Placeholder 4"/>
          <p:cNvSpPr>
            <a:spLocks noGrp="1"/>
          </p:cNvSpPr>
          <p:nvPr>
            <p:ph type="body" sz="half" idx="2"/>
          </p:nvPr>
        </p:nvSpPr>
        <p:spPr/>
        <p:txBody>
          <a:bodyPr/>
          <a:lstStyle/>
          <a:p>
            <a:r>
              <a:rPr lang="en-US" i="1" dirty="0"/>
              <a:t>Data source: Medicare 5 percent sample. January 1, 2012 point prevalent patients age 66 and older. </a:t>
            </a:r>
            <a:r>
              <a:rPr lang="en-US" i="1" dirty="0" err="1"/>
              <a:t>Adj</a:t>
            </a:r>
            <a:r>
              <a:rPr lang="en-US" i="1" dirty="0"/>
              <a:t>: age/sex/race/prior year hospitalization/comorbidities. Ref: all patients, 2012. Abbreviations: CKD, chronic kidney disease; CVD, cardiovascular disease; DM, diabetes mellitus. This graphic also appears as Figure 3.4.</a:t>
            </a:r>
          </a:p>
          <a:p>
            <a:endParaRPr lang="en-US" dirty="0"/>
          </a:p>
        </p:txBody>
      </p:sp>
      <p:sp>
        <p:nvSpPr>
          <p:cNvPr id="6" name="Title 5"/>
          <p:cNvSpPr>
            <a:spLocks noGrp="1"/>
          </p:cNvSpPr>
          <p:nvPr>
            <p:ph type="title"/>
          </p:nvPr>
        </p:nvSpPr>
        <p:spPr/>
        <p:txBody>
          <a:bodyPr/>
          <a:lstStyle/>
          <a:p>
            <a:r>
              <a:rPr lang="en-US" dirty="0"/>
              <a:t>Figure i.8  Adjusted mortality rates (per 1,000 patient years at risk) in Medicare patients aged 66 and older, by cardiovascular disease, diabetes mellitus, and CKD status, 2012</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2993" y="1371596"/>
            <a:ext cx="6949440" cy="4169664"/>
          </a:xfrm>
          <a:prstGeom prst="rect">
            <a:avLst/>
          </a:prstGeom>
        </p:spPr>
      </p:pic>
    </p:spTree>
    <p:extLst>
      <p:ext uri="{BB962C8B-B14F-4D97-AF65-F5344CB8AC3E}">
        <p14:creationId xmlns:p14="http://schemas.microsoft.com/office/powerpoint/2010/main" val="469938065"/>
      </p:ext>
    </p:extLst>
  </p:cSld>
  <p:clrMapOvr>
    <a:masterClrMapping/>
  </p:clrMapOvr>
  <p:timing>
    <p:tnLst>
      <p:par>
        <p:cTn id="1" dur="indefinite" restart="never" nodeType="tmRoot"/>
      </p:par>
    </p:tnLst>
  </p:timing>
</p:sld>
</file>

<file path=ppt/theme/theme1.xml><?xml version="1.0" encoding="utf-8"?>
<a:theme xmlns:a="http://schemas.openxmlformats.org/drawingml/2006/main" name="ADR_PPT_Template-ESRD - sample">
  <a:themeElements>
    <a:clrScheme name="USRDS ADR Color Palette">
      <a:dk1>
        <a:sysClr val="windowText" lastClr="000000"/>
      </a:dk1>
      <a:lt1>
        <a:sysClr val="window" lastClr="FFFFFF"/>
      </a:lt1>
      <a:dk2>
        <a:srgbClr val="48070E"/>
      </a:dk2>
      <a:lt2>
        <a:srgbClr val="FFFFFF"/>
      </a:lt2>
      <a:accent1>
        <a:srgbClr val="7A2F36"/>
      </a:accent1>
      <a:accent2>
        <a:srgbClr val="AC6168"/>
      </a:accent2>
      <a:accent3>
        <a:srgbClr val="002966"/>
      </a:accent3>
      <a:accent4>
        <a:srgbClr val="0E5480"/>
      </a:accent4>
      <a:accent5>
        <a:srgbClr val="367CA8"/>
      </a:accent5>
      <a:accent6>
        <a:srgbClr val="FFC76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ADR_PPT_Template-ESRD - sample</Template>
  <TotalTime>95</TotalTime>
  <Words>1926</Words>
  <Application>Microsoft Office PowerPoint</Application>
  <PresentationFormat>On-screen Show (4:3)</PresentationFormat>
  <Paragraphs>83</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ADR_PPT_Template-ESRD - sample</vt:lpstr>
      <vt:lpstr>PowerPoint Presentation</vt:lpstr>
      <vt:lpstr>PowerPoint Presentation</vt:lpstr>
      <vt:lpstr>Figure i.2  Adjusted odds ratios of eGFR &lt;60 ml/min/1.73m2 in NHANES participants by age &amp; other risk factors, 1998-2012</vt:lpstr>
      <vt:lpstr>Figure i.3  NHANES participants with CKD aware of their kidney disease, 1999-2010</vt:lpstr>
      <vt:lpstr>Figure i.4  Temporal trends in CKD prevalence, overall and by CKD stage, among Medicare patients age 65+, 2000-2012</vt:lpstr>
      <vt:lpstr>Figure i.5  Unadjusted cumulative probability for urine albumin testing, among Medicare patients age 65+ without a diagnosis of CKD, 2000-2012</vt:lpstr>
      <vt:lpstr>Figure i.6  Unadjusted cumulative probability of urine albumin testing, among Medicare patients age 65+ with a diagnosis of CKD, 2000-2012</vt:lpstr>
      <vt:lpstr>Figure i.7  Unadjusted and adjusted all-cause mortality rates (per 1,000 patient years at risk) for Medicare patients aged 66 and older, by CKD status and year, 1995-2012</vt:lpstr>
      <vt:lpstr>Figure i.8  Adjusted mortality rates (per 1,000 patient years at risk) in Medicare patients aged 66 and older, by cardiovascular disease, diabetes mellitus, and CKD status, 2012</vt:lpstr>
      <vt:lpstr>Figure i.9  Adjusted percentage readmitted to the hospital within 30 days of discharge, among Medicare CKD patients aged 66 and older, discharged alive from an all-cause index hospitalization between January 1 and December 1, by year, 2001-2012</vt:lpstr>
      <vt:lpstr>Figure i.10  Cardiovascular disease in patients with or without CKD, 2012</vt:lpstr>
      <vt:lpstr>Figure i.11  Survival of patients with a cardiovascular diagnosis or procedure, by CKD status, 2010-2012</vt:lpstr>
      <vt:lpstr>Figure i.12  Unadjusted rates of first hospitalization with AKI for Medicare patients aged 66+ by age and year, 2003-2012</vt:lpstr>
      <vt:lpstr>Figure i.13  Outpatient physician visits within one year of live discharge from first AKI hospitalization in 2011 for Medicare patients aged 66+ by physician specialty and time</vt:lpstr>
      <vt:lpstr>Figure i.14  Cumulative probability of a claim for a serum creatinine test within one year of live discharge from first AKI hospitalization in 2011 for Medicare patients aged 66+, by CKD, DM and time</vt:lpstr>
      <vt:lpstr>Figure i.15  Renal status one year following discharge from AKI hospitalization in 2010-2011, among surviving Medicare patients aged 66+ without kidney disease prior to AKI hospitalization, by CKD stage and ESRD status</vt:lpstr>
      <vt:lpstr>Figure i.16  Hospital discharge status of first AKI hospitalization for Medicare patients aged 66+, 2012</vt:lpstr>
      <vt:lpstr>Figure i.17  Overall Medicare Parts A and B costs for fee-for-service patients aged 65 and older, by CKD, DM, CHF, and year, 2008 and 2012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Anca Tilea</dc:creator>
  <cp:lastModifiedBy>Janet Kavanagh</cp:lastModifiedBy>
  <cp:revision>8</cp:revision>
  <dcterms:created xsi:type="dcterms:W3CDTF">2014-11-20T17:09:01Z</dcterms:created>
  <dcterms:modified xsi:type="dcterms:W3CDTF">2014-11-21T17:44:52Z</dcterms:modified>
</cp:coreProperties>
</file>