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9" r:id="rId3"/>
    <p:sldId id="279" r:id="rId4"/>
    <p:sldId id="28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81" r:id="rId20"/>
    <p:sldId id="282"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6"/>
    <a:srgbClr val="48070E"/>
    <a:srgbClr val="7A2F36"/>
    <a:srgbClr val="AC6168"/>
    <a:srgbClr val="0E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6" d="100"/>
          <a:sy n="96" d="100"/>
        </p:scale>
        <p:origin x="-996" y="-96"/>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075" y="685800"/>
            <a:ext cx="3200400" cy="1255595"/>
          </a:xfrm>
          <a:prstGeom prst="rect">
            <a:avLst/>
          </a:prstGeom>
        </p:spPr>
      </p:pic>
      <p:sp>
        <p:nvSpPr>
          <p:cNvPr id="4" name="TextBox 3"/>
          <p:cNvSpPr txBox="1"/>
          <p:nvPr userDrawn="1"/>
        </p:nvSpPr>
        <p:spPr>
          <a:xfrm>
            <a:off x="495300" y="2514600"/>
            <a:ext cx="8153400" cy="1138773"/>
          </a:xfrm>
          <a:prstGeom prst="rect">
            <a:avLst/>
          </a:prstGeom>
          <a:noFill/>
        </p:spPr>
        <p:txBody>
          <a:bodyPr wrap="square" rtlCol="0">
            <a:spAutoFit/>
          </a:bodyPr>
          <a:lstStyle/>
          <a:p>
            <a:pPr algn="ctr"/>
            <a:r>
              <a:rPr lang="en-US" sz="3400" b="1" dirty="0" smtClean="0">
                <a:latin typeface="Candara" panose="020E0502030303020204" pitchFamily="34" charset="0"/>
              </a:rPr>
              <a:t>Chapter 3: </a:t>
            </a:r>
          </a:p>
          <a:p>
            <a:pPr algn="ctr"/>
            <a:r>
              <a:rPr lang="en-US" sz="3400" b="1" dirty="0" smtClean="0">
                <a:latin typeface="Candara" panose="020E0502030303020204" pitchFamily="34" charset="0"/>
              </a:rPr>
              <a:t>Clinical Indicators and Preventive Care</a:t>
            </a:r>
          </a:p>
        </p:txBody>
      </p:sp>
      <p:sp>
        <p:nvSpPr>
          <p:cNvPr id="5" name="TextBox 4"/>
          <p:cNvSpPr txBox="1"/>
          <p:nvPr userDrawn="1"/>
        </p:nvSpPr>
        <p:spPr>
          <a:xfrm>
            <a:off x="990600" y="4835098"/>
            <a:ext cx="7239000" cy="830997"/>
          </a:xfrm>
          <a:prstGeom prst="rect">
            <a:avLst/>
          </a:prstGeom>
          <a:noFill/>
        </p:spPr>
        <p:txBody>
          <a:bodyPr wrap="square" rtlCol="0">
            <a:spAutoFit/>
          </a:bodyPr>
          <a:lstStyle/>
          <a:p>
            <a:pPr algn="ctr"/>
            <a:r>
              <a:rPr lang="en-US" sz="2400" b="1" cap="small" dirty="0" smtClean="0">
                <a:solidFill>
                  <a:schemeClr val="tx2"/>
                </a:solidFill>
                <a:latin typeface="Constantia" panose="02030602050306030303" pitchFamily="18" charset="0"/>
              </a:rPr>
              <a:t>2014</a:t>
            </a:r>
            <a:r>
              <a:rPr lang="en-US" sz="2400" b="1" cap="small" baseline="0" dirty="0" smtClean="0">
                <a:solidFill>
                  <a:schemeClr val="tx2"/>
                </a:solidFill>
                <a:latin typeface="Constantia" panose="02030602050306030303" pitchFamily="18" charset="0"/>
              </a:rPr>
              <a:t> Annual Data Report</a:t>
            </a:r>
          </a:p>
          <a:p>
            <a:pPr algn="ctr"/>
            <a:r>
              <a:rPr lang="en-US" sz="2400" b="1" cap="small" baseline="0" dirty="0" smtClean="0">
                <a:solidFill>
                  <a:schemeClr val="tx2"/>
                </a:solidFill>
                <a:latin typeface="Constantia" panose="02030602050306030303" pitchFamily="18" charset="0"/>
              </a:rPr>
              <a:t>Volume 2: End-Stage Renal Disease</a:t>
            </a:r>
            <a:endParaRPr lang="en-US" sz="2400" b="1" cap="small"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1</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1</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Vol 2, ESRD, Ch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Vol 2, ESRD, Ch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Vol 2, ESRD, Ch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480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Vol 2, ESRD, Ch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2" y="6410327"/>
            <a:ext cx="1165358" cy="457198"/>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p:txBody>
          <a:bodyPr/>
          <a:lstStyle/>
          <a:p>
            <a:r>
              <a:rPr lang="en-US" dirty="0"/>
              <a:t>Data Source: Special analyses, USRDS ESRD Database</a:t>
            </a:r>
            <a:r>
              <a:rPr lang="en-US" dirty="0" smtClean="0"/>
              <a:t>. </a:t>
            </a:r>
            <a:r>
              <a:rPr lang="en-US" dirty="0"/>
              <a:t>Panel b: Monthly IV iron use is among PD patients on dialysis ≥90 days and ≥18 years old at the start of the given month. Abbreviations: EPO, erythropoietin; ESA, erythropoiesis-stimulating agents; </a:t>
            </a:r>
            <a:r>
              <a:rPr lang="en-US" dirty="0" err="1"/>
              <a:t>Hgb</a:t>
            </a:r>
            <a:r>
              <a:rPr lang="en-US" dirty="0"/>
              <a:t>, hemoglobin; IV, intravenous; PD, peritoneal dialysis.</a:t>
            </a:r>
          </a:p>
        </p:txBody>
      </p:sp>
      <p:sp>
        <p:nvSpPr>
          <p:cNvPr id="6" name="Title 5"/>
          <p:cNvSpPr>
            <a:spLocks noGrp="1"/>
          </p:cNvSpPr>
          <p:nvPr>
            <p:ph type="title"/>
          </p:nvPr>
        </p:nvSpPr>
        <p:spPr/>
        <p:txBody>
          <a:bodyPr/>
          <a:lstStyle/>
          <a:p>
            <a:r>
              <a:rPr lang="en-US" dirty="0"/>
              <a:t>vol 2  Figure 3.5(b) Monthly IV iron use in adult PD patients on dialysis ≥90 days, from Medicare claims: time trend from 2005-2012</a:t>
            </a:r>
            <a:br>
              <a:rPr lang="en-US" dirty="0"/>
            </a:br>
            <a:endParaRPr lang="en-US" dirty="0"/>
          </a:p>
        </p:txBody>
      </p:sp>
      <p:pic>
        <p:nvPicPr>
          <p:cNvPr id="4098" name="Picture 2" descr="W:\ADR\2014\Volume 2\2 - Clinical Indicators and Preventive Care\2014\Powerpoint\Powerpoint 300ppi\ESRDClinicalInd_F5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25550"/>
            <a:ext cx="6858000" cy="44069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10</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381000" y="5486400"/>
            <a:ext cx="8305800" cy="533400"/>
          </a:xfrm>
        </p:spPr>
        <p:txBody>
          <a:bodyPr/>
          <a:lstStyle/>
          <a:p>
            <a:r>
              <a:rPr lang="en-US" dirty="0"/>
              <a:t>Data Source: Special analyses, USRDS ESRD Database. Distribution of </a:t>
            </a:r>
            <a:r>
              <a:rPr lang="en-US" dirty="0" err="1"/>
              <a:t>Hgb</a:t>
            </a:r>
            <a:r>
              <a:rPr lang="en-US" dirty="0"/>
              <a:t> levels among PD patients within a given month who had claims for </a:t>
            </a:r>
            <a:r>
              <a:rPr lang="en-US" dirty="0" err="1"/>
              <a:t>Hgb</a:t>
            </a:r>
            <a:r>
              <a:rPr lang="en-US" dirty="0"/>
              <a:t> level and ESA use, were on dialysis ≥90 days, and were ≥18 years old at the start of the month. Abbreviations: ESA, erythropoiesis-stimulating agents; </a:t>
            </a:r>
            <a:r>
              <a:rPr lang="en-US" dirty="0" err="1"/>
              <a:t>Hgb</a:t>
            </a:r>
            <a:r>
              <a:rPr lang="en-US" dirty="0"/>
              <a:t>, hemoglobin; PD, peritoneal dialysis.</a:t>
            </a:r>
          </a:p>
        </p:txBody>
      </p:sp>
      <p:sp>
        <p:nvSpPr>
          <p:cNvPr id="6" name="Title 5"/>
          <p:cNvSpPr>
            <a:spLocks noGrp="1"/>
          </p:cNvSpPr>
          <p:nvPr>
            <p:ph type="title"/>
          </p:nvPr>
        </p:nvSpPr>
        <p:spPr/>
        <p:txBody>
          <a:bodyPr/>
          <a:lstStyle/>
          <a:p>
            <a:r>
              <a:rPr lang="en-US" dirty="0"/>
              <a:t>vol 2  Figure 3.6 Distribution of monthly hemoglobin (g/</a:t>
            </a:r>
            <a:r>
              <a:rPr lang="en-US" dirty="0" err="1"/>
              <a:t>dL</a:t>
            </a:r>
            <a:r>
              <a:rPr lang="en-US" dirty="0"/>
              <a:t>) levels in ESA-treated adult (≥ 18 years of age) peritoneal dialysis patients on dialysis ≥90 days, from Medicare claims: time trend from 1995-2012 </a:t>
            </a:r>
          </a:p>
        </p:txBody>
      </p:sp>
      <p:pic>
        <p:nvPicPr>
          <p:cNvPr id="5122" name="Picture 2" descr="W:\ADR\2014\Volume 2\2 - Clinical Indicators and Preventive Care\2014\Powerpoint\Powerpoint 300ppi\ESRDClinicalInd_F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532" y="1295400"/>
            <a:ext cx="6738937" cy="395605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11</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419100" y="5519159"/>
            <a:ext cx="8305800" cy="533400"/>
          </a:xfrm>
        </p:spPr>
        <p:txBody>
          <a:bodyPr/>
          <a:lstStyle/>
          <a:p>
            <a:r>
              <a:rPr lang="en-US" dirty="0"/>
              <a:t>Data Source: Special analyses, USRDS ESRD Database. The percentage of PD patients with ≥1 RBC transfusion claim in a given month was among PD patients having a claim for at least one dialysis session during the month, and who were ≥18 years old at the start of the month. Abbreviations: PD, peritoneal dialysis; RBC, red blood cell.</a:t>
            </a:r>
          </a:p>
        </p:txBody>
      </p:sp>
      <p:sp>
        <p:nvSpPr>
          <p:cNvPr id="6" name="Title 5"/>
          <p:cNvSpPr>
            <a:spLocks noGrp="1"/>
          </p:cNvSpPr>
          <p:nvPr>
            <p:ph type="title"/>
          </p:nvPr>
        </p:nvSpPr>
        <p:spPr/>
        <p:txBody>
          <a:bodyPr/>
          <a:lstStyle/>
          <a:p>
            <a:r>
              <a:rPr lang="en-US" dirty="0"/>
              <a:t>vol 2  Figure </a:t>
            </a:r>
            <a:r>
              <a:rPr lang="en-US" dirty="0" smtClean="0"/>
              <a:t>3.7 </a:t>
            </a:r>
            <a:r>
              <a:rPr lang="en-US" dirty="0"/>
              <a:t>Percentage of adult PD patients ≥18 years old with ≥1 claim for RBC transfusion in a month, from Medicare claims data, by race: monthly time trend from 2010-2012</a:t>
            </a:r>
          </a:p>
        </p:txBody>
      </p:sp>
      <p:pic>
        <p:nvPicPr>
          <p:cNvPr id="6146" name="Picture 2" descr="W:\ADR\2014\Volume 2\2 - Clinical Indicators and Preventive Care\2014\Powerpoint\Powerpoint 300ppi\ESRDClinicalInd_F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12</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419100" y="5562600"/>
            <a:ext cx="8305800" cy="533400"/>
          </a:xfrm>
        </p:spPr>
        <p:txBody>
          <a:bodyPr/>
          <a:lstStyle/>
          <a:p>
            <a:r>
              <a:rPr lang="en-US" dirty="0"/>
              <a:t>Data Source: Special analyses, USRDS ESRD Database. Point prevalent Medicare ESRD patients ages 18 to 75 with a diagnosis claim for diabetes mellitus in the previous year; diabetes-related care in the measurement year. Abbreviations: ESRD, end-stage renal disease.</a:t>
            </a:r>
          </a:p>
        </p:txBody>
      </p:sp>
      <p:sp>
        <p:nvSpPr>
          <p:cNvPr id="6" name="Title 5"/>
          <p:cNvSpPr>
            <a:spLocks noGrp="1"/>
          </p:cNvSpPr>
          <p:nvPr>
            <p:ph type="title"/>
          </p:nvPr>
        </p:nvSpPr>
        <p:spPr/>
        <p:txBody>
          <a:bodyPr/>
          <a:lstStyle/>
          <a:p>
            <a:r>
              <a:rPr lang="en-US" dirty="0"/>
              <a:t>vol 2  Figure </a:t>
            </a:r>
            <a:r>
              <a:rPr lang="en-US" dirty="0" smtClean="0"/>
              <a:t>3.8 </a:t>
            </a:r>
            <a:r>
              <a:rPr lang="en-US" dirty="0"/>
              <a:t>Diabetes-related care among patients with diabetes mellitus 18-75 years old with ESRD, from Medicare claims: time trend from 1999-2012</a:t>
            </a:r>
          </a:p>
        </p:txBody>
      </p:sp>
      <p:pic>
        <p:nvPicPr>
          <p:cNvPr id="7170" name="Picture 2" descr="W:\ADR\2014\Volume 2\2 - Clinical Indicators and Preventive Care\2014\Powerpoint\Powerpoint 300ppi\ESRDClinicalInd_F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880" y="1371600"/>
            <a:ext cx="7324241"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13</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p:txBody>
          <a:bodyPr/>
          <a:lstStyle/>
          <a:p>
            <a:r>
              <a:rPr lang="en-US" dirty="0"/>
              <a:t>Data Source: Special analyses, USRDS ESRD Database. ESRD patients initiating treatment for ESRD at least 90 days before seasonal period: August 1-April 30 for influenza. Abbreviations: ESRD, end-stage renal disease.</a:t>
            </a:r>
          </a:p>
        </p:txBody>
      </p:sp>
      <p:sp>
        <p:nvSpPr>
          <p:cNvPr id="6" name="Title 5"/>
          <p:cNvSpPr>
            <a:spLocks noGrp="1"/>
          </p:cNvSpPr>
          <p:nvPr>
            <p:ph type="title"/>
          </p:nvPr>
        </p:nvSpPr>
        <p:spPr/>
        <p:txBody>
          <a:bodyPr/>
          <a:lstStyle/>
          <a:p>
            <a:r>
              <a:rPr lang="en-US" dirty="0"/>
              <a:t>vol 2  Figure </a:t>
            </a:r>
            <a:r>
              <a:rPr lang="en-US" dirty="0" smtClean="0"/>
              <a:t>3.9 </a:t>
            </a:r>
            <a:r>
              <a:rPr lang="en-US" dirty="0"/>
              <a:t>Percentage of ESRD patients with a claim for seasonal influenza vaccination (August 1-April 30 of subsequent year) based on Medicare data, overall: time trend from 2002-2012</a:t>
            </a:r>
          </a:p>
        </p:txBody>
      </p:sp>
      <p:pic>
        <p:nvPicPr>
          <p:cNvPr id="8194" name="Picture 2" descr="W:\ADR\2014\Volume 2\2 - Clinical Indicators and Preventive Care\2014\Powerpoint\Powerpoint 300ppi\ESRDClinicalInd_F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14</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p:txBody>
          <a:bodyPr/>
          <a:lstStyle/>
          <a:p>
            <a:r>
              <a:rPr lang="en-US" dirty="0"/>
              <a:t>Data Source: Special analyses, USRDS ESRD Database. ESRD patients initiating treatment for ESRD at least 90 days before seasonal period: August 1-April 30 for influenza. Abbreviations: ESRD, end-stage renal disease.</a:t>
            </a:r>
          </a:p>
        </p:txBody>
      </p:sp>
      <p:sp>
        <p:nvSpPr>
          <p:cNvPr id="6" name="Title 5"/>
          <p:cNvSpPr>
            <a:spLocks noGrp="1"/>
          </p:cNvSpPr>
          <p:nvPr>
            <p:ph type="title"/>
          </p:nvPr>
        </p:nvSpPr>
        <p:spPr/>
        <p:txBody>
          <a:bodyPr/>
          <a:lstStyle/>
          <a:p>
            <a:r>
              <a:rPr lang="en-US" dirty="0"/>
              <a:t>vol 2  Figure </a:t>
            </a:r>
            <a:r>
              <a:rPr lang="en-US" dirty="0" smtClean="0"/>
              <a:t>3.10 </a:t>
            </a:r>
            <a:r>
              <a:rPr lang="en-US" dirty="0"/>
              <a:t>Percentage of ESRD patients with a claim for seasonal influenza vaccination (August 1-April 30 of subsequent year) based on Medicare data, by age: time trend from 2002-2012</a:t>
            </a:r>
          </a:p>
        </p:txBody>
      </p:sp>
      <p:pic>
        <p:nvPicPr>
          <p:cNvPr id="9218" name="Picture 2" descr="W:\ADR\2014\Volume 2\2 - Clinical Indicators and Preventive Care\2014\Powerpoint\Powerpoint 300ppi\ESRDClinicalInd_F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15</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p:txBody>
          <a:bodyPr/>
          <a:lstStyle/>
          <a:p>
            <a:r>
              <a:rPr lang="en-US" dirty="0"/>
              <a:t>Data Source: Special analyses, USRDS ESRD Database. ESRD patients initiating treatment for ESRD at least 90 days before seasonal period: August 1-April 30 for influenza. Abbreviations: </a:t>
            </a:r>
            <a:r>
              <a:rPr lang="en-US" dirty="0" err="1"/>
              <a:t>Af</a:t>
            </a:r>
            <a:r>
              <a:rPr lang="en-US" dirty="0"/>
              <a:t> Am, African American; ESRD, end-stage renal disease; Nat Am, Native American.</a:t>
            </a:r>
          </a:p>
        </p:txBody>
      </p:sp>
      <p:sp>
        <p:nvSpPr>
          <p:cNvPr id="6" name="Title 5"/>
          <p:cNvSpPr>
            <a:spLocks noGrp="1"/>
          </p:cNvSpPr>
          <p:nvPr>
            <p:ph type="title"/>
          </p:nvPr>
        </p:nvSpPr>
        <p:spPr/>
        <p:txBody>
          <a:bodyPr/>
          <a:lstStyle/>
          <a:p>
            <a:r>
              <a:rPr lang="en-US" dirty="0"/>
              <a:t>vol 2  Figure </a:t>
            </a:r>
            <a:r>
              <a:rPr lang="en-US" dirty="0" smtClean="0"/>
              <a:t>3.11 </a:t>
            </a:r>
            <a:r>
              <a:rPr lang="en-US" dirty="0"/>
              <a:t>Percentage of ESRD patients with a claim for seasonal influenza vaccination (August 1-April 30 of subsequent year) based on Medicare data, by race/ethnicity: time trend from 2002-2012</a:t>
            </a:r>
          </a:p>
        </p:txBody>
      </p:sp>
      <p:pic>
        <p:nvPicPr>
          <p:cNvPr id="10242" name="Picture 2" descr="W:\ADR\2014\Volume 2\2 - Clinical Indicators and Preventive Care\2014\Powerpoint\Powerpoint 300ppi\ESRDClinicalInd_F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16</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419100" y="5562600"/>
            <a:ext cx="8305800" cy="533400"/>
          </a:xfrm>
        </p:spPr>
        <p:txBody>
          <a:bodyPr/>
          <a:lstStyle/>
          <a:p>
            <a:r>
              <a:rPr lang="en-US" dirty="0"/>
              <a:t>Data Source: Special analyses, USRDS ESRD Database. ESRD patients initiating treatment for ESRD at least 90 days before seasonal period: August 1-April 30 for influenza. Abbreviations: ESRD, end-stage renal disease; HD, hemodialysis; PD, peritoneal dialysis; </a:t>
            </a:r>
            <a:r>
              <a:rPr lang="en-US" dirty="0" err="1"/>
              <a:t>Tx</a:t>
            </a:r>
            <a:r>
              <a:rPr lang="en-US" dirty="0"/>
              <a:t>, transplant</a:t>
            </a:r>
            <a:r>
              <a:rPr lang="en-US" dirty="0" smtClean="0"/>
              <a:t>.</a:t>
            </a:r>
            <a:endParaRPr lang="en-US" dirty="0"/>
          </a:p>
        </p:txBody>
      </p:sp>
      <p:sp>
        <p:nvSpPr>
          <p:cNvPr id="6" name="Title 5"/>
          <p:cNvSpPr>
            <a:spLocks noGrp="1"/>
          </p:cNvSpPr>
          <p:nvPr>
            <p:ph type="title"/>
          </p:nvPr>
        </p:nvSpPr>
        <p:spPr/>
        <p:txBody>
          <a:bodyPr/>
          <a:lstStyle/>
          <a:p>
            <a:r>
              <a:rPr lang="en-US" dirty="0"/>
              <a:t>vol 2  Figure </a:t>
            </a:r>
            <a:r>
              <a:rPr lang="en-US" dirty="0" smtClean="0"/>
              <a:t>3.12 </a:t>
            </a:r>
            <a:r>
              <a:rPr lang="en-US" dirty="0"/>
              <a:t>Percentage of ESRD patients with a claim for seasonal influenza vaccination (August 1-April 30 of subsequent year) based on Medicare data, by modality: time trend from 2002-2012</a:t>
            </a:r>
          </a:p>
        </p:txBody>
      </p:sp>
      <p:pic>
        <p:nvPicPr>
          <p:cNvPr id="11266" name="Picture 2" descr="W:\ADR\2014\Volume 2\2 - Clinical Indicators and Preventive Care\2014\Powerpoint\Powerpoint 300ppi\ESRDClinicalInd_F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17</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p:txBody>
          <a:bodyPr/>
          <a:lstStyle/>
          <a:p>
            <a:r>
              <a:rPr lang="en-US" dirty="0"/>
              <a:t>Data Source: Special analyses, USRDS ESRD Database. ESRD patients initiating HD in 2005-2012. Abbreviations: AV, arteriovenous; ESRD, end-stage renal disease; HD, hemodialysis; VA, vascular access.</a:t>
            </a:r>
          </a:p>
        </p:txBody>
      </p:sp>
      <p:sp>
        <p:nvSpPr>
          <p:cNvPr id="6" name="Title 5"/>
          <p:cNvSpPr>
            <a:spLocks noGrp="1"/>
          </p:cNvSpPr>
          <p:nvPr>
            <p:ph type="title"/>
          </p:nvPr>
        </p:nvSpPr>
        <p:spPr/>
        <p:txBody>
          <a:bodyPr/>
          <a:lstStyle/>
          <a:p>
            <a:r>
              <a:rPr lang="en-US" dirty="0"/>
              <a:t>vol 2  Figure 3.13 VA use among HD patients at initiation of ESRD treatment, from the ESRD Medical Evidence Form (CMS 2728): time trend from 2005-2012</a:t>
            </a:r>
          </a:p>
        </p:txBody>
      </p:sp>
      <p:pic>
        <p:nvPicPr>
          <p:cNvPr id="12290" name="Picture 2" descr="W:\ADR\2014\Volume 2\2 - Clinical Indicators and Preventive Care\2014\Powerpoint\Powerpoint 300ppi\ESRDClinicalInd_F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325880"/>
            <a:ext cx="7010400" cy="42062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18</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p:txBody>
          <a:bodyPr/>
          <a:lstStyle/>
          <a:p>
            <a:r>
              <a:rPr lang="en-US" dirty="0" smtClean="0"/>
              <a:t>Data source: Special analyses, USRDS ESRD Database. Abbreviations: AV, arteriovenous; AVF, arteriovenous fistula; AVG, arteriovenous graft; ESRD, end-stage renal disease; HD, hemodialysis; VA, vascular access.</a:t>
            </a:r>
            <a:endParaRPr lang="en-US" dirty="0"/>
          </a:p>
        </p:txBody>
      </p:sp>
      <p:sp>
        <p:nvSpPr>
          <p:cNvPr id="6" name="Title 5"/>
          <p:cNvSpPr>
            <a:spLocks noGrp="1"/>
          </p:cNvSpPr>
          <p:nvPr>
            <p:ph type="title"/>
          </p:nvPr>
        </p:nvSpPr>
        <p:spPr/>
        <p:txBody>
          <a:bodyPr/>
          <a:lstStyle/>
          <a:p>
            <a:r>
              <a:rPr lang="en-US" dirty="0"/>
              <a:t>vol 2  </a:t>
            </a:r>
            <a:r>
              <a:rPr lang="en-US" dirty="0" smtClean="0"/>
              <a:t>Table </a:t>
            </a:r>
            <a:r>
              <a:rPr lang="en-US" dirty="0"/>
              <a:t>3.1 VA at HD initiation in year 2012, by patient characteristics from the ESRD Medical Evidence Form (CMS 2728)</a:t>
            </a:r>
          </a:p>
        </p:txBody>
      </p:sp>
      <p:graphicFrame>
        <p:nvGraphicFramePr>
          <p:cNvPr id="7" name="Table 6"/>
          <p:cNvGraphicFramePr>
            <a:graphicFrameLocks noGrp="1" noChangeAspect="1"/>
          </p:cNvGraphicFramePr>
          <p:nvPr>
            <p:extLst>
              <p:ext uri="{D42A27DB-BD31-4B8C-83A1-F6EECF244321}">
                <p14:modId xmlns:p14="http://schemas.microsoft.com/office/powerpoint/2010/main" val="14446403"/>
              </p:ext>
            </p:extLst>
          </p:nvPr>
        </p:nvGraphicFramePr>
        <p:xfrm>
          <a:off x="1233488" y="1143000"/>
          <a:ext cx="6677025" cy="4190652"/>
        </p:xfrm>
        <a:graphic>
          <a:graphicData uri="http://schemas.openxmlformats.org/drawingml/2006/table">
            <a:tbl>
              <a:tblPr firstRow="1" firstCol="1" bandRow="1"/>
              <a:tblGrid>
                <a:gridCol w="2070618"/>
                <a:gridCol w="1535469"/>
                <a:gridCol w="1535469"/>
                <a:gridCol w="1535469"/>
              </a:tblGrid>
              <a:tr h="432268">
                <a:tc>
                  <a:txBody>
                    <a:bodyPr/>
                    <a:lstStyle/>
                    <a:p>
                      <a:endParaRPr lang="en-US" sz="1000" dirty="0">
                        <a:effectLst/>
                        <a:latin typeface="Calibri"/>
                      </a:endParaRPr>
                    </a:p>
                  </a:txBody>
                  <a:tcPr marL="73025" marR="73025" marT="0" marB="0" anchor="ctr">
                    <a:lnL>
                      <a:noFill/>
                    </a:lnL>
                    <a:lnR>
                      <a:noFill/>
                    </a:lnR>
                    <a:lnT>
                      <a:noFill/>
                    </a:lnT>
                    <a:lnB>
                      <a:noFill/>
                    </a:lnB>
                  </a:tcPr>
                </a:tc>
                <a:tc>
                  <a:txBody>
                    <a:bodyPr/>
                    <a:lstStyle/>
                    <a:p>
                      <a:pPr marL="0" marR="0" algn="ctr">
                        <a:lnSpc>
                          <a:spcPct val="115000"/>
                        </a:lnSpc>
                        <a:spcBef>
                          <a:spcPts val="0"/>
                        </a:spcBef>
                        <a:spcAft>
                          <a:spcPts val="0"/>
                        </a:spcAft>
                        <a:tabLst>
                          <a:tab pos="445770" algn="ctr"/>
                        </a:tabLst>
                      </a:pPr>
                      <a:r>
                        <a:rPr lang="en-US" sz="1000" b="1" dirty="0">
                          <a:effectLst/>
                          <a:latin typeface="Calibri"/>
                          <a:ea typeface="Times New Roman"/>
                          <a:cs typeface="Times New Roman"/>
                        </a:rPr>
                        <a:t>AV fistula used or maturing AVF in place</a:t>
                      </a:r>
                      <a:endParaRPr lang="en-US" sz="1100" dirty="0">
                        <a:effectLst/>
                        <a:latin typeface="Calibri"/>
                        <a:ea typeface="Calibri"/>
                        <a:cs typeface="Times New Roman"/>
                      </a:endParaRPr>
                    </a:p>
                  </a:txBody>
                  <a:tcPr marL="7302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45770" algn="ctr"/>
                        </a:tabLst>
                      </a:pPr>
                      <a:r>
                        <a:rPr lang="en-US" sz="1000" b="1">
                          <a:effectLst/>
                          <a:latin typeface="Calibri"/>
                          <a:ea typeface="Times New Roman"/>
                          <a:cs typeface="Times New Roman"/>
                        </a:rPr>
                        <a:t>AV graft used or maturing AVG in place</a:t>
                      </a:r>
                      <a:endParaRPr lang="en-US" sz="1100">
                        <a:effectLst/>
                        <a:latin typeface="Calibri"/>
                        <a:ea typeface="Calibri"/>
                        <a:cs typeface="Times New Roman"/>
                      </a:endParaRPr>
                    </a:p>
                  </a:txBody>
                  <a:tcPr marL="7302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45770" algn="ctr"/>
                        </a:tabLst>
                      </a:pPr>
                      <a:r>
                        <a:rPr lang="en-US" sz="1000" b="1">
                          <a:effectLst/>
                          <a:latin typeface="Calibri"/>
                          <a:ea typeface="Times New Roman"/>
                          <a:cs typeface="Times New Roman"/>
                        </a:rPr>
                        <a:t>Catheter alone</a:t>
                      </a:r>
                      <a:endParaRPr lang="en-US" sz="1100">
                        <a:effectLst/>
                        <a:latin typeface="Calibri"/>
                        <a:ea typeface="Calibri"/>
                        <a:cs typeface="Times New Roman"/>
                      </a:endParaRPr>
                    </a:p>
                  </a:txBody>
                  <a:tcPr marL="73025" marR="73025" marT="0" marB="0" anchor="ctr">
                    <a:lnL>
                      <a:noFill/>
                    </a:lnL>
                    <a:lnR>
                      <a:noFill/>
                    </a:lnR>
                    <a:lnT>
                      <a:noFill/>
                    </a:lnT>
                    <a:lnB w="12700" cap="flat" cmpd="sng" algn="ctr">
                      <a:solidFill>
                        <a:srgbClr val="000000"/>
                      </a:solidFill>
                      <a:prstDash val="solid"/>
                      <a:round/>
                      <a:headEnd type="none" w="med" len="med"/>
                      <a:tailEnd type="none" w="med" len="med"/>
                    </a:lnB>
                  </a:tcPr>
                </a:tc>
              </a:tr>
              <a:tr h="232579">
                <a:tc>
                  <a:txBody>
                    <a:bodyPr/>
                    <a:lstStyle/>
                    <a:p>
                      <a:pPr marL="0" marR="0">
                        <a:lnSpc>
                          <a:spcPct val="115000"/>
                        </a:lnSpc>
                        <a:spcBef>
                          <a:spcPts val="0"/>
                        </a:spcBef>
                        <a:spcAft>
                          <a:spcPts val="0"/>
                        </a:spcAft>
                      </a:pPr>
                      <a:r>
                        <a:rPr lang="en-US" sz="1000" b="1">
                          <a:effectLst/>
                          <a:latin typeface="Calibri"/>
                          <a:ea typeface="Calibri"/>
                          <a:cs typeface="Times New Roman"/>
                        </a:rPr>
                        <a:t>All</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34.6 </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4.8</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60.6</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134">
                <a:tc>
                  <a:txBody>
                    <a:bodyPr/>
                    <a:lstStyle/>
                    <a:p>
                      <a:pPr marL="0" marR="0">
                        <a:lnSpc>
                          <a:spcPct val="115000"/>
                        </a:lnSpc>
                        <a:spcBef>
                          <a:spcPts val="0"/>
                        </a:spcBef>
                        <a:spcAft>
                          <a:spcPts val="0"/>
                        </a:spcAft>
                      </a:pPr>
                      <a:r>
                        <a:rPr lang="en-US" sz="1000" b="1">
                          <a:effectLst/>
                          <a:latin typeface="Calibri"/>
                          <a:ea typeface="Calibri"/>
                          <a:cs typeface="Times New Roman"/>
                        </a:rPr>
                        <a:t>Age</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r>
              <a:tr h="232579">
                <a:tc>
                  <a:txBody>
                    <a:bodyPr/>
                    <a:lstStyle/>
                    <a:p>
                      <a:pPr marL="144145" marR="0">
                        <a:lnSpc>
                          <a:spcPct val="115000"/>
                        </a:lnSpc>
                        <a:spcBef>
                          <a:spcPts val="0"/>
                        </a:spcBef>
                        <a:spcAft>
                          <a:spcPts val="0"/>
                        </a:spcAft>
                      </a:pPr>
                      <a:r>
                        <a:rPr lang="en-US" sz="1000" b="1">
                          <a:effectLst/>
                          <a:latin typeface="Calibri"/>
                          <a:ea typeface="Calibri"/>
                          <a:cs typeface="Times New Roman"/>
                        </a:rPr>
                        <a:t>0-19</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14.3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2.3</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83.4</a:t>
                      </a:r>
                      <a:endParaRPr lang="en-US" sz="1100">
                        <a:effectLst/>
                        <a:latin typeface="Calibri"/>
                        <a:ea typeface="Calibri"/>
                        <a:cs typeface="Times New Roman"/>
                      </a:endParaRPr>
                    </a:p>
                  </a:txBody>
                  <a:tcPr marL="73025" marR="73025" marT="0" marB="0" anchor="b">
                    <a:lnL>
                      <a:noFill/>
                    </a:lnL>
                    <a:lnR>
                      <a:noFill/>
                    </a:lnR>
                    <a:lnT>
                      <a:noFill/>
                    </a:lnT>
                    <a:lnB>
                      <a:noFill/>
                    </a:lnB>
                  </a:tcPr>
                </a:tc>
              </a:tr>
              <a:tr h="216134">
                <a:tc>
                  <a:txBody>
                    <a:bodyPr/>
                    <a:lstStyle/>
                    <a:p>
                      <a:pPr marL="144145" marR="0">
                        <a:lnSpc>
                          <a:spcPct val="115000"/>
                        </a:lnSpc>
                        <a:spcBef>
                          <a:spcPts val="0"/>
                        </a:spcBef>
                        <a:spcAft>
                          <a:spcPts val="0"/>
                        </a:spcAft>
                      </a:pPr>
                      <a:r>
                        <a:rPr lang="en-US" sz="1000" b="1">
                          <a:effectLst/>
                          <a:latin typeface="Calibri"/>
                          <a:ea typeface="Calibri"/>
                          <a:cs typeface="Times New Roman"/>
                        </a:rPr>
                        <a:t>20-44</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31.0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3.5</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65.5</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45-64</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36.2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4.4</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59.4</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65-74</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36.7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5.3</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58.0</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75+</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31.9 </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5.5</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62.6</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r>
              <a:tr h="216134">
                <a:tc>
                  <a:txBody>
                    <a:bodyPr/>
                    <a:lstStyle/>
                    <a:p>
                      <a:pPr marL="0" marR="0">
                        <a:lnSpc>
                          <a:spcPct val="115000"/>
                        </a:lnSpc>
                        <a:spcBef>
                          <a:spcPts val="0"/>
                        </a:spcBef>
                        <a:spcAft>
                          <a:spcPts val="0"/>
                        </a:spcAft>
                      </a:pPr>
                      <a:r>
                        <a:rPr lang="en-US" sz="1000" b="1">
                          <a:effectLst/>
                          <a:latin typeface="Calibri"/>
                          <a:ea typeface="Calibri"/>
                          <a:cs typeface="Times New Roman"/>
                        </a:rPr>
                        <a:t>Sex</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r>
              <a:tr h="216134">
                <a:tc>
                  <a:txBody>
                    <a:bodyPr/>
                    <a:lstStyle/>
                    <a:p>
                      <a:pPr marL="144145" marR="0">
                        <a:lnSpc>
                          <a:spcPct val="115000"/>
                        </a:lnSpc>
                        <a:spcBef>
                          <a:spcPts val="0"/>
                        </a:spcBef>
                        <a:spcAft>
                          <a:spcPts val="0"/>
                        </a:spcAft>
                      </a:pPr>
                      <a:r>
                        <a:rPr lang="en-US" sz="1000" b="1">
                          <a:effectLst/>
                          <a:latin typeface="Calibri"/>
                          <a:ea typeface="Calibri"/>
                          <a:cs typeface="Times New Roman"/>
                        </a:rPr>
                        <a:t>Male</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36.9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3.8</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59.3</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Female</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31.5 </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6.2</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62.3</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r>
              <a:tr h="194521">
                <a:tc>
                  <a:txBody>
                    <a:bodyPr/>
                    <a:lstStyle/>
                    <a:p>
                      <a:pPr marL="0" marR="0">
                        <a:lnSpc>
                          <a:spcPct val="115000"/>
                        </a:lnSpc>
                        <a:spcBef>
                          <a:spcPts val="0"/>
                        </a:spcBef>
                        <a:spcAft>
                          <a:spcPts val="0"/>
                        </a:spcAft>
                      </a:pPr>
                      <a:r>
                        <a:rPr lang="en-US" sz="900" b="1">
                          <a:effectLst/>
                          <a:latin typeface="Trebuchet MS"/>
                          <a:ea typeface="Times New Roman"/>
                          <a:cs typeface="Times New Roman"/>
                        </a:rPr>
                        <a:t>Race/Ethnicity</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White</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35.0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61.0</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Black/African American</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34.3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6.9</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58.8</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Native American</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39.3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3.8</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56.9</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Asian</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35.9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5.2</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58.9</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dirty="0">
                          <a:effectLst/>
                          <a:latin typeface="Calibri"/>
                          <a:ea typeface="Calibri"/>
                          <a:cs typeface="Times New Roman"/>
                        </a:rPr>
                        <a:t>Hispanic</a:t>
                      </a:r>
                      <a:endParaRPr lang="en-US" sz="1100" dirty="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32.7 </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3.8</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63.6</a:t>
                      </a:r>
                      <a:endParaRPr lang="en-US" sz="1100" dirty="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19</a:t>
            </a:fld>
            <a:endParaRPr lang="en-US" dirty="0"/>
          </a:p>
        </p:txBody>
      </p:sp>
    </p:spTree>
    <p:extLst>
      <p:ext uri="{BB962C8B-B14F-4D97-AF65-F5344CB8AC3E}">
        <p14:creationId xmlns:p14="http://schemas.microsoft.com/office/powerpoint/2010/main" val="234981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sz="1200" dirty="0"/>
              <a:t>Data Source: CROWNWeb clinical extracts for December 2013. Panel a: Dialysis patients initiating treatment for ESRD at least 1 year before December 1, 2013, and who were alive through December 31, 2013. </a:t>
            </a:r>
            <a:r>
              <a:rPr lang="en-US" sz="1200" dirty="0" smtClean="0"/>
              <a:t>Abbreviations</a:t>
            </a:r>
            <a:r>
              <a:rPr lang="en-US" sz="1200" dirty="0"/>
              <a:t>: ESRD, end-stage renal disease; HD, hemodialysis</a:t>
            </a:r>
            <a:r>
              <a:rPr lang="en-US" sz="1200" dirty="0" smtClean="0"/>
              <a:t>; </a:t>
            </a:r>
            <a:r>
              <a:rPr lang="en-US" sz="1200" dirty="0" err="1" smtClean="0"/>
              <a:t>Hgb</a:t>
            </a:r>
            <a:r>
              <a:rPr lang="en-US" sz="1200" dirty="0" smtClean="0"/>
              <a:t>, hemoglobin; </a:t>
            </a:r>
            <a:r>
              <a:rPr lang="en-US" sz="1200" dirty="0" err="1"/>
              <a:t>Kt</a:t>
            </a:r>
            <a:r>
              <a:rPr lang="en-US" sz="1200" dirty="0"/>
              <a:t>/V, see Glossary; PD, peritoneal dialysis; URR, urea reduction ratio; VA, vascular access.</a:t>
            </a:r>
          </a:p>
        </p:txBody>
      </p:sp>
      <p:sp>
        <p:nvSpPr>
          <p:cNvPr id="6" name="Title 5"/>
          <p:cNvSpPr>
            <a:spLocks noGrp="1"/>
          </p:cNvSpPr>
          <p:nvPr>
            <p:ph type="title"/>
          </p:nvPr>
        </p:nvSpPr>
        <p:spPr/>
        <p:txBody>
          <a:bodyPr/>
          <a:lstStyle/>
          <a:p>
            <a:r>
              <a:rPr lang="en-US" dirty="0"/>
              <a:t>vol 2  Figure </a:t>
            </a:r>
            <a:r>
              <a:rPr lang="en-US" dirty="0" smtClean="0"/>
              <a:t>3.1(a) Clinical </a:t>
            </a:r>
            <a:r>
              <a:rPr lang="en-US" dirty="0"/>
              <a:t>indicators: Percentage of prevalent patients meeting clinical care guidelines on dialysis adequacy, percentage distribution of achieved mean Hgb among prevalent HD and PD patients, and percentage distribution of VA among prevalent HD patients, from CROWNWeb data</a:t>
            </a:r>
          </a:p>
        </p:txBody>
      </p:sp>
      <p:sp>
        <p:nvSpPr>
          <p:cNvPr id="7" name="Footer Placeholder 6"/>
          <p:cNvSpPr>
            <a:spLocks noGrp="1"/>
          </p:cNvSpPr>
          <p:nvPr>
            <p:ph type="ftr" sz="quarter" idx="10"/>
          </p:nvPr>
        </p:nvSpPr>
        <p:spPr>
          <a:xfrm>
            <a:off x="3581400" y="6477000"/>
            <a:ext cx="1981200" cy="274320"/>
          </a:xfrm>
        </p:spPr>
        <p:txBody>
          <a:bodyPr/>
          <a:lstStyle/>
          <a:p>
            <a:r>
              <a:rPr lang="en-US" dirty="0" smtClean="0"/>
              <a:t>Vol 2, ESRD, Ch 3</a:t>
            </a:r>
            <a:endParaRPr lang="en-US" dirty="0"/>
          </a:p>
        </p:txBody>
      </p:sp>
      <p:pic>
        <p:nvPicPr>
          <p:cNvPr id="1026" name="Picture 2" descr="W:\ADR\2014\Volume 2\2 - Clinical Indicators and Preventive Care\2014\Powerpoint\Powerpoint 300ppi\ESRDClinicalInd_F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691" y="1399899"/>
            <a:ext cx="5204619" cy="416270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2</a:t>
            </a:fld>
            <a:endParaRPr lang="en-US" dirty="0"/>
          </a:p>
        </p:txBody>
      </p:sp>
    </p:spTree>
    <p:extLst>
      <p:ext uri="{BB962C8B-B14F-4D97-AF65-F5344CB8AC3E}">
        <p14:creationId xmlns:p14="http://schemas.microsoft.com/office/powerpoint/2010/main" val="143116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381000" y="5715000"/>
            <a:ext cx="8305800" cy="533400"/>
          </a:xfrm>
        </p:spPr>
        <p:txBody>
          <a:bodyPr/>
          <a:lstStyle/>
          <a:p>
            <a:r>
              <a:rPr lang="en-US" dirty="0" smtClean="0"/>
              <a:t>Data source: Special analyses, USRDS ESRD Database. Abbreviations: AV, arteriovenous; AVF, arteriovenous fistula; AVG, arteriovenous graft; ESRD, end-stage renal disease; HD, hemodialysis; VA, vascular access.</a:t>
            </a:r>
            <a:endParaRPr lang="en-US" dirty="0"/>
          </a:p>
        </p:txBody>
      </p:sp>
      <p:sp>
        <p:nvSpPr>
          <p:cNvPr id="6" name="Title 5"/>
          <p:cNvSpPr>
            <a:spLocks noGrp="1"/>
          </p:cNvSpPr>
          <p:nvPr>
            <p:ph type="title"/>
          </p:nvPr>
        </p:nvSpPr>
        <p:spPr/>
        <p:txBody>
          <a:bodyPr/>
          <a:lstStyle/>
          <a:p>
            <a:r>
              <a:rPr lang="en-US" dirty="0"/>
              <a:t>vol 2  </a:t>
            </a:r>
            <a:r>
              <a:rPr lang="en-US" dirty="0" smtClean="0"/>
              <a:t>Table </a:t>
            </a:r>
            <a:r>
              <a:rPr lang="en-US" dirty="0"/>
              <a:t>3.1 VA at HD initiation in year 2012, by patient characteristics from the ESRD Medical Evidence Form (CMS 2728)</a:t>
            </a:r>
          </a:p>
        </p:txBody>
      </p:sp>
      <p:graphicFrame>
        <p:nvGraphicFramePr>
          <p:cNvPr id="7" name="Table 6"/>
          <p:cNvGraphicFramePr>
            <a:graphicFrameLocks noGrp="1" noChangeAspect="1"/>
          </p:cNvGraphicFramePr>
          <p:nvPr>
            <p:extLst>
              <p:ext uri="{D42A27DB-BD31-4B8C-83A1-F6EECF244321}">
                <p14:modId xmlns:p14="http://schemas.microsoft.com/office/powerpoint/2010/main" val="1439692503"/>
              </p:ext>
            </p:extLst>
          </p:nvPr>
        </p:nvGraphicFramePr>
        <p:xfrm>
          <a:off x="1233488" y="1143000"/>
          <a:ext cx="6677025" cy="4438893"/>
        </p:xfrm>
        <a:graphic>
          <a:graphicData uri="http://schemas.openxmlformats.org/drawingml/2006/table">
            <a:tbl>
              <a:tblPr firstRow="1" firstCol="1" bandRow="1"/>
              <a:tblGrid>
                <a:gridCol w="2070618"/>
                <a:gridCol w="1535469"/>
                <a:gridCol w="1535469"/>
                <a:gridCol w="1535469"/>
              </a:tblGrid>
              <a:tr h="432268">
                <a:tc>
                  <a:txBody>
                    <a:bodyPr/>
                    <a:lstStyle/>
                    <a:p>
                      <a:endParaRPr lang="en-US" sz="1000" dirty="0">
                        <a:effectLst/>
                        <a:latin typeface="Calibri"/>
                      </a:endParaRPr>
                    </a:p>
                  </a:txBody>
                  <a:tcPr marL="73025" marR="73025" marT="0" marB="0" anchor="ctr">
                    <a:lnL>
                      <a:noFill/>
                    </a:lnL>
                    <a:lnR>
                      <a:noFill/>
                    </a:lnR>
                    <a:lnT>
                      <a:noFill/>
                    </a:lnT>
                    <a:lnB>
                      <a:noFill/>
                    </a:lnB>
                  </a:tcPr>
                </a:tc>
                <a:tc>
                  <a:txBody>
                    <a:bodyPr/>
                    <a:lstStyle/>
                    <a:p>
                      <a:pPr marL="0" marR="0" algn="ctr">
                        <a:lnSpc>
                          <a:spcPct val="115000"/>
                        </a:lnSpc>
                        <a:spcBef>
                          <a:spcPts val="0"/>
                        </a:spcBef>
                        <a:spcAft>
                          <a:spcPts val="0"/>
                        </a:spcAft>
                        <a:tabLst>
                          <a:tab pos="445770" algn="ctr"/>
                        </a:tabLst>
                      </a:pPr>
                      <a:r>
                        <a:rPr lang="en-US" sz="1000" b="1" dirty="0">
                          <a:effectLst/>
                          <a:latin typeface="Calibri"/>
                          <a:ea typeface="Times New Roman"/>
                          <a:cs typeface="Times New Roman"/>
                        </a:rPr>
                        <a:t>AV fistula used or maturing AVF in place</a:t>
                      </a:r>
                      <a:endParaRPr lang="en-US" sz="1100" dirty="0">
                        <a:effectLst/>
                        <a:latin typeface="Calibri"/>
                        <a:ea typeface="Calibri"/>
                        <a:cs typeface="Times New Roman"/>
                      </a:endParaRPr>
                    </a:p>
                  </a:txBody>
                  <a:tcPr marL="7302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45770" algn="ctr"/>
                        </a:tabLst>
                      </a:pPr>
                      <a:r>
                        <a:rPr lang="en-US" sz="1000" b="1">
                          <a:effectLst/>
                          <a:latin typeface="Calibri"/>
                          <a:ea typeface="Times New Roman"/>
                          <a:cs typeface="Times New Roman"/>
                        </a:rPr>
                        <a:t>AV graft used or maturing AVG in place</a:t>
                      </a:r>
                      <a:endParaRPr lang="en-US" sz="1100">
                        <a:effectLst/>
                        <a:latin typeface="Calibri"/>
                        <a:ea typeface="Calibri"/>
                        <a:cs typeface="Times New Roman"/>
                      </a:endParaRPr>
                    </a:p>
                  </a:txBody>
                  <a:tcPr marL="73025" marR="730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45770" algn="ctr"/>
                        </a:tabLst>
                      </a:pPr>
                      <a:r>
                        <a:rPr lang="en-US" sz="1000" b="1">
                          <a:effectLst/>
                          <a:latin typeface="Calibri"/>
                          <a:ea typeface="Times New Roman"/>
                          <a:cs typeface="Times New Roman"/>
                        </a:rPr>
                        <a:t>Catheter alone</a:t>
                      </a:r>
                      <a:endParaRPr lang="en-US" sz="1100">
                        <a:effectLst/>
                        <a:latin typeface="Calibri"/>
                        <a:ea typeface="Calibri"/>
                        <a:cs typeface="Times New Roman"/>
                      </a:endParaRPr>
                    </a:p>
                  </a:txBody>
                  <a:tcPr marL="73025" marR="73025" marT="0" marB="0" anchor="ctr">
                    <a:lnL>
                      <a:noFill/>
                    </a:lnL>
                    <a:lnR>
                      <a:noFill/>
                    </a:lnR>
                    <a:lnT>
                      <a:noFill/>
                    </a:lnT>
                    <a:lnB w="12700" cap="flat" cmpd="sng" algn="ctr">
                      <a:solidFill>
                        <a:srgbClr val="000000"/>
                      </a:solidFill>
                      <a:prstDash val="solid"/>
                      <a:round/>
                      <a:headEnd type="none" w="med" len="med"/>
                      <a:tailEnd type="none" w="med" len="med"/>
                    </a:lnB>
                  </a:tcPr>
                </a:tc>
              </a:tr>
              <a:tr h="232579">
                <a:tc>
                  <a:txBody>
                    <a:bodyPr/>
                    <a:lstStyle/>
                    <a:p>
                      <a:pPr marL="0" marR="0">
                        <a:lnSpc>
                          <a:spcPct val="115000"/>
                        </a:lnSpc>
                        <a:spcBef>
                          <a:spcPts val="0"/>
                        </a:spcBef>
                        <a:spcAft>
                          <a:spcPts val="0"/>
                        </a:spcAft>
                      </a:pPr>
                      <a:r>
                        <a:rPr lang="en-US" sz="1000" b="1" dirty="0">
                          <a:effectLst/>
                          <a:latin typeface="Calibri"/>
                          <a:ea typeface="Calibri"/>
                          <a:cs typeface="Times New Roman"/>
                        </a:rPr>
                        <a:t>All</a:t>
                      </a:r>
                      <a:endParaRPr lang="en-US" sz="1100" dirty="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34.6 </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4.8</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60.6</a:t>
                      </a:r>
                      <a:endParaRPr lang="en-US" sz="1100" dirty="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134">
                <a:tc>
                  <a:txBody>
                    <a:bodyPr/>
                    <a:lstStyle/>
                    <a:p>
                      <a:pPr marL="0" marR="0">
                        <a:lnSpc>
                          <a:spcPct val="115000"/>
                        </a:lnSpc>
                        <a:spcBef>
                          <a:spcPts val="0"/>
                        </a:spcBef>
                        <a:spcAft>
                          <a:spcPts val="0"/>
                        </a:spcAft>
                      </a:pPr>
                      <a:r>
                        <a:rPr lang="en-US" sz="900" b="1">
                          <a:effectLst/>
                          <a:latin typeface="Trebuchet MS"/>
                          <a:ea typeface="Times New Roman"/>
                          <a:cs typeface="Times New Roman"/>
                        </a:rPr>
                        <a:t>Primary Cause of ESRD</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Calibri"/>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r>
              <a:tr h="232579">
                <a:tc>
                  <a:txBody>
                    <a:bodyPr/>
                    <a:lstStyle/>
                    <a:p>
                      <a:pPr marL="144145" marR="0">
                        <a:lnSpc>
                          <a:spcPct val="115000"/>
                        </a:lnSpc>
                        <a:spcBef>
                          <a:spcPts val="0"/>
                        </a:spcBef>
                        <a:spcAft>
                          <a:spcPts val="0"/>
                        </a:spcAft>
                      </a:pPr>
                      <a:r>
                        <a:rPr lang="en-US" sz="1000" b="1">
                          <a:effectLst/>
                          <a:latin typeface="Calibri"/>
                          <a:ea typeface="Calibri"/>
                          <a:cs typeface="Times New Roman"/>
                        </a:rPr>
                        <a:t>Diabetes</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38.4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5.2</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56.4</a:t>
                      </a:r>
                      <a:endParaRPr lang="en-US" sz="1100">
                        <a:effectLst/>
                        <a:latin typeface="Calibri"/>
                        <a:ea typeface="Calibri"/>
                        <a:cs typeface="Times New Roman"/>
                      </a:endParaRPr>
                    </a:p>
                  </a:txBody>
                  <a:tcPr marL="73025" marR="73025" marT="0" marB="0" anchor="b">
                    <a:lnL>
                      <a:noFill/>
                    </a:lnL>
                    <a:lnR>
                      <a:noFill/>
                    </a:lnR>
                    <a:lnT>
                      <a:noFill/>
                    </a:lnT>
                    <a:lnB>
                      <a:noFill/>
                    </a:lnB>
                  </a:tcPr>
                </a:tc>
              </a:tr>
              <a:tr h="216134">
                <a:tc>
                  <a:txBody>
                    <a:bodyPr/>
                    <a:lstStyle/>
                    <a:p>
                      <a:pPr marL="144145" marR="0">
                        <a:lnSpc>
                          <a:spcPct val="115000"/>
                        </a:lnSpc>
                        <a:spcBef>
                          <a:spcPts val="0"/>
                        </a:spcBef>
                        <a:spcAft>
                          <a:spcPts val="0"/>
                        </a:spcAft>
                      </a:pPr>
                      <a:r>
                        <a:rPr lang="en-US" sz="1000" b="1">
                          <a:effectLst/>
                          <a:latin typeface="Calibri"/>
                          <a:ea typeface="Calibri"/>
                          <a:cs typeface="Times New Roman"/>
                        </a:rPr>
                        <a:t>Hypertension</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34.0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5.1</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60.9</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Glomerulonephritis</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33.8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4.2</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62.0</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dirty="0">
                          <a:effectLst/>
                          <a:latin typeface="Calibri"/>
                          <a:ea typeface="Calibri"/>
                          <a:cs typeface="Times New Roman"/>
                        </a:rPr>
                        <a:t>Cystic kidney</a:t>
                      </a:r>
                      <a:endParaRPr lang="en-US" sz="1100" dirty="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57.2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5.0</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37.8</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dirty="0">
                          <a:effectLst/>
                          <a:latin typeface="Calibri"/>
                          <a:ea typeface="Calibri"/>
                          <a:cs typeface="Times New Roman"/>
                        </a:rPr>
                        <a:t>Other urologic</a:t>
                      </a:r>
                      <a:endParaRPr lang="en-US" sz="1100" dirty="0">
                        <a:effectLst/>
                        <a:latin typeface="Calibri"/>
                        <a:ea typeface="Calibri"/>
                        <a:cs typeface="Times New Roman"/>
                      </a:endParaRPr>
                    </a:p>
                  </a:txBody>
                  <a:tcPr marL="73025" marR="73025"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34.3 </a:t>
                      </a:r>
                      <a:endParaRPr lang="en-US" sz="1100" dirty="0">
                        <a:effectLst/>
                        <a:latin typeface="Calibri"/>
                        <a:ea typeface="Calibri"/>
                        <a:cs typeface="Times New Roman"/>
                      </a:endParaRPr>
                    </a:p>
                  </a:txBody>
                  <a:tcPr marL="73025" marR="73025"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4.6</a:t>
                      </a:r>
                      <a:endParaRPr lang="en-US" sz="1100" dirty="0">
                        <a:effectLst/>
                        <a:latin typeface="Calibri"/>
                        <a:ea typeface="Calibri"/>
                        <a:cs typeface="Times New Roman"/>
                      </a:endParaRPr>
                    </a:p>
                  </a:txBody>
                  <a:tcPr marL="73025" marR="73025"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61.1</a:t>
                      </a:r>
                      <a:endParaRPr lang="en-US" sz="1100" dirty="0">
                        <a:effectLst/>
                        <a:latin typeface="Calibri"/>
                        <a:ea typeface="Calibri"/>
                        <a:cs typeface="Times New Roman"/>
                      </a:endParaRPr>
                    </a:p>
                  </a:txBody>
                  <a:tcPr marL="73025" marR="73025"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6134">
                <a:tc>
                  <a:txBody>
                    <a:bodyPr/>
                    <a:lstStyle/>
                    <a:p>
                      <a:pPr marL="144145" marR="0">
                        <a:lnSpc>
                          <a:spcPct val="115000"/>
                        </a:lnSpc>
                        <a:spcBef>
                          <a:spcPts val="0"/>
                        </a:spcBef>
                        <a:spcAft>
                          <a:spcPts val="0"/>
                        </a:spcAft>
                      </a:pPr>
                      <a:r>
                        <a:rPr lang="en-US" sz="1000" b="1" dirty="0">
                          <a:effectLst/>
                          <a:latin typeface="Calibri"/>
                          <a:ea typeface="Calibri"/>
                          <a:cs typeface="Times New Roman"/>
                        </a:rPr>
                        <a:t>Other cause</a:t>
                      </a:r>
                      <a:endParaRPr lang="en-US" sz="1100" dirty="0">
                        <a:effectLst/>
                        <a:latin typeface="Calibri"/>
                        <a:ea typeface="Calibri"/>
                        <a:cs typeface="Times New Roman"/>
                      </a:endParaRPr>
                    </a:p>
                  </a:txBody>
                  <a:tcPr marL="73025" marR="73025" marT="0" marB="0" anchor="b">
                    <a:lnL>
                      <a:noFill/>
                    </a:lnL>
                    <a:lnR>
                      <a:noFill/>
                    </a:lnR>
                    <a:lnT w="12700" cap="flat" cmpd="sng" algn="ctr">
                      <a:no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20.1 </a:t>
                      </a:r>
                      <a:endParaRPr lang="en-US" sz="1100">
                        <a:effectLst/>
                        <a:latin typeface="Calibri"/>
                        <a:ea typeface="Calibri"/>
                        <a:cs typeface="Times New Roman"/>
                      </a:endParaRPr>
                    </a:p>
                  </a:txBody>
                  <a:tcPr marL="73025" marR="73025" marT="0" marB="0" anchor="b">
                    <a:lnL>
                      <a:noFill/>
                    </a:lnL>
                    <a:lnR>
                      <a:noFill/>
                    </a:lnR>
                    <a:lnT w="12700" cap="flat" cmpd="sng" algn="ctr">
                      <a:no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3.2</a:t>
                      </a:r>
                      <a:endParaRPr lang="en-US" sz="1100" dirty="0">
                        <a:effectLst/>
                        <a:latin typeface="Calibri"/>
                        <a:ea typeface="Calibri"/>
                        <a:cs typeface="Times New Roman"/>
                      </a:endParaRPr>
                    </a:p>
                  </a:txBody>
                  <a:tcPr marL="73025" marR="73025" marT="0" marB="0" anchor="b">
                    <a:lnL>
                      <a:noFill/>
                    </a:lnL>
                    <a:lnR>
                      <a:noFill/>
                    </a:lnR>
                    <a:lnT w="12700" cap="flat" cmpd="sng" algn="ctr">
                      <a:no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76.7</a:t>
                      </a:r>
                      <a:endParaRPr lang="en-US" sz="1100" dirty="0">
                        <a:effectLst/>
                        <a:latin typeface="Calibri"/>
                        <a:ea typeface="Calibri"/>
                        <a:cs typeface="Times New Roman"/>
                      </a:endParaRPr>
                    </a:p>
                  </a:txBody>
                  <a:tcPr marL="73025" marR="73025" marT="0" marB="0" anchor="b">
                    <a:lnL>
                      <a:noFill/>
                    </a:lnL>
                    <a:lnR>
                      <a:noFill/>
                    </a:lnR>
                    <a:lnT w="12700" cap="flat" cmpd="sng" algn="ctr">
                      <a:noFill/>
                      <a:prstDash val="solid"/>
                      <a:round/>
                      <a:headEnd type="none" w="med" len="med"/>
                      <a:tailEnd type="none" w="med" len="med"/>
                    </a:lnT>
                    <a:lnB>
                      <a:noFill/>
                    </a:lnB>
                  </a:tcPr>
                </a:tc>
              </a:tr>
              <a:tr h="216134">
                <a:tc>
                  <a:txBody>
                    <a:bodyPr/>
                    <a:lstStyle/>
                    <a:p>
                      <a:pPr marL="144145" marR="0">
                        <a:lnSpc>
                          <a:spcPct val="115000"/>
                        </a:lnSpc>
                        <a:spcBef>
                          <a:spcPts val="0"/>
                        </a:spcBef>
                        <a:spcAft>
                          <a:spcPts val="0"/>
                        </a:spcAft>
                      </a:pPr>
                      <a:r>
                        <a:rPr lang="en-US" sz="1000" b="1" dirty="0">
                          <a:effectLst/>
                          <a:latin typeface="Calibri"/>
                          <a:ea typeface="Calibri"/>
                          <a:cs typeface="Times New Roman"/>
                        </a:rPr>
                        <a:t>Unknown/missing</a:t>
                      </a:r>
                      <a:endParaRPr lang="en-US" sz="1100" dirty="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24.0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72.0</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0" marR="0">
                        <a:lnSpc>
                          <a:spcPct val="115000"/>
                        </a:lnSpc>
                        <a:spcBef>
                          <a:spcPts val="0"/>
                        </a:spcBef>
                        <a:spcAft>
                          <a:spcPts val="0"/>
                        </a:spcAft>
                      </a:pPr>
                      <a:r>
                        <a:rPr lang="en-US" sz="900" b="1">
                          <a:effectLst/>
                          <a:latin typeface="Trebuchet MS"/>
                          <a:ea typeface="Times New Roman"/>
                          <a:cs typeface="Times New Roman"/>
                        </a:rPr>
                        <a:t>Comorbidities</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Calibri"/>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Calibri"/>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Calibri"/>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r>
              <a:tr h="194521">
                <a:tc>
                  <a:txBody>
                    <a:bodyPr/>
                    <a:lstStyle/>
                    <a:p>
                      <a:pPr marL="144145" marR="0">
                        <a:lnSpc>
                          <a:spcPct val="115000"/>
                        </a:lnSpc>
                        <a:spcBef>
                          <a:spcPts val="0"/>
                        </a:spcBef>
                        <a:spcAft>
                          <a:spcPts val="0"/>
                        </a:spcAft>
                      </a:pPr>
                      <a:r>
                        <a:rPr lang="en-US" sz="1000" b="1">
                          <a:effectLst/>
                          <a:latin typeface="Calibri"/>
                          <a:ea typeface="Calibri"/>
                          <a:cs typeface="Times New Roman"/>
                        </a:rPr>
                        <a:t>Diabetes</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36.3 </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5.0</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58.7</a:t>
                      </a:r>
                      <a:endParaRPr lang="en-US" sz="1100">
                        <a:effectLst/>
                        <a:latin typeface="Calibri"/>
                        <a:ea typeface="Calibri"/>
                        <a:cs typeface="Times New Roman"/>
                      </a:endParaRPr>
                    </a:p>
                  </a:txBody>
                  <a:tcPr marL="73025" marR="73025" marT="0" marB="0" anchor="b">
                    <a:lnL>
                      <a:noFill/>
                    </a:lnL>
                    <a:lnR>
                      <a:noFill/>
                    </a:lnR>
                    <a:lnT w="12700" cap="flat" cmpd="sng" algn="ctr">
                      <a:solidFill>
                        <a:srgbClr val="000000"/>
                      </a:solidFill>
                      <a:prstDash val="solid"/>
                      <a:round/>
                      <a:headEnd type="none" w="med" len="med"/>
                      <a:tailEnd type="none" w="med" len="med"/>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Congestive heart failure</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32.7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62.5</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Atherosclerotic heart disease</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37.0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5.1</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57.9</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Cerebrovascular disease</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34.0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6.3</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59.7</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dirty="0">
                          <a:effectLst/>
                          <a:latin typeface="Calibri"/>
                          <a:ea typeface="Calibri"/>
                          <a:cs typeface="Times New Roman"/>
                        </a:rPr>
                        <a:t>Peripheral vascular disease</a:t>
                      </a:r>
                      <a:endParaRPr lang="en-US" sz="1100" dirty="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35.5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59.8</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Hypertension</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35.7 </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4.9</a:t>
                      </a:r>
                      <a:endParaRPr lang="en-US" sz="1100">
                        <a:effectLst/>
                        <a:latin typeface="Calibri"/>
                        <a:ea typeface="Calibri"/>
                        <a:cs typeface="Times New Roman"/>
                      </a:endParaRPr>
                    </a:p>
                  </a:txBody>
                  <a:tcPr marL="73025"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59.4</a:t>
                      </a:r>
                      <a:endParaRPr lang="en-US" sz="1100">
                        <a:effectLst/>
                        <a:latin typeface="Calibri"/>
                        <a:ea typeface="Calibri"/>
                        <a:cs typeface="Times New Roman"/>
                      </a:endParaRPr>
                    </a:p>
                  </a:txBody>
                  <a:tcPr marL="73025" marR="73025" marT="0" marB="0" anchor="b">
                    <a:lnL>
                      <a:noFill/>
                    </a:lnL>
                    <a:lnR>
                      <a:noFill/>
                    </a:lnR>
                    <a:lnT>
                      <a:noFill/>
                    </a:lnT>
                    <a:lnB>
                      <a:noFill/>
                    </a:lnB>
                  </a:tcPr>
                </a:tc>
              </a:tr>
              <a:tr h="248241">
                <a:tc>
                  <a:txBody>
                    <a:bodyPr/>
                    <a:lstStyle/>
                    <a:p>
                      <a:pPr marL="144145" marR="0">
                        <a:lnSpc>
                          <a:spcPct val="115000"/>
                        </a:lnSpc>
                        <a:spcBef>
                          <a:spcPts val="0"/>
                        </a:spcBef>
                        <a:spcAft>
                          <a:spcPts val="0"/>
                        </a:spcAft>
                      </a:pPr>
                      <a:r>
                        <a:rPr lang="en-US" sz="1000" b="1">
                          <a:effectLst/>
                          <a:latin typeface="Calibri"/>
                          <a:ea typeface="Calibri"/>
                          <a:cs typeface="Times New Roman"/>
                        </a:rPr>
                        <a:t>Other cardiac disease</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32.0 </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endParaRPr lang="en-US" sz="110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63.3</a:t>
                      </a:r>
                      <a:endParaRPr lang="en-US" sz="1100" dirty="0">
                        <a:effectLst/>
                        <a:latin typeface="Calibri"/>
                        <a:ea typeface="Calibri"/>
                        <a:cs typeface="Times New Roman"/>
                      </a:endParaRPr>
                    </a:p>
                  </a:txBody>
                  <a:tcPr marL="73025" marR="73025"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20</a:t>
            </a:fld>
            <a:endParaRPr lang="en-US" dirty="0"/>
          </a:p>
        </p:txBody>
      </p:sp>
    </p:spTree>
    <p:extLst>
      <p:ext uri="{BB962C8B-B14F-4D97-AF65-F5344CB8AC3E}">
        <p14:creationId xmlns:p14="http://schemas.microsoft.com/office/powerpoint/2010/main" val="208593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419100" y="5715000"/>
            <a:ext cx="8305800" cy="533400"/>
          </a:xfrm>
        </p:spPr>
        <p:txBody>
          <a:bodyPr/>
          <a:lstStyle/>
          <a:p>
            <a:r>
              <a:rPr lang="en-US" dirty="0"/>
              <a:t>Data Source: Special analyses, USRDS ESRD Database. ESRD patients initiating HD in 2012. Abbreviations: ESRD, end-stage renal disease; HD, hemodialysis.</a:t>
            </a:r>
          </a:p>
        </p:txBody>
      </p:sp>
      <p:sp>
        <p:nvSpPr>
          <p:cNvPr id="6" name="Title 5"/>
          <p:cNvSpPr>
            <a:spLocks noGrp="1"/>
          </p:cNvSpPr>
          <p:nvPr>
            <p:ph type="title"/>
          </p:nvPr>
        </p:nvSpPr>
        <p:spPr/>
        <p:txBody>
          <a:bodyPr/>
          <a:lstStyle/>
          <a:p>
            <a:r>
              <a:rPr lang="en-US" dirty="0"/>
              <a:t>vol 2  </a:t>
            </a:r>
            <a:r>
              <a:rPr lang="en-US" dirty="0" smtClean="0"/>
              <a:t>Figure 3.14 </a:t>
            </a:r>
            <a:r>
              <a:rPr lang="en-US" dirty="0"/>
              <a:t>Geographic variation in percentage of catheter alone use at HD initiation, in year 2012, from the ESRD Medical Evidence Form (CMS 2728)</a:t>
            </a:r>
          </a:p>
        </p:txBody>
      </p:sp>
      <p:pic>
        <p:nvPicPr>
          <p:cNvPr id="13314" name="Picture 2" descr="W:\ADR\2014\Volume 2\2 - Clinical Indicators and Preventive Care\2014\Powerpoint\Powerpoint 300ppi\ESRDClinicalInd_F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130" y="1143000"/>
            <a:ext cx="5783740" cy="438912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21</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419100" y="5715000"/>
            <a:ext cx="8305800" cy="533400"/>
          </a:xfrm>
        </p:spPr>
        <p:txBody>
          <a:bodyPr/>
          <a:lstStyle/>
          <a:p>
            <a:r>
              <a:rPr lang="en-US" dirty="0"/>
              <a:t>Data Source: Special analyses, USRDS ESRD Database and CROWNWeb. ESRD patients initiating HD in 2012. Abbreviations: ESRD, end-stage renal disease; HD, hemodialysis; VA, vascular access</a:t>
            </a:r>
            <a:r>
              <a:rPr lang="en-US" dirty="0" smtClean="0"/>
              <a:t>.</a:t>
            </a:r>
            <a:endParaRPr lang="en-US" dirty="0"/>
          </a:p>
        </p:txBody>
      </p:sp>
      <p:sp>
        <p:nvSpPr>
          <p:cNvPr id="6" name="Title 5"/>
          <p:cNvSpPr>
            <a:spLocks noGrp="1"/>
          </p:cNvSpPr>
          <p:nvPr>
            <p:ph type="title"/>
          </p:nvPr>
        </p:nvSpPr>
        <p:spPr/>
        <p:txBody>
          <a:bodyPr/>
          <a:lstStyle/>
          <a:p>
            <a:r>
              <a:rPr lang="en-US" dirty="0"/>
              <a:t>vol 2  Figure </a:t>
            </a:r>
            <a:r>
              <a:rPr lang="en-US" dirty="0" smtClean="0"/>
              <a:t>3.15 </a:t>
            </a:r>
            <a:r>
              <a:rPr lang="en-US" dirty="0"/>
              <a:t>VA use during the first year of HD by time since initiation of ESRD treatment, among patients new to HD in 2012, from the ESRD Medical Evidence Form (CMS 2728) and CROWNWeb data</a:t>
            </a:r>
            <a:r>
              <a:rPr lang="en-US" dirty="0" smtClean="0"/>
              <a:t> </a:t>
            </a:r>
            <a:endParaRPr lang="en-US" dirty="0"/>
          </a:p>
        </p:txBody>
      </p:sp>
      <p:pic>
        <p:nvPicPr>
          <p:cNvPr id="14338" name="Picture 2" descr="W:\ADR\2014\Volume 2\2 - Clinical Indicators and Preventive Care\2014\Powerpoint\Powerpoint 300ppi\ESRDClinicalInd_F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160" y="1234440"/>
            <a:ext cx="6583680" cy="438912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22</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3</a:t>
            </a:fld>
            <a:endParaRPr lang="en-US" dirty="0"/>
          </a:p>
        </p:txBody>
      </p:sp>
      <p:sp>
        <p:nvSpPr>
          <p:cNvPr id="5" name="Text Placeholder 4"/>
          <p:cNvSpPr>
            <a:spLocks noGrp="1"/>
          </p:cNvSpPr>
          <p:nvPr>
            <p:ph type="body" sz="half" idx="2"/>
          </p:nvPr>
        </p:nvSpPr>
        <p:spPr>
          <a:xfrm>
            <a:off x="419100" y="5578267"/>
            <a:ext cx="8305800" cy="533400"/>
          </a:xfrm>
        </p:spPr>
        <p:txBody>
          <a:bodyPr/>
          <a:lstStyle/>
          <a:p>
            <a:r>
              <a:rPr lang="en-US" sz="1200" dirty="0"/>
              <a:t>Data Source: CROWNWeb clinical extracts for December 2013. Panel b: Dialysis patients initiating treatment for ESRD at least 90 days prior to December 1, 2013, who were ≥18 years old as of December 1, 2013, and who were alive through December 31, 2013. </a:t>
            </a:r>
            <a:r>
              <a:rPr lang="en-US" sz="1200" dirty="0" smtClean="0"/>
              <a:t>Abbreviations</a:t>
            </a:r>
            <a:r>
              <a:rPr lang="en-US" sz="1200" dirty="0"/>
              <a:t>: ESRD, end-stage renal disease; HD, hemodialysis</a:t>
            </a:r>
            <a:r>
              <a:rPr lang="en-US" sz="1200" dirty="0" smtClean="0"/>
              <a:t>; </a:t>
            </a:r>
            <a:r>
              <a:rPr lang="en-US" sz="1200" dirty="0" err="1" smtClean="0"/>
              <a:t>Hgb</a:t>
            </a:r>
            <a:r>
              <a:rPr lang="en-US" sz="1200" dirty="0" smtClean="0"/>
              <a:t>, hemoglobin; </a:t>
            </a:r>
            <a:r>
              <a:rPr lang="en-US" sz="1200" dirty="0" err="1"/>
              <a:t>Kt</a:t>
            </a:r>
            <a:r>
              <a:rPr lang="en-US" sz="1200" dirty="0"/>
              <a:t>/V, see Glossary; PD, peritoneal dialysis; URR, urea reduction ratio; VA, vascular access.</a:t>
            </a:r>
          </a:p>
        </p:txBody>
      </p:sp>
      <p:sp>
        <p:nvSpPr>
          <p:cNvPr id="6" name="Title 5"/>
          <p:cNvSpPr>
            <a:spLocks noGrp="1"/>
          </p:cNvSpPr>
          <p:nvPr>
            <p:ph type="title"/>
          </p:nvPr>
        </p:nvSpPr>
        <p:spPr/>
        <p:txBody>
          <a:bodyPr/>
          <a:lstStyle/>
          <a:p>
            <a:r>
              <a:rPr lang="en-US" dirty="0"/>
              <a:t>vol 2  Figure </a:t>
            </a:r>
            <a:r>
              <a:rPr lang="en-US" dirty="0" smtClean="0"/>
              <a:t>3.1(b) Clinical </a:t>
            </a:r>
            <a:r>
              <a:rPr lang="en-US" dirty="0"/>
              <a:t>indicators: Percentage of prevalent patients meeting clinical care guidelines on dialysis adequacy, percentage distribution of achieved mean Hgb among prevalent HD and PD patients, and percentage distribution of VA among prevalent HD patients, from CROWNWeb data</a:t>
            </a:r>
          </a:p>
        </p:txBody>
      </p:sp>
      <p:sp>
        <p:nvSpPr>
          <p:cNvPr id="7" name="Footer Placeholder 6"/>
          <p:cNvSpPr>
            <a:spLocks noGrp="1"/>
          </p:cNvSpPr>
          <p:nvPr>
            <p:ph type="ftr" sz="quarter" idx="10"/>
          </p:nvPr>
        </p:nvSpPr>
        <p:spPr>
          <a:xfrm>
            <a:off x="3581400" y="6477000"/>
            <a:ext cx="1981200" cy="274320"/>
          </a:xfrm>
        </p:spPr>
        <p:txBody>
          <a:bodyPr/>
          <a:lstStyle/>
          <a:p>
            <a:r>
              <a:rPr lang="en-US" dirty="0" smtClean="0"/>
              <a:t>Vol 2, ESRD, Ch 3</a:t>
            </a:r>
            <a:endParaRPr lang="en-US" dirty="0"/>
          </a:p>
        </p:txBody>
      </p:sp>
      <p:pic>
        <p:nvPicPr>
          <p:cNvPr id="8" name="Picture 2" descr="W:\ADR\2014\Volume 2\2 - Clinical Indicators and Preventive Care\2014\Powerpoint\Powerpoint 300ppi\ESRDClinicalInd_F1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820"/>
          <a:stretch/>
        </p:blipFill>
        <p:spPr bwMode="auto">
          <a:xfrm>
            <a:off x="2571750" y="1407735"/>
            <a:ext cx="4000500" cy="415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89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772400" y="6477000"/>
            <a:ext cx="914400" cy="274320"/>
          </a:xfrm>
        </p:spPr>
        <p:txBody>
          <a:bodyPr/>
          <a:lstStyle/>
          <a:p>
            <a:fld id="{B88AF6EF-DC1E-4012-ACF5-9A75821C157D}" type="slidenum">
              <a:rPr lang="en-US" smtClean="0"/>
              <a:t>4</a:t>
            </a:fld>
            <a:endParaRPr lang="en-US" dirty="0"/>
          </a:p>
        </p:txBody>
      </p:sp>
      <p:sp>
        <p:nvSpPr>
          <p:cNvPr id="5" name="Text Placeholder 4"/>
          <p:cNvSpPr>
            <a:spLocks noGrp="1"/>
          </p:cNvSpPr>
          <p:nvPr>
            <p:ph type="body" sz="half" idx="2"/>
          </p:nvPr>
        </p:nvSpPr>
        <p:spPr>
          <a:xfrm>
            <a:off x="419100" y="5562600"/>
            <a:ext cx="8305800" cy="533400"/>
          </a:xfrm>
        </p:spPr>
        <p:txBody>
          <a:bodyPr/>
          <a:lstStyle/>
          <a:p>
            <a:r>
              <a:rPr lang="en-US" sz="1200" dirty="0"/>
              <a:t>Data Source: CROWNWeb clinical extracts for December 2013. Panel c: HD patients initiating treatment for ESRD at least 90 days prior to December 1, 2013, who were ≥18 years old as December 1, 2013, and who were alive through December 31, 2013.</a:t>
            </a:r>
            <a:r>
              <a:rPr lang="en-US" sz="1200" dirty="0" smtClean="0"/>
              <a:t> Abbreviations</a:t>
            </a:r>
            <a:r>
              <a:rPr lang="en-US" sz="1200" dirty="0"/>
              <a:t>: ESRD, end-stage renal disease; HD, hemodialysis</a:t>
            </a:r>
            <a:r>
              <a:rPr lang="en-US" sz="1200" dirty="0" smtClean="0"/>
              <a:t>; </a:t>
            </a:r>
            <a:r>
              <a:rPr lang="en-US" sz="1200" dirty="0" err="1" smtClean="0"/>
              <a:t>Hgb</a:t>
            </a:r>
            <a:r>
              <a:rPr lang="en-US" sz="1200" dirty="0" smtClean="0"/>
              <a:t>, hemoglobin; </a:t>
            </a:r>
            <a:r>
              <a:rPr lang="en-US" sz="1200" dirty="0" err="1"/>
              <a:t>Kt</a:t>
            </a:r>
            <a:r>
              <a:rPr lang="en-US" sz="1200" dirty="0"/>
              <a:t>/V, see Glossary; PD, peritoneal dialysis; URR, urea reduction ratio; VA, vascular access.</a:t>
            </a:r>
          </a:p>
        </p:txBody>
      </p:sp>
      <p:sp>
        <p:nvSpPr>
          <p:cNvPr id="6" name="Title 5"/>
          <p:cNvSpPr>
            <a:spLocks noGrp="1"/>
          </p:cNvSpPr>
          <p:nvPr>
            <p:ph type="title"/>
          </p:nvPr>
        </p:nvSpPr>
        <p:spPr/>
        <p:txBody>
          <a:bodyPr/>
          <a:lstStyle/>
          <a:p>
            <a:r>
              <a:rPr lang="en-US" dirty="0"/>
              <a:t>vol 2  Figure </a:t>
            </a:r>
            <a:r>
              <a:rPr lang="en-US" dirty="0" smtClean="0"/>
              <a:t>3.1(c) Clinical </a:t>
            </a:r>
            <a:r>
              <a:rPr lang="en-US" dirty="0"/>
              <a:t>indicators: Percentage of prevalent patients meeting clinical care guidelines on dialysis adequacy, percentage distribution of achieved mean Hgb among prevalent HD and PD patients, and percentage distribution of VA among prevalent HD patients, from CROWNWeb data</a:t>
            </a:r>
          </a:p>
        </p:txBody>
      </p:sp>
      <p:sp>
        <p:nvSpPr>
          <p:cNvPr id="7" name="Footer Placeholder 6"/>
          <p:cNvSpPr>
            <a:spLocks noGrp="1"/>
          </p:cNvSpPr>
          <p:nvPr>
            <p:ph type="ftr" sz="quarter" idx="10"/>
          </p:nvPr>
        </p:nvSpPr>
        <p:spPr>
          <a:xfrm>
            <a:off x="3581400" y="6477000"/>
            <a:ext cx="1981200" cy="274320"/>
          </a:xfrm>
        </p:spPr>
        <p:txBody>
          <a:bodyPr/>
          <a:lstStyle/>
          <a:p>
            <a:r>
              <a:rPr lang="en-US" dirty="0" smtClean="0"/>
              <a:t>Vol 2, ESRD, Ch 3</a:t>
            </a:r>
            <a:endParaRPr lang="en-US" dirty="0"/>
          </a:p>
        </p:txBody>
      </p:sp>
      <p:pic>
        <p:nvPicPr>
          <p:cNvPr id="8" name="Picture 2" descr="W:\ADR\2014\Volume 2\2 - Clinical Indicators and Preventive Care\2014\Powerpoint\Powerpoint 300ppi\ESRDClinicalInd_F1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8331" y="1435217"/>
            <a:ext cx="5367338" cy="412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89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381000" y="5410200"/>
            <a:ext cx="8305800" cy="533400"/>
          </a:xfrm>
        </p:spPr>
        <p:txBody>
          <a:bodyPr/>
          <a:lstStyle/>
          <a:p>
            <a:r>
              <a:rPr lang="en-US" sz="1000" dirty="0"/>
              <a:t>Data Source: Special analyses, USRDS ESRD Database. Panel a: Mean monthly </a:t>
            </a:r>
            <a:r>
              <a:rPr lang="en-US" sz="1000" dirty="0" err="1"/>
              <a:t>Hgb</a:t>
            </a:r>
            <a:r>
              <a:rPr lang="en-US" sz="1000" dirty="0"/>
              <a:t> level among ESA-treated HD patients within a given month (1995 through 2012) or all HD patients irrespective of ESA use (April to December 2012 only) if, within the given month, the patient had an </a:t>
            </a:r>
            <a:r>
              <a:rPr lang="en-US" sz="1000" dirty="0" err="1"/>
              <a:t>Hgb</a:t>
            </a:r>
            <a:r>
              <a:rPr lang="en-US" sz="1000" dirty="0"/>
              <a:t> claim, was on dialysis ≥90 days, and was ≥18 years old at the start of the month. Mean monthly EPO (</a:t>
            </a:r>
            <a:r>
              <a:rPr lang="en-US" sz="1000" dirty="0" err="1"/>
              <a:t>epoetin</a:t>
            </a:r>
            <a:r>
              <a:rPr lang="en-US" sz="1000" dirty="0"/>
              <a:t> </a:t>
            </a:r>
            <a:r>
              <a:rPr lang="en-US" sz="1000" dirty="0" err="1"/>
              <a:t>alfa</a:t>
            </a:r>
            <a:r>
              <a:rPr lang="en-US" sz="1000" dirty="0"/>
              <a:t>) dose among HD patients within a given month who had an EPO claim, were on dialysis ≥90 days, and were ≥18 years old at the start of the month. EPO dose is expressed as mean EPO units per week averaged over all EPO claims within a given month. </a:t>
            </a:r>
            <a:r>
              <a:rPr lang="en-US" sz="1000" dirty="0" smtClean="0"/>
              <a:t>Abbreviations</a:t>
            </a:r>
            <a:r>
              <a:rPr lang="en-US" sz="1000" dirty="0"/>
              <a:t>: EPO, erythropoietin; ESA, erythropoiesis-stimulating agents; HD, hemodialysis; </a:t>
            </a:r>
            <a:r>
              <a:rPr lang="en-US" sz="1000" dirty="0" err="1"/>
              <a:t>Hgb</a:t>
            </a:r>
            <a:r>
              <a:rPr lang="en-US" sz="1000" dirty="0"/>
              <a:t>, hemoglobin; IV, intravenous.</a:t>
            </a:r>
          </a:p>
        </p:txBody>
      </p:sp>
      <p:sp>
        <p:nvSpPr>
          <p:cNvPr id="6" name="Title 5"/>
          <p:cNvSpPr>
            <a:spLocks noGrp="1"/>
          </p:cNvSpPr>
          <p:nvPr>
            <p:ph type="title"/>
          </p:nvPr>
        </p:nvSpPr>
        <p:spPr/>
        <p:txBody>
          <a:bodyPr/>
          <a:lstStyle/>
          <a:p>
            <a:r>
              <a:rPr lang="en-US" dirty="0"/>
              <a:t>vol 2  Figure 3.2(a) Mean monthly Hgb level and mean weekly EPO dose (monthly average, expressed in units/week) in adult HD patients on dialysis ≥90 days, from Medicare claims: time trend from 1995-2012</a:t>
            </a:r>
          </a:p>
        </p:txBody>
      </p:sp>
      <p:pic>
        <p:nvPicPr>
          <p:cNvPr id="15362" name="Picture 2" descr="W:\ADR\2014\Volume 2\2 - Clinical Indicators and Preventive Care\2014\Powerpoint\Powerpoint 300ppi\ESRDClinicalInd_F2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5</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p:txBody>
          <a:bodyPr/>
          <a:lstStyle/>
          <a:p>
            <a:r>
              <a:rPr lang="en-US" dirty="0"/>
              <a:t>Data Source: Special analyses, USRDS ESRD Database. </a:t>
            </a:r>
            <a:r>
              <a:rPr lang="en-US" dirty="0" smtClean="0"/>
              <a:t>Panel </a:t>
            </a:r>
            <a:r>
              <a:rPr lang="en-US" dirty="0"/>
              <a:t>b: Monthly IV iron use among HD patients on dialysis ≥90 days and ≥18 years old at the start of the given month. Abbreviations: EPO, erythropoietin; ESA, erythropoiesis-stimulating agents; HD, hemodialysis; </a:t>
            </a:r>
            <a:r>
              <a:rPr lang="en-US" dirty="0" err="1"/>
              <a:t>Hgb</a:t>
            </a:r>
            <a:r>
              <a:rPr lang="en-US" dirty="0"/>
              <a:t>, hemoglobin; IV, intravenous.</a:t>
            </a:r>
          </a:p>
        </p:txBody>
      </p:sp>
      <p:sp>
        <p:nvSpPr>
          <p:cNvPr id="6" name="Title 5"/>
          <p:cNvSpPr>
            <a:spLocks noGrp="1"/>
          </p:cNvSpPr>
          <p:nvPr>
            <p:ph type="title"/>
          </p:nvPr>
        </p:nvSpPr>
        <p:spPr/>
        <p:txBody>
          <a:bodyPr/>
          <a:lstStyle/>
          <a:p>
            <a:r>
              <a:rPr lang="en-US" dirty="0"/>
              <a:t>vol 2  Figure 3.2(b) Monthly IV iron use in adult HD patients on dialysis ≥90 days, from Medicare claims: time trend from 2005-2012</a:t>
            </a:r>
          </a:p>
        </p:txBody>
      </p:sp>
      <p:pic>
        <p:nvPicPr>
          <p:cNvPr id="16386" name="Picture 2" descr="W:\ADR\2014\Volume 2\2 - Clinical Indicators and Preventive Care\2014\Powerpoint\Powerpoint 300ppi\ESRDClinicalInd_F2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25550"/>
            <a:ext cx="6858001" cy="44069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6</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381000" y="5486400"/>
            <a:ext cx="8305800" cy="533400"/>
          </a:xfrm>
        </p:spPr>
        <p:txBody>
          <a:bodyPr/>
          <a:lstStyle/>
          <a:p>
            <a:r>
              <a:rPr lang="en-US" dirty="0"/>
              <a:t>Data Source: Special analyses, USRDS ESRD Database. Patient distribution among HD patients within a given month who had claims for </a:t>
            </a:r>
            <a:r>
              <a:rPr lang="en-US" dirty="0" err="1"/>
              <a:t>Hgb</a:t>
            </a:r>
            <a:r>
              <a:rPr lang="en-US" dirty="0"/>
              <a:t> level and ESA use, were on dialysis ≥90 days, and were ≥18 years old at the start of the month. Abbreviations: ESA, erythropoiesis-stimulating agents; HD, hemodialysis; </a:t>
            </a:r>
            <a:r>
              <a:rPr lang="en-US" dirty="0" err="1"/>
              <a:t>Hgb</a:t>
            </a:r>
            <a:r>
              <a:rPr lang="en-US" dirty="0"/>
              <a:t>, hemoglobin.</a:t>
            </a:r>
          </a:p>
        </p:txBody>
      </p:sp>
      <p:sp>
        <p:nvSpPr>
          <p:cNvPr id="6" name="Title 5"/>
          <p:cNvSpPr>
            <a:spLocks noGrp="1"/>
          </p:cNvSpPr>
          <p:nvPr>
            <p:ph type="title"/>
          </p:nvPr>
        </p:nvSpPr>
        <p:spPr/>
        <p:txBody>
          <a:bodyPr/>
          <a:lstStyle/>
          <a:p>
            <a:r>
              <a:rPr lang="en-US" dirty="0"/>
              <a:t>vol 2  Figure </a:t>
            </a:r>
            <a:r>
              <a:rPr lang="en-US" dirty="0" smtClean="0"/>
              <a:t>3.3 </a:t>
            </a:r>
            <a:r>
              <a:rPr lang="en-US" dirty="0"/>
              <a:t>Distribution of monthly Hgb (g/</a:t>
            </a:r>
            <a:r>
              <a:rPr lang="en-US" dirty="0" err="1"/>
              <a:t>dL</a:t>
            </a:r>
            <a:r>
              <a:rPr lang="en-US" dirty="0"/>
              <a:t>) levels in ESA-treated adult HD patients on dialysis ≥90 days, from Medicare claims: time trend from 1995-2012</a:t>
            </a:r>
          </a:p>
        </p:txBody>
      </p:sp>
      <p:pic>
        <p:nvPicPr>
          <p:cNvPr id="1026" name="Picture 2" descr="W:\ADR\2014\Volume 2\2 - Clinical Indicators and Preventive Care\2014\Powerpoint\Powerpoint 300ppi\ESRDClinicalInd_F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531" y="1301750"/>
            <a:ext cx="6738938" cy="395605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7</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419100" y="5562600"/>
            <a:ext cx="8305800" cy="533400"/>
          </a:xfrm>
        </p:spPr>
        <p:txBody>
          <a:bodyPr/>
          <a:lstStyle/>
          <a:p>
            <a:r>
              <a:rPr lang="en-US" dirty="0"/>
              <a:t>Data Source: Special analyses, USRDS ESRD Database. The percentage of HD patients ≥18 years old at the start of the month with ≥1 RBC transfusion claim in a given month among HD patients having a claim for at least one dialysis session during the month. Abbreviations: HD, hemodialysis; RBC, red blood cell.</a:t>
            </a:r>
          </a:p>
        </p:txBody>
      </p:sp>
      <p:sp>
        <p:nvSpPr>
          <p:cNvPr id="6" name="Title 5"/>
          <p:cNvSpPr>
            <a:spLocks noGrp="1"/>
          </p:cNvSpPr>
          <p:nvPr>
            <p:ph type="title"/>
          </p:nvPr>
        </p:nvSpPr>
        <p:spPr/>
        <p:txBody>
          <a:bodyPr/>
          <a:lstStyle/>
          <a:p>
            <a:r>
              <a:rPr lang="en-US" dirty="0"/>
              <a:t>vol 2  Figure </a:t>
            </a:r>
            <a:r>
              <a:rPr lang="en-US" dirty="0" smtClean="0"/>
              <a:t>3.4 </a:t>
            </a:r>
            <a:r>
              <a:rPr lang="en-US" dirty="0"/>
              <a:t>Percentage of adult HD patients with ≥1 claim for an RBC transfusion in a month, from Medicare claims data, by race: monthly time trend from 2010-2012</a:t>
            </a:r>
          </a:p>
        </p:txBody>
      </p:sp>
      <p:pic>
        <p:nvPicPr>
          <p:cNvPr id="2050" name="Picture 2" descr="W:\ADR\2014\Volume 2\2 - Clinical Indicators and Preventive Care\2014\Powerpoint\Powerpoint 300ppi\ESRDClinicalInd_F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8</a:t>
            </a:fld>
            <a:endParaRPr lang="en-US" dirty="0"/>
          </a:p>
        </p:txBody>
      </p:sp>
    </p:spTree>
    <p:extLst>
      <p:ext uri="{BB962C8B-B14F-4D97-AF65-F5344CB8AC3E}">
        <p14:creationId xmlns:p14="http://schemas.microsoft.com/office/powerpoint/2010/main" val="362692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Ch 3</a:t>
            </a:r>
            <a:endParaRPr lang="en-US" dirty="0"/>
          </a:p>
        </p:txBody>
      </p:sp>
      <p:sp>
        <p:nvSpPr>
          <p:cNvPr id="5" name="Text Placeholder 4"/>
          <p:cNvSpPr>
            <a:spLocks noGrp="1"/>
          </p:cNvSpPr>
          <p:nvPr>
            <p:ph type="body" sz="half" idx="2"/>
          </p:nvPr>
        </p:nvSpPr>
        <p:spPr>
          <a:xfrm>
            <a:off x="381000" y="5410200"/>
            <a:ext cx="8305800" cy="533400"/>
          </a:xfrm>
        </p:spPr>
        <p:txBody>
          <a:bodyPr/>
          <a:lstStyle/>
          <a:p>
            <a:r>
              <a:rPr lang="en-US" sz="1000" dirty="0"/>
              <a:t>Data Source: Special analyses, USRDS ESRD Database. Panel a: Mean monthly </a:t>
            </a:r>
            <a:r>
              <a:rPr lang="en-US" sz="1000" dirty="0" err="1"/>
              <a:t>Hgb</a:t>
            </a:r>
            <a:r>
              <a:rPr lang="en-US" sz="1000" dirty="0"/>
              <a:t> level among ESA-treated PD patients within a given month (1995 through 2012) or all PD patients regardless of ESA use (April to December 2012 only) if, within the given month, the patient had an </a:t>
            </a:r>
            <a:r>
              <a:rPr lang="en-US" sz="1000" dirty="0" err="1"/>
              <a:t>Hgb</a:t>
            </a:r>
            <a:r>
              <a:rPr lang="en-US" sz="1000" dirty="0"/>
              <a:t> claim, was on dialysis ≥90 days, and was ≥18 years old at the start of the month. Mean monthly EPO (</a:t>
            </a:r>
            <a:r>
              <a:rPr lang="en-US" sz="1000" dirty="0" err="1"/>
              <a:t>epoetin</a:t>
            </a:r>
            <a:r>
              <a:rPr lang="en-US" sz="1000" dirty="0"/>
              <a:t> </a:t>
            </a:r>
            <a:r>
              <a:rPr lang="en-US" sz="1000" dirty="0" err="1"/>
              <a:t>alfa</a:t>
            </a:r>
            <a:r>
              <a:rPr lang="en-US" sz="1000" dirty="0"/>
              <a:t>) dose was among PD patients within a given month who had an EPO claim, were on dialysis ≥90 days, and were ≥18 years old at the start of the month. EPO dose is expressed as mean EPO units per week averaged over all EPO claims within a given </a:t>
            </a:r>
            <a:r>
              <a:rPr lang="en-US" sz="1000" dirty="0" smtClean="0"/>
              <a:t>month. Abbreviations</a:t>
            </a:r>
            <a:r>
              <a:rPr lang="en-US" sz="1000" dirty="0"/>
              <a:t>: EPO, erythropoietin; ESA, erythropoiesis-stimulating agents; </a:t>
            </a:r>
            <a:r>
              <a:rPr lang="en-US" sz="1000" dirty="0" err="1"/>
              <a:t>Hgb</a:t>
            </a:r>
            <a:r>
              <a:rPr lang="en-US" sz="1000" dirty="0"/>
              <a:t>, hemoglobin; IV, intravenous; PD, peritoneal dialysis.</a:t>
            </a:r>
          </a:p>
        </p:txBody>
      </p:sp>
      <p:sp>
        <p:nvSpPr>
          <p:cNvPr id="6" name="Title 5"/>
          <p:cNvSpPr>
            <a:spLocks noGrp="1"/>
          </p:cNvSpPr>
          <p:nvPr>
            <p:ph type="title"/>
          </p:nvPr>
        </p:nvSpPr>
        <p:spPr/>
        <p:txBody>
          <a:bodyPr/>
          <a:lstStyle/>
          <a:p>
            <a:r>
              <a:rPr lang="en-US" dirty="0"/>
              <a:t>vol 2  Figure </a:t>
            </a:r>
            <a:r>
              <a:rPr lang="en-US" dirty="0" smtClean="0"/>
              <a:t>3.5(a</a:t>
            </a:r>
            <a:r>
              <a:rPr lang="en-US" dirty="0"/>
              <a:t>) Mean monthly Hgb level and mean weekly EPO dose (monthly average, expressed in units/week) in adult PD patients on dialysis ≥90 days, from Medicare claims: time trend from 1995-2012</a:t>
            </a:r>
          </a:p>
        </p:txBody>
      </p:sp>
      <p:pic>
        <p:nvPicPr>
          <p:cNvPr id="3074" name="Picture 2" descr="W:\ADR\2014\Volume 2\2 - Clinical Indicators and Preventive Care\2014\Powerpoint\Powerpoint 300ppi\ESRDClinicalInd_F5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1"/>
          </p:nvPr>
        </p:nvSpPr>
        <p:spPr>
          <a:xfrm>
            <a:off x="7772400" y="6477000"/>
            <a:ext cx="914400" cy="274320"/>
          </a:xfrm>
        </p:spPr>
        <p:txBody>
          <a:bodyPr/>
          <a:lstStyle/>
          <a:p>
            <a:fld id="{633D6E9E-8065-4484-A8DB-E80588588A9D}" type="slidenum">
              <a:rPr lang="en-US" smtClean="0"/>
              <a:t>9</a:t>
            </a:fld>
            <a:endParaRPr lang="en-US" dirty="0"/>
          </a:p>
        </p:txBody>
      </p:sp>
    </p:spTree>
    <p:extLst>
      <p:ext uri="{BB962C8B-B14F-4D97-AF65-F5344CB8AC3E}">
        <p14:creationId xmlns:p14="http://schemas.microsoft.com/office/powerpoint/2010/main" val="3626929020"/>
      </p:ext>
    </p:extLst>
  </p:cSld>
  <p:clrMapOvr>
    <a:masterClrMapping/>
  </p:clrMapOvr>
</p:sld>
</file>

<file path=ppt/theme/theme1.xml><?xml version="1.0" encoding="utf-8"?>
<a:theme xmlns:a="http://schemas.openxmlformats.org/drawingml/2006/main" name="ADR_PPT_Template-ESR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ADR_PPT_Template-ESRD</Template>
  <TotalTime>133</TotalTime>
  <Words>2444</Words>
  <Application>Microsoft Office PowerPoint</Application>
  <PresentationFormat>On-screen Show (4:3)</PresentationFormat>
  <Paragraphs>207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ADR_PPT_Template-ESRD</vt:lpstr>
      <vt:lpstr>PowerPoint Presentation</vt:lpstr>
      <vt:lpstr>vol 2  Figure 3.1(a) Clinical indicators: Percentage of prevalent patients meeting clinical care guidelines on dialysis adequacy, percentage distribution of achieved mean Hgb among prevalent HD and PD patients, and percentage distribution of VA among prevalent HD patients, from CROWNWeb data</vt:lpstr>
      <vt:lpstr>vol 2  Figure 3.1(b) Clinical indicators: Percentage of prevalent patients meeting clinical care guidelines on dialysis adequacy, percentage distribution of achieved mean Hgb among prevalent HD and PD patients, and percentage distribution of VA among prevalent HD patients, from CROWNWeb data</vt:lpstr>
      <vt:lpstr>vol 2  Figure 3.1(c) Clinical indicators: Percentage of prevalent patients meeting clinical care guidelines on dialysis adequacy, percentage distribution of achieved mean Hgb among prevalent HD and PD patients, and percentage distribution of VA among prevalent HD patients, from CROWNWeb data</vt:lpstr>
      <vt:lpstr>vol 2  Figure 3.2(a) Mean monthly Hgb level and mean weekly EPO dose (monthly average, expressed in units/week) in adult HD patients on dialysis ≥90 days, from Medicare claims: time trend from 1995-2012</vt:lpstr>
      <vt:lpstr>vol 2  Figure 3.2(b) Monthly IV iron use in adult HD patients on dialysis ≥90 days, from Medicare claims: time trend from 2005-2012</vt:lpstr>
      <vt:lpstr>vol 2  Figure 3.3 Distribution of monthly Hgb (g/dL) levels in ESA-treated adult HD patients on dialysis ≥90 days, from Medicare claims: time trend from 1995-2012</vt:lpstr>
      <vt:lpstr>vol 2  Figure 3.4 Percentage of adult HD patients with ≥1 claim for an RBC transfusion in a month, from Medicare claims data, by race: monthly time trend from 2010-2012</vt:lpstr>
      <vt:lpstr>vol 2  Figure 3.5(a) Mean monthly Hgb level and mean weekly EPO dose (monthly average, expressed in units/week) in adult PD patients on dialysis ≥90 days, from Medicare claims: time trend from 1995-2012</vt:lpstr>
      <vt:lpstr>vol 2  Figure 3.5(b) Monthly IV iron use in adult PD patients on dialysis ≥90 days, from Medicare claims: time trend from 2005-2012 </vt:lpstr>
      <vt:lpstr>vol 2  Figure 3.6 Distribution of monthly hemoglobin (g/dL) levels in ESA-treated adult (≥ 18 years of age) peritoneal dialysis patients on dialysis ≥90 days, from Medicare claims: time trend from 1995-2012 </vt:lpstr>
      <vt:lpstr>vol 2  Figure 3.7 Percentage of adult PD patients ≥18 years old with ≥1 claim for RBC transfusion in a month, from Medicare claims data, by race: monthly time trend from 2010-2012</vt:lpstr>
      <vt:lpstr>vol 2  Figure 3.8 Diabetes-related care among patients with diabetes mellitus 18-75 years old with ESRD, from Medicare claims: time trend from 1999-2012</vt:lpstr>
      <vt:lpstr>vol 2  Figure 3.9 Percentage of ESRD patients with a claim for seasonal influenza vaccination (August 1-April 30 of subsequent year) based on Medicare data, overall: time trend from 2002-2012</vt:lpstr>
      <vt:lpstr>vol 2  Figure 3.10 Percentage of ESRD patients with a claim for seasonal influenza vaccination (August 1-April 30 of subsequent year) based on Medicare data, by age: time trend from 2002-2012</vt:lpstr>
      <vt:lpstr>vol 2  Figure 3.11 Percentage of ESRD patients with a claim for seasonal influenza vaccination (August 1-April 30 of subsequent year) based on Medicare data, by race/ethnicity: time trend from 2002-2012</vt:lpstr>
      <vt:lpstr>vol 2  Figure 3.12 Percentage of ESRD patients with a claim for seasonal influenza vaccination (August 1-April 30 of subsequent year) based on Medicare data, by modality: time trend from 2002-2012</vt:lpstr>
      <vt:lpstr>vol 2  Figure 3.13 VA use among HD patients at initiation of ESRD treatment, from the ESRD Medical Evidence Form (CMS 2728): time trend from 2005-2012</vt:lpstr>
      <vt:lpstr>vol 2  Table 3.1 VA at HD initiation in year 2012, by patient characteristics from the ESRD Medical Evidence Form (CMS 2728)</vt:lpstr>
      <vt:lpstr>vol 2  Table 3.1 VA at HD initiation in year 2012, by patient characteristics from the ESRD Medical Evidence Form (CMS 2728)</vt:lpstr>
      <vt:lpstr>vol 2  Figure 3.14 Geographic variation in percentage of catheter alone use at HD initiation, in year 2012, from the ESRD Medical Evidence Form (CMS 2728)</vt:lpstr>
      <vt:lpstr>vol 2  Figure 3.15 VA use during the first year of HD by time since initiation of ESRD treatment, among patients new to HD in 2012, from the ESRD Medical Evidence Form (CMS 2728) and CROWNWeb data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18</cp:revision>
  <dcterms:created xsi:type="dcterms:W3CDTF">2014-11-10T16:35:43Z</dcterms:created>
  <dcterms:modified xsi:type="dcterms:W3CDTF">2014-11-21T19:22:45Z</dcterms:modified>
</cp:coreProperties>
</file>