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9" r:id="rId15"/>
    <p:sldId id="290" r:id="rId16"/>
    <p:sldId id="288" r:id="rId17"/>
    <p:sldId id="270" r:id="rId18"/>
    <p:sldId id="271" r:id="rId19"/>
    <p:sldId id="272" r:id="rId20"/>
    <p:sldId id="291" r:id="rId21"/>
    <p:sldId id="292" r:id="rId22"/>
    <p:sldId id="293" r:id="rId23"/>
    <p:sldId id="276" r:id="rId24"/>
    <p:sldId id="277" r:id="rId25"/>
    <p:sldId id="278" r:id="rId26"/>
    <p:sldId id="279" r:id="rId27"/>
    <p:sldId id="280" r:id="rId28"/>
    <p:sldId id="294" r:id="rId29"/>
    <p:sldId id="282" r:id="rId30"/>
    <p:sldId id="283" r:id="rId31"/>
    <p:sldId id="295" r:id="rId32"/>
    <p:sldId id="285"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36" autoAdjust="0"/>
    <p:restoredTop sz="94660"/>
  </p:normalViewPr>
  <p:slideViewPr>
    <p:cSldViewPr showGuides="1">
      <p:cViewPr>
        <p:scale>
          <a:sx n="110" d="100"/>
          <a:sy n="110" d="100"/>
        </p:scale>
        <p:origin x="-1614" y="-516"/>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08E7F92-1298-45CB-BF26-74932FC08494}" type="datetimeFigureOut">
              <a:rPr lang="en-US"/>
              <a:pPr>
                <a:defRPr/>
              </a:pPr>
              <a:t>12/3/2015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DEBCF6B-5400-43AB-B510-D78E7C807627}" type="slidenum">
              <a:rPr lang="en-US"/>
              <a:pPr>
                <a:defRPr/>
              </a:pPr>
              <a:t>‹#›</a:t>
            </a:fld>
            <a:endParaRPr lang="en-US"/>
          </a:p>
        </p:txBody>
      </p:sp>
    </p:spTree>
    <p:extLst>
      <p:ext uri="{BB962C8B-B14F-4D97-AF65-F5344CB8AC3E}">
        <p14:creationId xmlns:p14="http://schemas.microsoft.com/office/powerpoint/2010/main" val="1789640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BD122C2-EAFB-4248-8AE5-9E37B518F7D8}" type="datetimeFigureOut">
              <a:rPr lang="en-US"/>
              <a:pPr>
                <a:defRPr/>
              </a:pPr>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8043BFE-B2F3-497E-885F-72BE1FF5D3C0}" type="slidenum">
              <a:rPr lang="en-US"/>
              <a:pPr>
                <a:defRPr/>
              </a:pPr>
              <a:t>‹#›</a:t>
            </a:fld>
            <a:endParaRPr lang="en-US"/>
          </a:p>
        </p:txBody>
      </p:sp>
    </p:spTree>
    <p:extLst>
      <p:ext uri="{BB962C8B-B14F-4D97-AF65-F5344CB8AC3E}">
        <p14:creationId xmlns:p14="http://schemas.microsoft.com/office/powerpoint/2010/main" val="7178690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86075" y="460375"/>
            <a:ext cx="32004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p:cNvSpPr txBox="1"/>
          <p:nvPr userDrawn="1"/>
        </p:nvSpPr>
        <p:spPr>
          <a:xfrm>
            <a:off x="457200" y="3427413"/>
            <a:ext cx="7924800" cy="646112"/>
          </a:xfrm>
          <a:prstGeom prst="rect">
            <a:avLst/>
          </a:prstGeom>
          <a:noFill/>
        </p:spPr>
        <p:txBody>
          <a:bodyPr>
            <a:spAutoFit/>
          </a:bodyPr>
          <a:lstStyle/>
          <a:p>
            <a:pPr algn="ctr" fontAlgn="auto">
              <a:spcBef>
                <a:spcPts val="0"/>
              </a:spcBef>
              <a:spcAft>
                <a:spcPts val="0"/>
              </a:spcAft>
              <a:defRPr/>
            </a:pPr>
            <a:r>
              <a:rPr lang="en-US" sz="3600" b="1" dirty="0">
                <a:latin typeface="Candara" panose="020E0502030303020204" pitchFamily="34" charset="0"/>
                <a:cs typeface="+mn-cs"/>
              </a:rPr>
              <a:t>Introduction</a:t>
            </a:r>
          </a:p>
        </p:txBody>
      </p:sp>
      <p:sp>
        <p:nvSpPr>
          <p:cNvPr id="4" name="TextBox 1"/>
          <p:cNvSpPr txBox="1"/>
          <p:nvPr userDrawn="1"/>
        </p:nvSpPr>
        <p:spPr>
          <a:xfrm>
            <a:off x="714375" y="2133600"/>
            <a:ext cx="7543800" cy="830263"/>
          </a:xfrm>
          <a:prstGeom prst="rect">
            <a:avLst/>
          </a:prstGeom>
          <a:noFill/>
        </p:spPr>
        <p:txBody>
          <a:bodyPr>
            <a:spAutoFit/>
          </a:bodyPr>
          <a:lstStyle/>
          <a:p>
            <a:pPr algn="ctr" fontAlgn="auto">
              <a:spcBef>
                <a:spcPts val="0"/>
              </a:spcBef>
              <a:spcAft>
                <a:spcPts val="0"/>
              </a:spcAft>
              <a:defRPr/>
            </a:pPr>
            <a:r>
              <a:rPr lang="en-US" sz="2400" b="1" dirty="0">
                <a:solidFill>
                  <a:srgbClr val="367CA8"/>
                </a:solidFill>
                <a:latin typeface="Constantia" panose="02030602050306030303" pitchFamily="18" charset="0"/>
                <a:cs typeface="+mn-cs"/>
              </a:rPr>
              <a:t>2015 </a:t>
            </a:r>
            <a:r>
              <a:rPr lang="en-US" sz="2400" b="1" cap="small" dirty="0">
                <a:solidFill>
                  <a:srgbClr val="367CA8"/>
                </a:solidFill>
                <a:latin typeface="Constantia" panose="02030602050306030303" pitchFamily="18" charset="0"/>
                <a:cs typeface="+mn-cs"/>
              </a:rPr>
              <a:t>Annual Data Report</a:t>
            </a:r>
          </a:p>
          <a:p>
            <a:pPr algn="ctr" fontAlgn="auto">
              <a:spcBef>
                <a:spcPts val="0"/>
              </a:spcBef>
              <a:spcAft>
                <a:spcPts val="0"/>
              </a:spcAft>
              <a:defRPr/>
            </a:pPr>
            <a:r>
              <a:rPr lang="en-US" sz="2400" b="1" cap="small" dirty="0">
                <a:solidFill>
                  <a:srgbClr val="367CA8"/>
                </a:solidFill>
                <a:latin typeface="Constantia" panose="02030602050306030303" pitchFamily="18" charset="0"/>
                <a:cs typeface="+mn-cs"/>
              </a:rPr>
              <a:t>Volume 1: Chronic Kidney Disease</a:t>
            </a:r>
          </a:p>
        </p:txBody>
      </p:sp>
    </p:spTree>
    <p:extLst>
      <p:ext uri="{BB962C8B-B14F-4D97-AF65-F5344CB8AC3E}">
        <p14:creationId xmlns:p14="http://schemas.microsoft.com/office/powerpoint/2010/main" val="148305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r>
              <a:rPr lang="en-US"/>
              <a:t>Vol 1, CKD, </a:t>
            </a:r>
            <a:r>
              <a:rPr lang="en-US" err="1"/>
              <a:t>Ch</a:t>
            </a:r>
            <a:r>
              <a:rPr lang="en-US"/>
              <a:t> 3</a:t>
            </a:r>
          </a:p>
        </p:txBody>
      </p:sp>
      <p:sp>
        <p:nvSpPr>
          <p:cNvPr id="6" name="Slide Number Placeholder 2"/>
          <p:cNvSpPr>
            <a:spLocks noGrp="1"/>
          </p:cNvSpPr>
          <p:nvPr>
            <p:ph type="sldNum" sz="quarter" idx="11"/>
          </p:nvPr>
        </p:nvSpPr>
        <p:spPr/>
        <p:txBody>
          <a:bodyPr/>
          <a:lstStyle>
            <a:lvl1pPr>
              <a:defRPr b="1" smtClean="0"/>
            </a:lvl1pPr>
          </a:lstStyle>
          <a:p>
            <a:pPr>
              <a:defRPr/>
            </a:pPr>
            <a:fld id="{378A5B59-48EF-4F61-90EA-7E02127D332C}" type="slidenum">
              <a:rPr lang="en-US"/>
              <a:pPr>
                <a:defRPr/>
              </a:pPr>
              <a:t>‹#›</a:t>
            </a:fld>
            <a:endParaRPr lang="en-US" dirty="0"/>
          </a:p>
        </p:txBody>
      </p:sp>
    </p:spTree>
    <p:extLst>
      <p:ext uri="{BB962C8B-B14F-4D97-AF65-F5344CB8AC3E}">
        <p14:creationId xmlns:p14="http://schemas.microsoft.com/office/powerpoint/2010/main" val="32856622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err="1"/>
            </a:lvl1pPr>
          </a:lstStyle>
          <a:p>
            <a:pPr>
              <a:defRPr/>
            </a:pPr>
            <a:r>
              <a:rPr lang="en-US"/>
              <a:t>Vol 1, CKD, Ch 1</a:t>
            </a:r>
          </a:p>
        </p:txBody>
      </p:sp>
      <p:sp>
        <p:nvSpPr>
          <p:cNvPr id="6" name="Slide Number Placeholder 2"/>
          <p:cNvSpPr>
            <a:spLocks noGrp="1"/>
          </p:cNvSpPr>
          <p:nvPr>
            <p:ph type="sldNum" sz="quarter" idx="11"/>
          </p:nvPr>
        </p:nvSpPr>
        <p:spPr/>
        <p:txBody>
          <a:bodyPr/>
          <a:lstStyle>
            <a:lvl1pPr>
              <a:defRPr/>
            </a:lvl1pPr>
          </a:lstStyle>
          <a:p>
            <a:pPr>
              <a:defRPr/>
            </a:pPr>
            <a:fld id="{D7A7D87F-9042-4712-B162-CF2BDF2AACDC}" type="slidenum">
              <a:rPr lang="en-US"/>
              <a:pPr>
                <a:defRPr/>
              </a:pPr>
              <a:t>‹#›</a:t>
            </a:fld>
            <a:endParaRPr lang="en-US" dirty="0"/>
          </a:p>
        </p:txBody>
      </p:sp>
    </p:spTree>
    <p:extLst>
      <p:ext uri="{BB962C8B-B14F-4D97-AF65-F5344CB8AC3E}">
        <p14:creationId xmlns:p14="http://schemas.microsoft.com/office/powerpoint/2010/main" val="33598963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2"/>
          <p:cNvSpPr>
            <a:spLocks noGrp="1"/>
          </p:cNvSpPr>
          <p:nvPr>
            <p:ph type="ftr" sz="quarter" idx="10"/>
          </p:nvPr>
        </p:nvSpPr>
        <p:spPr/>
        <p:txBody>
          <a:bodyPr/>
          <a:lstStyle>
            <a:lvl1pPr>
              <a:defRPr err="1"/>
            </a:lvl1pPr>
          </a:lstStyle>
          <a:p>
            <a:pPr>
              <a:defRPr/>
            </a:pPr>
            <a:r>
              <a:rPr lang="en-US"/>
              <a:t>Vol 1, CKD, Ch 1</a:t>
            </a:r>
          </a:p>
        </p:txBody>
      </p:sp>
      <p:sp>
        <p:nvSpPr>
          <p:cNvPr id="10" name="Slide Number Placeholder 3"/>
          <p:cNvSpPr>
            <a:spLocks noGrp="1"/>
          </p:cNvSpPr>
          <p:nvPr>
            <p:ph type="sldNum" sz="quarter" idx="11"/>
          </p:nvPr>
        </p:nvSpPr>
        <p:spPr/>
        <p:txBody>
          <a:bodyPr/>
          <a:lstStyle>
            <a:lvl1pPr>
              <a:defRPr/>
            </a:lvl1pPr>
          </a:lstStyle>
          <a:p>
            <a:pPr>
              <a:defRPr/>
            </a:pPr>
            <a:fld id="{F22BC502-CFC6-4C90-A758-91547849F81D}" type="slidenum">
              <a:rPr lang="en-US"/>
              <a:pPr>
                <a:defRPr/>
              </a:pPr>
              <a:t>‹#›</a:t>
            </a:fld>
            <a:endParaRPr lang="en-US" dirty="0"/>
          </a:p>
        </p:txBody>
      </p:sp>
    </p:spTree>
    <p:extLst>
      <p:ext uri="{BB962C8B-B14F-4D97-AF65-F5344CB8AC3E}">
        <p14:creationId xmlns:p14="http://schemas.microsoft.com/office/powerpoint/2010/main" val="34235760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2"/>
          <p:cNvSpPr>
            <a:spLocks noGrp="1"/>
          </p:cNvSpPr>
          <p:nvPr>
            <p:ph type="ftr" sz="quarter" idx="10"/>
          </p:nvPr>
        </p:nvSpPr>
        <p:spPr/>
        <p:txBody>
          <a:bodyPr/>
          <a:lstStyle>
            <a:lvl1pPr>
              <a:defRPr err="1"/>
            </a:lvl1pPr>
          </a:lstStyle>
          <a:p>
            <a:pPr>
              <a:defRPr/>
            </a:pPr>
            <a:r>
              <a:rPr lang="en-US"/>
              <a:t>Vol 1, CKD, Ch 1</a:t>
            </a:r>
          </a:p>
        </p:txBody>
      </p:sp>
      <p:sp>
        <p:nvSpPr>
          <p:cNvPr id="9" name="Slide Number Placeholder 3"/>
          <p:cNvSpPr>
            <a:spLocks noGrp="1"/>
          </p:cNvSpPr>
          <p:nvPr>
            <p:ph type="sldNum" sz="quarter" idx="11"/>
          </p:nvPr>
        </p:nvSpPr>
        <p:spPr/>
        <p:txBody>
          <a:bodyPr/>
          <a:lstStyle>
            <a:lvl1pPr>
              <a:defRPr/>
            </a:lvl1pPr>
          </a:lstStyle>
          <a:p>
            <a:pPr>
              <a:defRPr/>
            </a:pPr>
            <a:fld id="{7F6F3AF1-001E-47D0-BCFE-3C407159B0F8}" type="slidenum">
              <a:rPr lang="en-US"/>
              <a:pPr>
                <a:defRPr/>
              </a:pPr>
              <a:t>‹#›</a:t>
            </a:fld>
            <a:endParaRPr lang="en-US" dirty="0"/>
          </a:p>
        </p:txBody>
      </p:sp>
    </p:spTree>
    <p:extLst>
      <p:ext uri="{BB962C8B-B14F-4D97-AF65-F5344CB8AC3E}">
        <p14:creationId xmlns:p14="http://schemas.microsoft.com/office/powerpoint/2010/main" val="1288173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2"/>
          <p:cNvSpPr>
            <a:spLocks noGrp="1"/>
          </p:cNvSpPr>
          <p:nvPr>
            <p:ph type="ftr" sz="quarter" idx="10"/>
          </p:nvPr>
        </p:nvSpPr>
        <p:spPr/>
        <p:txBody>
          <a:bodyPr/>
          <a:lstStyle>
            <a:lvl1pPr>
              <a:defRPr err="1"/>
            </a:lvl1pPr>
          </a:lstStyle>
          <a:p>
            <a:pPr>
              <a:defRPr/>
            </a:pPr>
            <a:r>
              <a:rPr lang="en-US"/>
              <a:t>Vol 1, CKD, Ch 1</a:t>
            </a:r>
          </a:p>
        </p:txBody>
      </p:sp>
      <p:sp>
        <p:nvSpPr>
          <p:cNvPr id="9" name="Slide Number Placeholder 3"/>
          <p:cNvSpPr>
            <a:spLocks noGrp="1"/>
          </p:cNvSpPr>
          <p:nvPr>
            <p:ph type="sldNum" sz="quarter" idx="11"/>
          </p:nvPr>
        </p:nvSpPr>
        <p:spPr>
          <a:xfrm>
            <a:off x="7696200" y="6507163"/>
            <a:ext cx="914400" cy="274637"/>
          </a:xfrm>
        </p:spPr>
        <p:txBody>
          <a:bodyPr/>
          <a:lstStyle>
            <a:lvl1pPr>
              <a:defRPr b="1" smtClean="0"/>
            </a:lvl1pPr>
          </a:lstStyle>
          <a:p>
            <a:pPr>
              <a:defRPr/>
            </a:pPr>
            <a:fld id="{079C77F2-27CD-4824-9415-E956B83FA3D4}" type="slidenum">
              <a:rPr lang="en-US"/>
              <a:pPr>
                <a:defRPr/>
              </a:pPr>
              <a:t>‹#›</a:t>
            </a:fld>
            <a:endParaRPr lang="en-US" dirty="0"/>
          </a:p>
        </p:txBody>
      </p:sp>
    </p:spTree>
    <p:extLst>
      <p:ext uri="{BB962C8B-B14F-4D97-AF65-F5344CB8AC3E}">
        <p14:creationId xmlns:p14="http://schemas.microsoft.com/office/powerpoint/2010/main" val="11236841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0E54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fontAlgn="auto">
              <a:spcBef>
                <a:spcPts val="0"/>
              </a:spcBef>
              <a:spcAft>
                <a:spcPts val="0"/>
              </a:spcAft>
              <a:defRPr sz="1400" b="1" dirty="0" smtClean="0">
                <a:solidFill>
                  <a:schemeClr val="bg1"/>
                </a:solidFill>
                <a:latin typeface="+mn-lt"/>
                <a:cs typeface="+mn-cs"/>
              </a:defRPr>
            </a:lvl1pPr>
          </a:lstStyle>
          <a:p>
            <a:pPr>
              <a:defRPr/>
            </a:pPr>
            <a:r>
              <a:rPr lang="en-US"/>
              <a:t>[Footer goes here]</a:t>
            </a:r>
          </a:p>
        </p:txBody>
      </p:sp>
      <p:sp>
        <p:nvSpPr>
          <p:cNvPr id="12" name="Slide Number Placeholder 5"/>
          <p:cNvSpPr>
            <a:spLocks noGrp="1"/>
          </p:cNvSpPr>
          <p:nvPr>
            <p:ph type="sldNum" sz="quarter" idx="4"/>
          </p:nvPr>
        </p:nvSpPr>
        <p:spPr>
          <a:xfrm>
            <a:off x="7696200" y="6477000"/>
            <a:ext cx="914400" cy="274638"/>
          </a:xfrm>
          <a:prstGeom prst="rect">
            <a:avLst/>
          </a:prstGeom>
        </p:spPr>
        <p:txBody>
          <a:bodyPr/>
          <a:lstStyle>
            <a:lvl1pPr algn="r" fontAlgn="auto">
              <a:spcBef>
                <a:spcPts val="0"/>
              </a:spcBef>
              <a:spcAft>
                <a:spcPts val="0"/>
              </a:spcAft>
              <a:defRPr sz="1400" smtClean="0">
                <a:solidFill>
                  <a:schemeClr val="bg1"/>
                </a:solidFill>
                <a:latin typeface="+mn-lt"/>
                <a:cs typeface="+mn-cs"/>
              </a:defRPr>
            </a:lvl1pPr>
          </a:lstStyle>
          <a:p>
            <a:pPr>
              <a:defRPr/>
            </a:pPr>
            <a:fld id="{C745FC17-0CA6-4B74-BC3D-C0402E61A2AF}" type="slidenum">
              <a:rPr lang="en-US"/>
              <a:pPr>
                <a:defRPr/>
              </a:pPr>
              <a:t>‹#›</a:t>
            </a:fld>
            <a:endParaRPr lang="en-US" dirty="0"/>
          </a:p>
        </p:txBody>
      </p:sp>
      <p:pic>
        <p:nvPicPr>
          <p:cNvPr id="13" name="Picture 12"/>
          <p:cNvPicPr>
            <a:picLocks noChangeAspect="1"/>
          </p:cNvPicPr>
          <p:nvPr/>
        </p:nvPicPr>
        <p:blipFill>
          <a:blip r:embed="rId8"/>
          <a:stretch>
            <a:fillRect/>
          </a:stretch>
        </p:blipFill>
        <p:spPr>
          <a:xfrm>
            <a:off x="0" y="6411913"/>
            <a:ext cx="1165225" cy="454025"/>
          </a:xfrm>
          <a:prstGeom prst="rect">
            <a:avLst/>
          </a:prstGeom>
          <a:solidFill>
            <a:schemeClr val="bg1"/>
          </a:solidFill>
          <a:ln>
            <a:noFill/>
          </a:ln>
          <a:effectLst>
            <a:outerShdw blurRad="50800" dist="38100" dir="16200000"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09600" y="571500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January 1, 2013 point prevalent patients aged 66 and older. Adj: age/sex/race. Ref: all patients, 2013. Abbreviations: CKD, chronic kidney disease; CVD, cardiovascular disease; DM, diabetes mellitus. This graphic also appears as Figure 3.6.</a:t>
            </a:r>
            <a:endParaRPr lang="en-US" altLang="en-US" i="1" baseline="30000">
              <a:solidFill>
                <a:srgbClr val="FF0000"/>
              </a:solidFill>
            </a:endParaRPr>
          </a:p>
        </p:txBody>
      </p:sp>
      <p:sp>
        <p:nvSpPr>
          <p:cNvPr id="19458" name="Rectangle 3"/>
          <p:cNvSpPr>
            <a:spLocks noChangeArrowheads="1"/>
          </p:cNvSpPr>
          <p:nvPr/>
        </p:nvSpPr>
        <p:spPr bwMode="auto">
          <a:xfrm>
            <a:off x="0" y="152400"/>
            <a:ext cx="91440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i.8 Adjusted all-cause mortality rates (per 1,000 patient years at risk) for </a:t>
            </a:r>
          </a:p>
          <a:p>
            <a:pPr algn="ctr"/>
            <a:r>
              <a:rPr lang="en-US" altLang="en-US" sz="2800" b="1" baseline="30000"/>
              <a:t>Medicare patients aged 66+, by cardiovascular disease and diabetes mellitus, </a:t>
            </a:r>
          </a:p>
          <a:p>
            <a:pPr algn="ctr"/>
            <a:r>
              <a:rPr lang="en-US" altLang="en-US" sz="2800" b="1" baseline="30000"/>
              <a:t>CKD status and stage, 2013</a:t>
            </a:r>
            <a:endParaRPr lang="en-US" altLang="en-US" sz="2800" b="1" baseline="30000">
              <a:solidFill>
                <a:srgbClr val="FF0000"/>
              </a:solidFill>
            </a:endParaRPr>
          </a:p>
        </p:txBody>
      </p:sp>
      <p:sp>
        <p:nvSpPr>
          <p:cNvPr id="19459"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1946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000D5C82-5EFF-480B-B896-7440654B767E}" type="slidenum">
              <a:rPr lang="en-US" altLang="en-US">
                <a:solidFill>
                  <a:schemeClr val="bg1"/>
                </a:solidFill>
              </a:rPr>
              <a:pPr fontAlgn="base">
                <a:spcBef>
                  <a:spcPct val="0"/>
                </a:spcBef>
                <a:spcAft>
                  <a:spcPct val="0"/>
                </a:spcAft>
              </a:pPr>
              <a:t>10</a:t>
            </a:fld>
            <a:endParaRPr lang="en-US" altLang="en-US">
              <a:solidFill>
                <a:schemeClr val="bg1"/>
              </a:solidFill>
            </a:endParaRPr>
          </a:p>
        </p:txBody>
      </p:sp>
      <p:pic>
        <p:nvPicPr>
          <p:cNvPr id="19461" name="Picture 2" descr="\\vasa\USRDSdocs\ADR\2015\Chapters\Volume 1 - CKD\0 - Intro\Powerpoint\i-08-F3_6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609600" y="5638800"/>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Point prevalent Medicare patients aged 66 and older with CKD (defined during the prior year), discharged alive from an all-cause index hospitalization between January 1 and December 1 of the reported year. Adj: age/sex/race. Ref: 2013. Abbreviations: CKD, chronic kidney disease; Rehosp, rehospitalized. This graphic also appears as Figure 3.16.</a:t>
            </a:r>
            <a:endParaRPr lang="en-US" altLang="en-US" i="1" baseline="30000">
              <a:solidFill>
                <a:srgbClr val="FF0000"/>
              </a:solidFill>
            </a:endParaRPr>
          </a:p>
        </p:txBody>
      </p:sp>
      <p:sp>
        <p:nvSpPr>
          <p:cNvPr id="20482" name="Rectangle 3"/>
          <p:cNvSpPr>
            <a:spLocks noChangeArrowheads="1"/>
          </p:cNvSpPr>
          <p:nvPr/>
        </p:nvSpPr>
        <p:spPr bwMode="auto">
          <a:xfrm>
            <a:off x="0" y="31432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i.9  Adjusted percentage of patients readmitted to the hospital within 30 days of discharge, among Medicare CKD patients aged 66+, discharged alive from an all-cause index hospitalization between January 1 and December 1, by year, 2001-2013</a:t>
            </a:r>
            <a:endParaRPr lang="en-US" altLang="en-US" sz="2800" b="1" baseline="30000">
              <a:solidFill>
                <a:srgbClr val="FF0000"/>
              </a:solidFill>
            </a:endParaRPr>
          </a:p>
        </p:txBody>
      </p:sp>
      <p:sp>
        <p:nvSpPr>
          <p:cNvPr id="20483"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2048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B6DA8EB4-B2F4-4B2E-8446-0EF66C4BF39B}" type="slidenum">
              <a:rPr lang="en-US" altLang="en-US">
                <a:solidFill>
                  <a:schemeClr val="bg1"/>
                </a:solidFill>
              </a:rPr>
              <a:pPr fontAlgn="base">
                <a:spcBef>
                  <a:spcPct val="0"/>
                </a:spcBef>
                <a:spcAft>
                  <a:spcPct val="0"/>
                </a:spcAft>
              </a:pPr>
              <a:t>11</a:t>
            </a:fld>
            <a:endParaRPr lang="en-US" altLang="en-US">
              <a:solidFill>
                <a:schemeClr val="bg1"/>
              </a:solidFill>
            </a:endParaRPr>
          </a:p>
        </p:txBody>
      </p:sp>
      <p:pic>
        <p:nvPicPr>
          <p:cNvPr id="20485" name="Picture 2" descr="\\vasa\USRDSdocs\ADR\2015\Chapters\Volume 1 - CKD\0 - Intro\Powerpoint\i-09-F3_16_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609600" y="5070475"/>
            <a:ext cx="76962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Patients aged 66 and older, alive, without end-stage renal disease, and residing in the U.S. on 12/31/2013 with fee-for-service coverage for the entire calendar year. Totals of patients for the study cohort: N=1,238,888; With CKD=132,840; Without CKD=1,106,048. Abbreviations: AFIB, atrial fibrillation; AMI, acute myocardial infarction; ASHD, atherosclerotic heart disease; CHF, congestive heart failure; CKD, chronic kidney disease; CVA/TIA, cerebrovascular accident/transient ischemic attack; CVD, cardiovascular disease; PAD, peripheral arterial disease; SCA/VA, sudden cardiac arrest and ventricular arrhythmias; VHD, valvular heart disease. This graphic also appears as Figure 4.1.</a:t>
            </a:r>
            <a:endParaRPr lang="en-US" altLang="en-US" i="1" baseline="30000">
              <a:solidFill>
                <a:srgbClr val="FF0000"/>
              </a:solidFill>
            </a:endParaRPr>
          </a:p>
        </p:txBody>
      </p:sp>
      <p:sp>
        <p:nvSpPr>
          <p:cNvPr id="21506" name="Rectangle 3"/>
          <p:cNvSpPr>
            <a:spLocks noChangeArrowheads="1"/>
          </p:cNvSpPr>
          <p:nvPr/>
        </p:nvSpPr>
        <p:spPr bwMode="auto">
          <a:xfrm>
            <a:off x="0" y="314325"/>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i.10  Cardiovascular disease in patients with or without CKD, 2013</a:t>
            </a:r>
            <a:endParaRPr lang="en-US" altLang="en-US" sz="2800" b="1" baseline="30000">
              <a:solidFill>
                <a:srgbClr val="FF0000"/>
              </a:solidFill>
            </a:endParaRPr>
          </a:p>
        </p:txBody>
      </p:sp>
      <p:sp>
        <p:nvSpPr>
          <p:cNvPr id="21507"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2150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7536523A-3790-4CA9-B252-7E74CCD121FD}" type="slidenum">
              <a:rPr lang="en-US" altLang="en-US">
                <a:solidFill>
                  <a:schemeClr val="bg1"/>
                </a:solidFill>
              </a:rPr>
              <a:pPr fontAlgn="base">
                <a:spcBef>
                  <a:spcPct val="0"/>
                </a:spcBef>
                <a:spcAft>
                  <a:spcPct val="0"/>
                </a:spcAft>
              </a:pPr>
              <a:t>12</a:t>
            </a:fld>
            <a:endParaRPr lang="en-US" altLang="en-US">
              <a:solidFill>
                <a:schemeClr val="bg1"/>
              </a:solidFill>
            </a:endParaRPr>
          </a:p>
        </p:txBody>
      </p:sp>
      <p:pic>
        <p:nvPicPr>
          <p:cNvPr id="21509" name="Picture 2" descr="\\vasa\USRDSdocs\ADR\2015\Chapters\Volume 1 - CKD\0 - Intro\Powerpoint\i-10-F4_1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574675"/>
            <a:ext cx="62484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609600" y="5646738"/>
            <a:ext cx="769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Patients aged 66 and older, alive, without end-stage renal disease, and residing in the U.S. on the index date, which is the date of the first condition/procedure claim, with fee-for-service coverage for the entire year prior to this date. Abbreviations: AMI, acute myocardial infarction; CKD, chronic kidney disease. This graphic is adapted from Figure 4.2.</a:t>
            </a:r>
            <a:endParaRPr lang="en-US" altLang="en-US" i="1" baseline="30000">
              <a:solidFill>
                <a:srgbClr val="FF0000"/>
              </a:solidFill>
            </a:endParaRPr>
          </a:p>
        </p:txBody>
      </p:sp>
      <p:sp>
        <p:nvSpPr>
          <p:cNvPr id="22530" name="Rectangle 3"/>
          <p:cNvSpPr>
            <a:spLocks noChangeArrowheads="1"/>
          </p:cNvSpPr>
          <p:nvPr/>
        </p:nvSpPr>
        <p:spPr bwMode="auto">
          <a:xfrm>
            <a:off x="0" y="31432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i.11  Survival of patients with a cardiovascular diagnosis or procedure,</a:t>
            </a:r>
          </a:p>
          <a:p>
            <a:pPr algn="ctr"/>
            <a:r>
              <a:rPr lang="en-US" altLang="en-US" sz="2800" b="1" baseline="30000"/>
              <a:t>by CKD status, 2011-2013</a:t>
            </a:r>
          </a:p>
          <a:p>
            <a:pPr algn="ctr"/>
            <a:r>
              <a:rPr lang="en-US" altLang="en-US" sz="2800" b="1" baseline="30000"/>
              <a:t>(a) AMI</a:t>
            </a:r>
          </a:p>
        </p:txBody>
      </p:sp>
      <p:sp>
        <p:nvSpPr>
          <p:cNvPr id="22531"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2253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6B355F2B-7156-4828-A674-ED3DE06A79E3}" type="slidenum">
              <a:rPr lang="en-US" altLang="en-US">
                <a:solidFill>
                  <a:schemeClr val="bg1"/>
                </a:solidFill>
              </a:rPr>
              <a:pPr fontAlgn="base">
                <a:spcBef>
                  <a:spcPct val="0"/>
                </a:spcBef>
                <a:spcAft>
                  <a:spcPct val="0"/>
                </a:spcAft>
              </a:pPr>
              <a:t>13</a:t>
            </a:fld>
            <a:endParaRPr lang="en-US" altLang="en-US">
              <a:solidFill>
                <a:schemeClr val="bg1"/>
              </a:solidFill>
            </a:endParaRPr>
          </a:p>
        </p:txBody>
      </p:sp>
      <p:pic>
        <p:nvPicPr>
          <p:cNvPr id="22533" name="Picture 2" descr="\\vasa\USRDSdocs\ADR\2015\Chapters\Volume 1 - CKD\0 - Intro\Powerpoint\i-11-a-F4_2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609600" y="5646738"/>
            <a:ext cx="769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Patients aged 66 and older, alive, without end-stage renal disease, and residing in the U.S. on the index date, which is the date of the first condition/procedure claim, with fee-for-service coverage for the entire year prior to this date. Abbreviations: CHF, congestive heart failure; CKD, chronic kidney disease. This graphic is adapted from Figure 4.2.</a:t>
            </a:r>
            <a:endParaRPr lang="en-US" altLang="en-US" i="1" baseline="30000">
              <a:solidFill>
                <a:srgbClr val="FF0000"/>
              </a:solidFill>
            </a:endParaRPr>
          </a:p>
        </p:txBody>
      </p:sp>
      <p:sp>
        <p:nvSpPr>
          <p:cNvPr id="23554" name="Rectangle 3"/>
          <p:cNvSpPr>
            <a:spLocks noChangeArrowheads="1"/>
          </p:cNvSpPr>
          <p:nvPr/>
        </p:nvSpPr>
        <p:spPr bwMode="auto">
          <a:xfrm>
            <a:off x="0" y="31432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i.11  Survival of patients with a cardiovascular diagnosis or procedure,</a:t>
            </a:r>
          </a:p>
          <a:p>
            <a:pPr algn="ctr"/>
            <a:r>
              <a:rPr lang="en-US" altLang="en-US" sz="2800" b="1" baseline="30000"/>
              <a:t>by CKD status, 2011-2013</a:t>
            </a:r>
          </a:p>
          <a:p>
            <a:pPr algn="ctr"/>
            <a:r>
              <a:rPr lang="en-US" altLang="en-US" sz="2800" b="1" baseline="30000"/>
              <a:t>(b) CHF</a:t>
            </a:r>
          </a:p>
        </p:txBody>
      </p:sp>
      <p:sp>
        <p:nvSpPr>
          <p:cNvPr id="23555"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2355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8006B8FC-E5EA-4680-81ED-FAB236C76951}" type="slidenum">
              <a:rPr lang="en-US" altLang="en-US">
                <a:solidFill>
                  <a:schemeClr val="bg1"/>
                </a:solidFill>
              </a:rPr>
              <a:pPr fontAlgn="base">
                <a:spcBef>
                  <a:spcPct val="0"/>
                </a:spcBef>
                <a:spcAft>
                  <a:spcPct val="0"/>
                </a:spcAft>
              </a:pPr>
              <a:t>14</a:t>
            </a:fld>
            <a:endParaRPr lang="en-US" altLang="en-US">
              <a:solidFill>
                <a:schemeClr val="bg1"/>
              </a:solidFill>
            </a:endParaRPr>
          </a:p>
        </p:txBody>
      </p:sp>
      <p:pic>
        <p:nvPicPr>
          <p:cNvPr id="23557" name="Picture 2" descr="\\vasa\USRDSdocs\ADR\2015\Chapters\Volume 1 - CKD\0 - Intro\Powerpoint\i-11-b-F4_2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609600" y="5646738"/>
            <a:ext cx="769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Patients aged 66 and older, alive, without end-stage renal disease, and residing in the U.S. on the index date, which is the date of the first condition/procedure claim, with fee-for-service coverage for the entire year prior to this date. Abbreviations: CVA/TIA, cerebrovascular accident/transient ischemic attack; CKD, chronic kidney disease. This graphic is adapted from Figure 4.2.</a:t>
            </a:r>
            <a:endParaRPr lang="en-US" altLang="en-US" i="1" baseline="30000">
              <a:solidFill>
                <a:srgbClr val="FF0000"/>
              </a:solidFill>
            </a:endParaRPr>
          </a:p>
        </p:txBody>
      </p:sp>
      <p:sp>
        <p:nvSpPr>
          <p:cNvPr id="24578" name="Rectangle 3"/>
          <p:cNvSpPr>
            <a:spLocks noChangeArrowheads="1"/>
          </p:cNvSpPr>
          <p:nvPr/>
        </p:nvSpPr>
        <p:spPr bwMode="auto">
          <a:xfrm>
            <a:off x="0" y="31432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i.11  Survival of patients with a cardiovascular diagnosis or procedure,</a:t>
            </a:r>
          </a:p>
          <a:p>
            <a:pPr algn="ctr"/>
            <a:r>
              <a:rPr lang="en-US" altLang="en-US" sz="2800" b="1" baseline="30000"/>
              <a:t>by CKD status, 2011-2013</a:t>
            </a:r>
          </a:p>
          <a:p>
            <a:pPr algn="ctr"/>
            <a:r>
              <a:rPr lang="en-US" altLang="en-US" sz="2800" b="1" baseline="30000"/>
              <a:t>(c) CVA/TIA</a:t>
            </a:r>
          </a:p>
        </p:txBody>
      </p:sp>
      <p:sp>
        <p:nvSpPr>
          <p:cNvPr id="24579"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2458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8B8555F8-6DB6-4935-86B1-0CCDE1E617A1}" type="slidenum">
              <a:rPr lang="en-US" altLang="en-US">
                <a:solidFill>
                  <a:schemeClr val="bg1"/>
                </a:solidFill>
              </a:rPr>
              <a:pPr fontAlgn="base">
                <a:spcBef>
                  <a:spcPct val="0"/>
                </a:spcBef>
                <a:spcAft>
                  <a:spcPct val="0"/>
                </a:spcAft>
              </a:pPr>
              <a:t>15</a:t>
            </a:fld>
            <a:endParaRPr lang="en-US" altLang="en-US">
              <a:solidFill>
                <a:schemeClr val="bg1"/>
              </a:solidFill>
            </a:endParaRPr>
          </a:p>
        </p:txBody>
      </p:sp>
      <p:pic>
        <p:nvPicPr>
          <p:cNvPr id="24581" name="Picture 2" descr="\\vasa\USRDSdocs\ADR\2015\Chapters\Volume 1 - CKD\0 - Intro\Powerpoint\i-11-c-F4_2e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609600" y="5646738"/>
            <a:ext cx="769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Patients aged 66 and older, alive, without end-stage renal disease, and residing in the U.S. on the index date, which is the date of the first condition/procedure claim, with fee-for-service coverage for the entire year prior to this date. Abbreviations: CABG, coronary artery bypass grafting; CKD, chronic kidney disease. This graphic is adapted from Figure 4.2.</a:t>
            </a:r>
            <a:endParaRPr lang="en-US" altLang="en-US" i="1" baseline="30000">
              <a:solidFill>
                <a:srgbClr val="FF0000"/>
              </a:solidFill>
            </a:endParaRPr>
          </a:p>
        </p:txBody>
      </p:sp>
      <p:sp>
        <p:nvSpPr>
          <p:cNvPr id="25602" name="Rectangle 3"/>
          <p:cNvSpPr>
            <a:spLocks noChangeArrowheads="1"/>
          </p:cNvSpPr>
          <p:nvPr/>
        </p:nvSpPr>
        <p:spPr bwMode="auto">
          <a:xfrm>
            <a:off x="0" y="31432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i.11  Survival of patients with a cardiovascular diagnosis or procedure,</a:t>
            </a:r>
          </a:p>
          <a:p>
            <a:pPr algn="ctr"/>
            <a:r>
              <a:rPr lang="en-US" altLang="en-US" sz="2800" b="1" baseline="30000"/>
              <a:t>by CKD status, 2011-2013</a:t>
            </a:r>
          </a:p>
          <a:p>
            <a:pPr algn="ctr"/>
            <a:r>
              <a:rPr lang="en-US" altLang="en-US" sz="2800" b="1" baseline="30000"/>
              <a:t>(d) CABG</a:t>
            </a:r>
          </a:p>
        </p:txBody>
      </p:sp>
      <p:sp>
        <p:nvSpPr>
          <p:cNvPr id="25603"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2560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D521621E-FD0B-4F27-A208-96C65F515B3F}" type="slidenum">
              <a:rPr lang="en-US" altLang="en-US">
                <a:solidFill>
                  <a:schemeClr val="bg1"/>
                </a:solidFill>
              </a:rPr>
              <a:pPr fontAlgn="base">
                <a:spcBef>
                  <a:spcPct val="0"/>
                </a:spcBef>
                <a:spcAft>
                  <a:spcPct val="0"/>
                </a:spcAft>
              </a:pPr>
              <a:t>16</a:t>
            </a:fld>
            <a:endParaRPr lang="en-US" altLang="en-US">
              <a:solidFill>
                <a:schemeClr val="bg1"/>
              </a:solidFill>
            </a:endParaRPr>
          </a:p>
        </p:txBody>
      </p:sp>
      <p:pic>
        <p:nvPicPr>
          <p:cNvPr id="25605" name="Picture 2" descr="\\vasa\USRDSdocs\ADR\2015\Chapters\Volume 1 - CKD\0 - Intro\Powerpoint\i-11-d-F4_2j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609600" y="5435600"/>
            <a:ext cx="769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Age as of January 1 of specified year. All patient-years at risk for Medicare patients aged 66 and older who had both Medicare Parts A &amp; B, no Medicare Advantage plan, no ESRD by first service date from Medical Evidence form, and were alive on January 1 of year shown. Censored at death, ESRD, end of Medicare Parts A &amp; B participation, or switch to Medicare Advantage program. Abbreviations: AKI, acute kidney injury; ESRD, end-stage renal disease. This graphic also appears as Figure 5.2.</a:t>
            </a:r>
            <a:endParaRPr lang="en-US" altLang="en-US" i="1" baseline="30000">
              <a:solidFill>
                <a:srgbClr val="FF0000"/>
              </a:solidFill>
            </a:endParaRPr>
          </a:p>
        </p:txBody>
      </p:sp>
      <p:sp>
        <p:nvSpPr>
          <p:cNvPr id="26626" name="Rectangle 3"/>
          <p:cNvSpPr>
            <a:spLocks noChangeArrowheads="1"/>
          </p:cNvSpPr>
          <p:nvPr/>
        </p:nvSpPr>
        <p:spPr bwMode="auto">
          <a:xfrm>
            <a:off x="0" y="314325"/>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i.12  Unadjusted rates of first hospitalization with AKI </a:t>
            </a:r>
          </a:p>
          <a:p>
            <a:pPr algn="ctr"/>
            <a:r>
              <a:rPr lang="en-US" altLang="en-US" sz="2800" b="1" baseline="30000"/>
              <a:t>for Medicare patients aged 66+, by age and year, 2003-2013</a:t>
            </a:r>
            <a:endParaRPr lang="en-US" altLang="en-US" sz="2800" b="1" baseline="30000">
              <a:solidFill>
                <a:srgbClr val="FF0000"/>
              </a:solidFill>
            </a:endParaRPr>
          </a:p>
        </p:txBody>
      </p:sp>
      <p:sp>
        <p:nvSpPr>
          <p:cNvPr id="26627"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2662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3E1C2AFF-C9AB-452D-B111-5A60D4E3E133}" type="slidenum">
              <a:rPr lang="en-US" altLang="en-US">
                <a:solidFill>
                  <a:schemeClr val="bg1"/>
                </a:solidFill>
              </a:rPr>
              <a:pPr fontAlgn="base">
                <a:spcBef>
                  <a:spcPct val="0"/>
                </a:spcBef>
                <a:spcAft>
                  <a:spcPct val="0"/>
                </a:spcAft>
              </a:pPr>
              <a:t>17</a:t>
            </a:fld>
            <a:endParaRPr lang="en-US" altLang="en-US">
              <a:solidFill>
                <a:schemeClr val="bg1"/>
              </a:solidFill>
            </a:endParaRPr>
          </a:p>
        </p:txBody>
      </p:sp>
      <p:pic>
        <p:nvPicPr>
          <p:cNvPr id="26629" name="Picture 2" descr="\\vasa\USRDSdocs\ADR\2015\Chapters\Volume 1 - CKD\0 - Intro\Powerpoint\i-12-F5_2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884238"/>
            <a:ext cx="5486400"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09600" y="5445125"/>
            <a:ext cx="769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All patient-years at risk for Medicare patients aged 66 and older who had both Medicare Parts A &amp; B, no Medicare Advantage plan, no ESRD by first service date from Medical Evidence form, and were alive on January 1 of year shown. Censored at death, ESRD, end of Medicare Parts A &amp; B participation, or switch to Medicare Advantage program. Abbreviations: Af Am, African American; AKI, acute kidney injury; ESRD, end-stage renal disease. This graphic also appears as Figure 5.3.</a:t>
            </a:r>
            <a:endParaRPr lang="en-US" altLang="en-US" i="1" baseline="30000">
              <a:solidFill>
                <a:srgbClr val="FF0000"/>
              </a:solidFill>
            </a:endParaRPr>
          </a:p>
        </p:txBody>
      </p:sp>
      <p:sp>
        <p:nvSpPr>
          <p:cNvPr id="27650" name="Rectangle 3"/>
          <p:cNvSpPr>
            <a:spLocks noChangeArrowheads="1"/>
          </p:cNvSpPr>
          <p:nvPr/>
        </p:nvSpPr>
        <p:spPr bwMode="auto">
          <a:xfrm>
            <a:off x="0" y="314325"/>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i.13  Unadjusted rates of first hospitalization with AKI </a:t>
            </a:r>
          </a:p>
          <a:p>
            <a:pPr algn="ctr"/>
            <a:r>
              <a:rPr lang="en-US" altLang="en-US" sz="2800" b="1" baseline="30000"/>
              <a:t>for Medicare patients aged 66+, by race and year, 2003-2013</a:t>
            </a:r>
            <a:endParaRPr lang="en-US" altLang="en-US" sz="2800" b="1" baseline="30000">
              <a:solidFill>
                <a:srgbClr val="FF0000"/>
              </a:solidFill>
            </a:endParaRPr>
          </a:p>
        </p:txBody>
      </p:sp>
      <p:sp>
        <p:nvSpPr>
          <p:cNvPr id="27651"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2765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D8DE8EB1-20AE-4F57-A198-A8ACF79CCE3E}" type="slidenum">
              <a:rPr lang="en-US" altLang="en-US">
                <a:solidFill>
                  <a:schemeClr val="bg1"/>
                </a:solidFill>
              </a:rPr>
              <a:pPr fontAlgn="base">
                <a:spcBef>
                  <a:spcPct val="0"/>
                </a:spcBef>
                <a:spcAft>
                  <a:spcPct val="0"/>
                </a:spcAft>
              </a:pPr>
              <a:t>18</a:t>
            </a:fld>
            <a:endParaRPr lang="en-US" altLang="en-US">
              <a:solidFill>
                <a:schemeClr val="bg1"/>
              </a:solidFill>
            </a:endParaRPr>
          </a:p>
        </p:txBody>
      </p:sp>
      <p:pic>
        <p:nvPicPr>
          <p:cNvPr id="27653" name="Picture 2" descr="\\vasa\USRDSdocs\ADR\2015\Chapters\Volume 1 - CKD\0 - Intro\Powerpoint\i-13-F5_3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884238"/>
            <a:ext cx="5486400"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609600" y="5427663"/>
            <a:ext cx="769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Age on January 1, 2011. Medicare patients aged 66 and older who had both Medicare Parts A &amp; B, no Medicare Advantage plan, no ESRD by first service date from Medical Evidence form on 1/1/2011 and were discharged alive from an AKI hospitalization in 2011. Censored at death, ESRD, end of Medicare Parts A &amp; B participation, or switch to Medicare Advantage program. Abbreviations: AKI, acute kidney injury; ESRD, end-stage renal disease. This graphic also appears as Figure 5.7. </a:t>
            </a:r>
            <a:endParaRPr lang="en-US" altLang="en-US" i="1" baseline="30000">
              <a:solidFill>
                <a:srgbClr val="FF0000"/>
              </a:solidFill>
            </a:endParaRPr>
          </a:p>
        </p:txBody>
      </p:sp>
      <p:sp>
        <p:nvSpPr>
          <p:cNvPr id="28674"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2867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12873BF4-83FD-4DC8-ADC9-6D3C26A762CA}" type="slidenum">
              <a:rPr lang="en-US" altLang="en-US">
                <a:solidFill>
                  <a:schemeClr val="bg1"/>
                </a:solidFill>
              </a:rPr>
              <a:pPr fontAlgn="base">
                <a:spcBef>
                  <a:spcPct val="0"/>
                </a:spcBef>
                <a:spcAft>
                  <a:spcPct val="0"/>
                </a:spcAft>
              </a:pPr>
              <a:t>19</a:t>
            </a:fld>
            <a:endParaRPr lang="en-US" altLang="en-US">
              <a:solidFill>
                <a:schemeClr val="bg1"/>
              </a:solidFill>
            </a:endParaRPr>
          </a:p>
        </p:txBody>
      </p:sp>
      <p:pic>
        <p:nvPicPr>
          <p:cNvPr id="28676" name="Picture 2" descr="\\vasa\USRDSdocs\ADR\2015\Chapters\Volume 1 - CKD\0 - Intro\Powerpoint\i-14-F5_7a_300dp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50925"/>
            <a:ext cx="50292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3"/>
          <p:cNvSpPr>
            <a:spLocks noChangeArrowheads="1"/>
          </p:cNvSpPr>
          <p:nvPr/>
        </p:nvSpPr>
        <p:spPr bwMode="auto">
          <a:xfrm>
            <a:off x="0" y="31432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i.14  Cumulative probability of a recurrent AKI hospitalization within two years of live discharge from first AKI hospitalization in 2011 for Medicare patients aged 66+</a:t>
            </a:r>
          </a:p>
          <a:p>
            <a:pPr algn="ctr"/>
            <a:r>
              <a:rPr lang="en-US" altLang="en-US" sz="2800" b="1" baseline="30000"/>
              <a:t>(a) Overall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ChangeArrowheads="1"/>
          </p:cNvSpPr>
          <p:nvPr/>
        </p:nvSpPr>
        <p:spPr bwMode="auto">
          <a:xfrm>
            <a:off x="609600" y="571500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National Health and Nutrition Examination Survey (NHANES), 1988–1994, 1999-2004 &amp; 2007–2012 participants aged 20 &amp; older. Whisker lines indicate 95% confidence intervals. Abbreviations: CKD, chronic kidney disease. This graphic also appears as Figure 1.2.</a:t>
            </a:r>
            <a:endParaRPr lang="en-US" altLang="en-US" i="1" baseline="30000">
              <a:solidFill>
                <a:srgbClr val="FF0000"/>
              </a:solidFill>
            </a:endParaRPr>
          </a:p>
        </p:txBody>
      </p:sp>
      <p:sp>
        <p:nvSpPr>
          <p:cNvPr id="11266" name="Rectangle 3"/>
          <p:cNvSpPr>
            <a:spLocks noChangeArrowheads="1"/>
          </p:cNvSpPr>
          <p:nvPr/>
        </p:nvSpPr>
        <p:spPr bwMode="auto">
          <a:xfrm>
            <a:off x="0" y="314325"/>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 Prevalence of CKD by stage among NHANES participants, 1988-2012</a:t>
            </a:r>
            <a:endParaRPr lang="en-US" altLang="en-US" sz="2800" b="1" baseline="30000">
              <a:solidFill>
                <a:srgbClr val="FF0000"/>
              </a:solidFill>
            </a:endParaRPr>
          </a:p>
        </p:txBody>
      </p:sp>
      <p:sp>
        <p:nvSpPr>
          <p:cNvPr id="11267"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1126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F225ED6A-08FE-4E67-8DB0-FAE41FABE3FF}" type="slidenum">
              <a:rPr lang="en-US" altLang="en-US">
                <a:solidFill>
                  <a:schemeClr val="bg1"/>
                </a:solidFill>
              </a:rPr>
              <a:pPr fontAlgn="base">
                <a:spcBef>
                  <a:spcPct val="0"/>
                </a:spcBef>
                <a:spcAft>
                  <a:spcPct val="0"/>
                </a:spcAft>
              </a:pPr>
              <a:t>2</a:t>
            </a:fld>
            <a:endParaRPr lang="en-US" altLang="en-US">
              <a:solidFill>
                <a:schemeClr val="bg1"/>
              </a:solidFill>
            </a:endParaRPr>
          </a:p>
        </p:txBody>
      </p:sp>
      <p:pic>
        <p:nvPicPr>
          <p:cNvPr id="11269" name="Picture 2" descr="\\vasa\USRDSdocs\ADR\2015\Chapters\Volume 1 - CKD\0 - Intro\Powerpoint\i-01_F1_2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722313"/>
            <a:ext cx="62484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609600" y="5427663"/>
            <a:ext cx="769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Age on January 1, 2011. Medicare patients aged 66 and older who had both Medicare Parts A &amp; B, no Medicare Advantage plan, no ESRD by first service date from Medical Evidence form on 1/1/2011 and were discharged alive from an AKI hospitalization in 2011. Censored at death, ESRD, end of Medicare Parts A &amp; B participation, or switch to Medicare Advantage program. Abbreviations: AKI, acute kidney injury; ESRD, end-stage renal disease. This graphic also appears as Figure 5.7. </a:t>
            </a:r>
            <a:endParaRPr lang="en-US" altLang="en-US" i="1" baseline="30000">
              <a:solidFill>
                <a:srgbClr val="FF0000"/>
              </a:solidFill>
            </a:endParaRPr>
          </a:p>
        </p:txBody>
      </p:sp>
      <p:sp>
        <p:nvSpPr>
          <p:cNvPr id="29698" name="Rectangle 3"/>
          <p:cNvSpPr>
            <a:spLocks noChangeArrowheads="1"/>
          </p:cNvSpPr>
          <p:nvPr/>
        </p:nvSpPr>
        <p:spPr bwMode="auto">
          <a:xfrm>
            <a:off x="0" y="31432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i.14  Cumulative probability of a recurrent AKI hospitalization within two years of live discharge from first AKI hospitalization in 2011 for Medicare patients aged 66+</a:t>
            </a:r>
          </a:p>
          <a:p>
            <a:pPr algn="ctr"/>
            <a:r>
              <a:rPr lang="en-US" altLang="en-US" sz="2800" b="1" baseline="30000"/>
              <a:t>(b) Age</a:t>
            </a:r>
          </a:p>
        </p:txBody>
      </p:sp>
      <p:sp>
        <p:nvSpPr>
          <p:cNvPr id="29699"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2970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0C0F1517-9A84-4CED-B027-D359DBFADDA3}" type="slidenum">
              <a:rPr lang="en-US" altLang="en-US">
                <a:solidFill>
                  <a:schemeClr val="bg1"/>
                </a:solidFill>
              </a:rPr>
              <a:pPr fontAlgn="base">
                <a:spcBef>
                  <a:spcPct val="0"/>
                </a:spcBef>
                <a:spcAft>
                  <a:spcPct val="0"/>
                </a:spcAft>
              </a:pPr>
              <a:t>20</a:t>
            </a:fld>
            <a:endParaRPr lang="en-US" altLang="en-US">
              <a:solidFill>
                <a:schemeClr val="bg1"/>
              </a:solidFill>
            </a:endParaRPr>
          </a:p>
        </p:txBody>
      </p:sp>
      <p:pic>
        <p:nvPicPr>
          <p:cNvPr id="29701" name="Picture 2" descr="\\vasa\USRDSdocs\ADR\2015\Chapters\Volume 1 - CKD\0 - Intro\Powerpoint\i-14-F5_7b_300dp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038" y="1104900"/>
            <a:ext cx="4987925"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609600" y="5427663"/>
            <a:ext cx="769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Age on January 1, 2011. Medicare patients aged 66 and older who had both Medicare Parts A &amp; B, no Medicare Advantage plan, no ESRD by first service date from Medical Evidence form on 1/1/2011 and were discharged alive from an AKI hospitalization in 2011. Censored at death, ESRD, end of Medicare Parts A &amp; B participation, or switch to Medicare Advantage program. Abbreviations: AKI, acute kidney injury; Af Am, African American; ESRD, end-stage renal disease. This graphic also appears as Figure 5.7.</a:t>
            </a:r>
            <a:endParaRPr lang="en-US" altLang="en-US" i="1" baseline="30000">
              <a:solidFill>
                <a:srgbClr val="FF0000"/>
              </a:solidFill>
            </a:endParaRPr>
          </a:p>
        </p:txBody>
      </p:sp>
      <p:sp>
        <p:nvSpPr>
          <p:cNvPr id="30722" name="Rectangle 3"/>
          <p:cNvSpPr>
            <a:spLocks noChangeArrowheads="1"/>
          </p:cNvSpPr>
          <p:nvPr/>
        </p:nvSpPr>
        <p:spPr bwMode="auto">
          <a:xfrm>
            <a:off x="0" y="31432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i.14  Cumulative probability of a recurrent AKI hospitalization within two years of live discharge from first AKI hospitalization in 2011 for Medicare patients aged 66+</a:t>
            </a:r>
          </a:p>
          <a:p>
            <a:pPr algn="ctr"/>
            <a:r>
              <a:rPr lang="en-US" altLang="en-US" sz="2800" b="1" baseline="30000"/>
              <a:t>(c) Race</a:t>
            </a:r>
          </a:p>
        </p:txBody>
      </p:sp>
      <p:sp>
        <p:nvSpPr>
          <p:cNvPr id="30723"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3072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0E78AF44-11C8-4956-86B0-A0BB455BC37F}" type="slidenum">
              <a:rPr lang="en-US" altLang="en-US">
                <a:solidFill>
                  <a:schemeClr val="bg1"/>
                </a:solidFill>
              </a:rPr>
              <a:pPr fontAlgn="base">
                <a:spcBef>
                  <a:spcPct val="0"/>
                </a:spcBef>
                <a:spcAft>
                  <a:spcPct val="0"/>
                </a:spcAft>
              </a:pPr>
              <a:t>21</a:t>
            </a:fld>
            <a:endParaRPr lang="en-US" altLang="en-US">
              <a:solidFill>
                <a:schemeClr val="bg1"/>
              </a:solidFill>
            </a:endParaRPr>
          </a:p>
        </p:txBody>
      </p:sp>
      <p:pic>
        <p:nvPicPr>
          <p:cNvPr id="30725" name="Picture 2" descr="\\vasa\USRDSdocs\ADR\2015\Chapters\Volume 1 - CKD\0 - Intro\Powerpoint\i-14-F5_7c_300dp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43000"/>
            <a:ext cx="4724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609600" y="5427663"/>
            <a:ext cx="769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Age on January 1, 2011. Medicare patients aged 66 and older who had both Medicare Parts A &amp; B, no Medicare Advantage plan, no ESRD by first service date from Medical Evidence form on 1/1/2011 and were discharged alive from an AKI hospitalization in 2011. Censored at death, ESRD, end of Medicare Parts A &amp; B participation, or switch to Medicare Advantage program. Abbreviations: AKI, acute kidney injury; CKD, chronic kidney disease; DM, diabetes mellitus; ESRD, end-stage renal disease. This graphic also appears as Figure 5.7. </a:t>
            </a:r>
            <a:endParaRPr lang="en-US" altLang="en-US" i="1" baseline="30000">
              <a:solidFill>
                <a:srgbClr val="FF0000"/>
              </a:solidFill>
            </a:endParaRPr>
          </a:p>
        </p:txBody>
      </p:sp>
      <p:sp>
        <p:nvSpPr>
          <p:cNvPr id="31746" name="Rectangle 3"/>
          <p:cNvSpPr>
            <a:spLocks noChangeArrowheads="1"/>
          </p:cNvSpPr>
          <p:nvPr/>
        </p:nvSpPr>
        <p:spPr bwMode="auto">
          <a:xfrm>
            <a:off x="0" y="31432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i.14  Cumulative probability of a recurrent AKI hospitalization within two years of live discharge from first AKI hospitalization in 2011 for Medicare patients aged 66+</a:t>
            </a:r>
          </a:p>
          <a:p>
            <a:pPr algn="ctr"/>
            <a:r>
              <a:rPr lang="en-US" altLang="en-US" sz="2800" b="1" baseline="30000"/>
              <a:t>(d) CKD and DM</a:t>
            </a:r>
          </a:p>
        </p:txBody>
      </p:sp>
      <p:sp>
        <p:nvSpPr>
          <p:cNvPr id="31747"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3174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4397C661-0839-458B-B409-C3651E8A615D}" type="slidenum">
              <a:rPr lang="en-US" altLang="en-US">
                <a:solidFill>
                  <a:schemeClr val="bg1"/>
                </a:solidFill>
              </a:rPr>
              <a:pPr fontAlgn="base">
                <a:spcBef>
                  <a:spcPct val="0"/>
                </a:spcBef>
                <a:spcAft>
                  <a:spcPct val="0"/>
                </a:spcAft>
              </a:pPr>
              <a:t>22</a:t>
            </a:fld>
            <a:endParaRPr lang="en-US" altLang="en-US">
              <a:solidFill>
                <a:schemeClr val="bg1"/>
              </a:solidFill>
            </a:endParaRPr>
          </a:p>
        </p:txBody>
      </p:sp>
      <p:pic>
        <p:nvPicPr>
          <p:cNvPr id="31749" name="Picture 2" descr="\\vasa\USRDSdocs\ADR\2015\Chapters\Volume 1 - CKD\0 - Intro\Powerpoint\i-14-F5_7d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163638"/>
            <a:ext cx="48768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609600" y="5273675"/>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Medicare patients aged 66 and older who had both Medicare Parts A &amp; B, no Medicare Advantage plan, did not have ESRD on 1/1/2013, and had a first AKI hospitalization in 2013. Institution includes short-term skilled nursing facilities, rehabilitation hospitals, and long-term care facilities. Home also includes patients receiving home health care services. Excludes patients admitted to the acute care hospital from a skilled nursing facility. Abbreviations: AKI, acute kidney injury; ESRD, end-stage renal disease. This graphic also appears as Figure 5.14.</a:t>
            </a:r>
            <a:endParaRPr lang="en-US" altLang="en-US" i="1" baseline="30000">
              <a:solidFill>
                <a:srgbClr val="FF0000"/>
              </a:solidFill>
            </a:endParaRPr>
          </a:p>
        </p:txBody>
      </p:sp>
      <p:sp>
        <p:nvSpPr>
          <p:cNvPr id="32770" name="Rectangle 3"/>
          <p:cNvSpPr>
            <a:spLocks noChangeArrowheads="1"/>
          </p:cNvSpPr>
          <p:nvPr/>
        </p:nvSpPr>
        <p:spPr bwMode="auto">
          <a:xfrm>
            <a:off x="0" y="314325"/>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i.15  Hospital discharge status of first AKI hospitalization</a:t>
            </a:r>
          </a:p>
          <a:p>
            <a:pPr algn="ctr"/>
            <a:r>
              <a:rPr lang="en-US" altLang="en-US" sz="2800" b="1" baseline="30000"/>
              <a:t>for Medicare patients aged 66+, 2013</a:t>
            </a:r>
            <a:endParaRPr lang="en-US" altLang="en-US" sz="2800" b="1" baseline="30000">
              <a:solidFill>
                <a:srgbClr val="FF0000"/>
              </a:solidFill>
            </a:endParaRPr>
          </a:p>
        </p:txBody>
      </p:sp>
      <p:sp>
        <p:nvSpPr>
          <p:cNvPr id="32771"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3277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D7936E58-B1AD-41D2-8A3C-27CC944DC9FF}" type="slidenum">
              <a:rPr lang="en-US" altLang="en-US">
                <a:solidFill>
                  <a:schemeClr val="bg1"/>
                </a:solidFill>
              </a:rPr>
              <a:pPr fontAlgn="base">
                <a:spcBef>
                  <a:spcPct val="0"/>
                </a:spcBef>
                <a:spcAft>
                  <a:spcPct val="0"/>
                </a:spcAft>
              </a:pPr>
              <a:t>23</a:t>
            </a:fld>
            <a:endParaRPr lang="en-US" altLang="en-US">
              <a:solidFill>
                <a:schemeClr val="bg1"/>
              </a:solidFill>
            </a:endParaRPr>
          </a:p>
        </p:txBody>
      </p:sp>
      <p:pic>
        <p:nvPicPr>
          <p:cNvPr id="32773" name="Picture 2" descr="\\vasa\USRDSdocs\ADR\2015\Chapters\Volume 1 - CKD\0 - Intro\Powerpoint\i-15-F5_14_300dp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14400"/>
            <a:ext cx="44196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3379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F6521EFF-1B63-419B-9188-234ECCF3BA5E}" type="slidenum">
              <a:rPr lang="en-US" altLang="en-US">
                <a:solidFill>
                  <a:schemeClr val="bg1"/>
                </a:solidFill>
              </a:rPr>
              <a:pPr fontAlgn="base">
                <a:spcBef>
                  <a:spcPct val="0"/>
                </a:spcBef>
                <a:spcAft>
                  <a:spcPct val="0"/>
                </a:spcAft>
              </a:pPr>
              <a:t>24</a:t>
            </a:fld>
            <a:endParaRPr lang="en-US" altLang="en-US">
              <a:solidFill>
                <a:schemeClr val="bg1"/>
              </a:solidFill>
            </a:endParaRPr>
          </a:p>
        </p:txBody>
      </p:sp>
      <p:pic>
        <p:nvPicPr>
          <p:cNvPr id="33795" name="Picture 2" descr="\\vasa\USRDSdocs\ADR\2015\Chapters\Volume 1 - CKD\0 - Intro\Powerpoint\i-16-F6_1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974725"/>
            <a:ext cx="68580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ChangeArrowheads="1"/>
          </p:cNvSpPr>
          <p:nvPr/>
        </p:nvSpPr>
        <p:spPr bwMode="auto">
          <a:xfrm>
            <a:off x="609600" y="5938838"/>
            <a:ext cx="769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Abbreviations: CKD, chronic kidney disease; CHF, congestive heart failure, DM, diabetes mellitus. This graphic also appears as Figure 6.1. </a:t>
            </a:r>
            <a:endParaRPr lang="en-US" altLang="en-US" i="1" baseline="30000">
              <a:solidFill>
                <a:srgbClr val="FF0000"/>
              </a:solidFill>
            </a:endParaRPr>
          </a:p>
        </p:txBody>
      </p:sp>
      <p:sp>
        <p:nvSpPr>
          <p:cNvPr id="33797" name="Rectangle 3"/>
          <p:cNvSpPr>
            <a:spLocks noChangeArrowheads="1"/>
          </p:cNvSpPr>
          <p:nvPr/>
        </p:nvSpPr>
        <p:spPr bwMode="auto">
          <a:xfrm>
            <a:off x="0" y="314325"/>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i.16  Overall Medicare Parts A, B, and D costs for fee-for-service patients aged 65+, by CKD, DM, CHF, and year, 2010 &amp; 2013</a:t>
            </a:r>
            <a:endParaRPr lang="en-US" altLang="en-US" sz="2800" b="1" baseline="3000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609600" y="5938838"/>
            <a:ext cx="769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Abbreviations: CKD, chronic kidney disease; CHF, congestive heart failure, DM, diabetes mellitus; PPPY, per person per year. This graphic also appears as Figure 6.5. </a:t>
            </a:r>
            <a:endParaRPr lang="en-US" altLang="en-US" i="1" baseline="30000">
              <a:solidFill>
                <a:srgbClr val="FF0000"/>
              </a:solidFill>
            </a:endParaRPr>
          </a:p>
        </p:txBody>
      </p:sp>
      <p:sp>
        <p:nvSpPr>
          <p:cNvPr id="34818" name="Rectangle 3"/>
          <p:cNvSpPr>
            <a:spLocks noChangeArrowheads="1"/>
          </p:cNvSpPr>
          <p:nvPr/>
        </p:nvSpPr>
        <p:spPr bwMode="auto">
          <a:xfrm>
            <a:off x="0" y="314325"/>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i.17  Per person per year expenditures on Parts A, B, and D services for the CKD Medicare population aged 65+, by DM, CHF, and year, 1993-2013</a:t>
            </a:r>
            <a:endParaRPr lang="en-US" altLang="en-US" sz="2800" b="1" baseline="30000">
              <a:solidFill>
                <a:srgbClr val="FF0000"/>
              </a:solidFill>
            </a:endParaRPr>
          </a:p>
        </p:txBody>
      </p:sp>
      <p:sp>
        <p:nvSpPr>
          <p:cNvPr id="34819"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3482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94DCA516-E9B0-422E-A4C6-36CE54DA87CF}" type="slidenum">
              <a:rPr lang="en-US" altLang="en-US">
                <a:solidFill>
                  <a:schemeClr val="bg1"/>
                </a:solidFill>
              </a:rPr>
              <a:pPr fontAlgn="base">
                <a:spcBef>
                  <a:spcPct val="0"/>
                </a:spcBef>
                <a:spcAft>
                  <a:spcPct val="0"/>
                </a:spcAft>
              </a:pPr>
              <a:t>25</a:t>
            </a:fld>
            <a:endParaRPr lang="en-US" altLang="en-US">
              <a:solidFill>
                <a:schemeClr val="bg1"/>
              </a:solidFill>
            </a:endParaRPr>
          </a:p>
        </p:txBody>
      </p:sp>
      <p:pic>
        <p:nvPicPr>
          <p:cNvPr id="34821" name="Picture 2" descr="\\vasa\USRDSdocs\ADR\2015\Chapters\Volume 1 - CKD\0 - Intro\Powerpoint\i-17-F6_5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263" y="1219200"/>
            <a:ext cx="74834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609600" y="571500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Point prevalent Medicare enrollees alive on January 1, 2013. Abbreviations: CKD, chronic kidney disease; ESRD, end-stage renal disease; LIS, Medicare Low-income Subsidy; Part D, Medicare prescription drug coverage benefit. This graphic also appears as Figure 7.1.</a:t>
            </a:r>
            <a:endParaRPr lang="en-US" altLang="en-US" i="1" baseline="30000">
              <a:solidFill>
                <a:srgbClr val="FF0000"/>
              </a:solidFill>
            </a:endParaRPr>
          </a:p>
        </p:txBody>
      </p:sp>
      <p:sp>
        <p:nvSpPr>
          <p:cNvPr id="35842" name="Rectangle 3"/>
          <p:cNvSpPr>
            <a:spLocks noChangeArrowheads="1"/>
          </p:cNvSpPr>
          <p:nvPr/>
        </p:nvSpPr>
        <p:spPr bwMode="auto">
          <a:xfrm>
            <a:off x="0" y="314325"/>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i.18  Sources of prescription drug coverage in Medicare enrollees,</a:t>
            </a:r>
          </a:p>
          <a:p>
            <a:pPr algn="ctr"/>
            <a:r>
              <a:rPr lang="en-US" altLang="en-US" sz="2800" b="1" baseline="30000"/>
              <a:t>by population, 2013</a:t>
            </a:r>
            <a:endParaRPr lang="en-US" altLang="en-US" sz="2800" b="1" baseline="30000">
              <a:solidFill>
                <a:srgbClr val="FF0000"/>
              </a:solidFill>
            </a:endParaRPr>
          </a:p>
        </p:txBody>
      </p:sp>
      <p:sp>
        <p:nvSpPr>
          <p:cNvPr id="35843"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3584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7FFCB8F6-6E2D-4492-AA8B-AAD77D18F5DB}" type="slidenum">
              <a:rPr lang="en-US" altLang="en-US">
                <a:solidFill>
                  <a:schemeClr val="bg1"/>
                </a:solidFill>
              </a:rPr>
              <a:pPr fontAlgn="base">
                <a:spcBef>
                  <a:spcPct val="0"/>
                </a:spcBef>
                <a:spcAft>
                  <a:spcPct val="0"/>
                </a:spcAft>
              </a:pPr>
              <a:t>26</a:t>
            </a:fld>
            <a:endParaRPr lang="en-US" altLang="en-US">
              <a:solidFill>
                <a:schemeClr val="bg1"/>
              </a:solidFill>
            </a:endParaRPr>
          </a:p>
        </p:txBody>
      </p:sp>
      <p:pic>
        <p:nvPicPr>
          <p:cNvPr id="35845" name="Picture 2" descr="\\vasa\USRDSdocs\ADR\2015\Chapters\Volume 1 - CKD\0 - Intro\Powerpoint\i-18-F7_1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613" y="990600"/>
            <a:ext cx="59467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609600" y="5241925"/>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dirty="0"/>
              <a:t>Data source: Special analyses, Medicare 5 percent sample. Medicare totals include Part D claims for Part D enrollees with traditional Medicare (Parts A &amp; B). CKD totals include Medicare CKD patients as determined from claims. ESRD totals include all Part D claims for Medicare ESRD patients with Medicare Part D stand-alone prescription drug plans. Costs are per person per year for calendar year 2013. Medicare total is the sum of Medicare net payment plus Low-income Supplement amount. Abbreviations: CKD, chronic kidney disease; ESRD, end-stage renal disease; Part D, Medicare prescription drug coverage benefit. This graphic also appears as Figure 7.5.a </a:t>
            </a:r>
            <a:r>
              <a:rPr lang="en-US" altLang="en-US" i="1" baseline="30000" dirty="0" smtClean="0"/>
              <a:t>. </a:t>
            </a:r>
            <a:endParaRPr lang="en-US" altLang="en-US" i="1" baseline="30000" dirty="0">
              <a:solidFill>
                <a:srgbClr val="FF0000"/>
              </a:solidFill>
            </a:endParaRPr>
          </a:p>
        </p:txBody>
      </p:sp>
      <p:sp>
        <p:nvSpPr>
          <p:cNvPr id="36866" name="Rectangle 3"/>
          <p:cNvSpPr>
            <a:spLocks noChangeArrowheads="1"/>
          </p:cNvSpPr>
          <p:nvPr/>
        </p:nvSpPr>
        <p:spPr bwMode="auto">
          <a:xfrm>
            <a:off x="0" y="122238"/>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600" b="1" baseline="30000"/>
              <a:t> Figure i.19  Per person per year Medicare &amp; out-of-pocket Part D costs for enrollees, 2013</a:t>
            </a:r>
          </a:p>
          <a:p>
            <a:pPr algn="ctr"/>
            <a:r>
              <a:rPr lang="en-US" altLang="en-US" sz="2800" b="1" baseline="30000"/>
              <a:t>(a) All part D enrollees </a:t>
            </a:r>
            <a:endParaRPr lang="en-US" altLang="en-US" sz="2800" b="1" baseline="30000">
              <a:solidFill>
                <a:srgbClr val="FF0000"/>
              </a:solidFill>
            </a:endParaRPr>
          </a:p>
        </p:txBody>
      </p:sp>
      <p:sp>
        <p:nvSpPr>
          <p:cNvPr id="36867"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3686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2DEC59C0-6D31-4F58-B236-E3D87E383629}" type="slidenum">
              <a:rPr lang="en-US" altLang="en-US">
                <a:solidFill>
                  <a:schemeClr val="bg1"/>
                </a:solidFill>
              </a:rPr>
              <a:pPr fontAlgn="base">
                <a:spcBef>
                  <a:spcPct val="0"/>
                </a:spcBef>
                <a:spcAft>
                  <a:spcPct val="0"/>
                </a:spcAft>
              </a:pPr>
              <a:t>27</a:t>
            </a:fld>
            <a:endParaRPr lang="en-US" altLang="en-US">
              <a:solidFill>
                <a:schemeClr val="bg1"/>
              </a:solidFill>
            </a:endParaRPr>
          </a:p>
        </p:txBody>
      </p:sp>
      <p:pic>
        <p:nvPicPr>
          <p:cNvPr id="36869" name="Picture 2" descr="\\vasa\USRDSdocs\ADR\2015\Chapters\Volume 1 - CKD\0 - Intro\Powerpoint\i-19-F7_5a_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90600"/>
            <a:ext cx="5486400"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609600" y="5241925"/>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dirty="0"/>
              <a:t>Data source: Special analyses, Medicare 5 percent sample. Medicare totals include Part D claims for Part D enrollees with traditional Medicare (Parts A &amp; B). CKD totals include Medicare CKD patients as determined from claims. ESRD totals include all Part D claims for Medicare ESRD patients with Medicare Part D stand-alone prescription drug plans. Costs are per person per year for calendar year 2013. Medicare total is the sum of Medicare net payment plus Low-income Supplement amount. Abbreviations: CKD, chronic kidney disease; ESRD, end-stage renal disease; Part D, Medicare prescription drug coverage benefit. </a:t>
            </a:r>
            <a:r>
              <a:rPr lang="en-US" altLang="en-US" i="1" baseline="30000"/>
              <a:t>This graphic also appears as Figure </a:t>
            </a:r>
            <a:r>
              <a:rPr lang="en-US" altLang="en-US" i="1" baseline="30000" smtClean="0"/>
              <a:t>7.5.b</a:t>
            </a:r>
            <a:r>
              <a:rPr lang="en-US" altLang="en-US" i="1" baseline="30000"/>
              <a:t>. </a:t>
            </a:r>
            <a:endParaRPr lang="en-US" altLang="en-US" i="1" baseline="30000">
              <a:solidFill>
                <a:srgbClr val="FF0000"/>
              </a:solidFill>
            </a:endParaRPr>
          </a:p>
        </p:txBody>
      </p:sp>
      <p:sp>
        <p:nvSpPr>
          <p:cNvPr id="37890" name="Rectangle 3"/>
          <p:cNvSpPr>
            <a:spLocks noChangeArrowheads="1"/>
          </p:cNvSpPr>
          <p:nvPr/>
        </p:nvSpPr>
        <p:spPr bwMode="auto">
          <a:xfrm>
            <a:off x="0" y="15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600" b="1" baseline="30000"/>
              <a:t> Figure i.19  Per person per year Medicare &amp; out-of-pocket Part D costs for enrollees, 2013</a:t>
            </a:r>
          </a:p>
          <a:p>
            <a:pPr algn="ctr"/>
            <a:r>
              <a:rPr lang="en-US" altLang="en-US" sz="2600" b="1" baseline="30000"/>
              <a:t>(b) Part D enrollees by low income subsidy status </a:t>
            </a:r>
            <a:endParaRPr lang="en-US" altLang="en-US" sz="2600" b="1" baseline="30000">
              <a:solidFill>
                <a:srgbClr val="FF0000"/>
              </a:solidFill>
            </a:endParaRPr>
          </a:p>
        </p:txBody>
      </p:sp>
      <p:sp>
        <p:nvSpPr>
          <p:cNvPr id="37891"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3789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50944C84-F185-4D01-93B7-BD98E676D0B5}" type="slidenum">
              <a:rPr lang="en-US" altLang="en-US">
                <a:solidFill>
                  <a:schemeClr val="bg1"/>
                </a:solidFill>
              </a:rPr>
              <a:pPr fontAlgn="base">
                <a:spcBef>
                  <a:spcPct val="0"/>
                </a:spcBef>
                <a:spcAft>
                  <a:spcPct val="0"/>
                </a:spcAft>
              </a:pPr>
              <a:t>28</a:t>
            </a:fld>
            <a:endParaRPr lang="en-US" altLang="en-US">
              <a:solidFill>
                <a:schemeClr val="bg1"/>
              </a:solidFill>
            </a:endParaRPr>
          </a:p>
        </p:txBody>
      </p:sp>
      <p:pic>
        <p:nvPicPr>
          <p:cNvPr id="37893" name="Picture 2" descr="\\vasa\USRDSdocs\ADR\2015\Chapters\Volume 1 - CKD\0 - Intro\Powerpoint\i-19-F7_5b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914400"/>
            <a:ext cx="74676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609600" y="5562600"/>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VHA Administrative data and CMS Medicare Inpatient and Outpatient data. An individual's data includes the period from 60 months prior to transition (prelude) to 24 months following transition (vintage). Abbreviations: CMS, Centers for Medicare &amp; Medicaid; ESRD, end-stage renal disease; mo, month; VHA, Veterans Health Administration. This graphic also appears as Figure 8.3.</a:t>
            </a:r>
            <a:endParaRPr lang="en-US" altLang="en-US" i="1" baseline="30000">
              <a:solidFill>
                <a:srgbClr val="FF0000"/>
              </a:solidFill>
            </a:endParaRPr>
          </a:p>
        </p:txBody>
      </p:sp>
      <p:sp>
        <p:nvSpPr>
          <p:cNvPr id="38914"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3891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D41FF0FF-A941-45E7-B457-79F4067C6D92}" type="slidenum">
              <a:rPr lang="en-US" altLang="en-US">
                <a:solidFill>
                  <a:schemeClr val="bg1"/>
                </a:solidFill>
              </a:rPr>
              <a:pPr fontAlgn="base">
                <a:spcBef>
                  <a:spcPct val="0"/>
                </a:spcBef>
                <a:spcAft>
                  <a:spcPct val="0"/>
                </a:spcAft>
              </a:pPr>
              <a:t>29</a:t>
            </a:fld>
            <a:endParaRPr lang="en-US" altLang="en-US">
              <a:solidFill>
                <a:schemeClr val="bg1"/>
              </a:solidFill>
            </a:endParaRPr>
          </a:p>
        </p:txBody>
      </p:sp>
      <p:pic>
        <p:nvPicPr>
          <p:cNvPr id="38916" name="Picture 2" descr="\\vasa\USRDSdocs\ADR\2015\Chapters\Volume 1 - CKD\0 - Intro\Powerpoint\i-20-F8_3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7513"/>
            <a:ext cx="9144000"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3"/>
          <p:cNvSpPr>
            <a:spLocks noChangeArrowheads="1"/>
          </p:cNvSpPr>
          <p:nvPr/>
        </p:nvSpPr>
        <p:spPr bwMode="auto">
          <a:xfrm>
            <a:off x="0" y="314325"/>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i.20  Medications prescribed to 52,172 incident ESRD veterans who transitioned to ESRD from 10/1/2007-9/30/2011</a:t>
            </a:r>
            <a:endParaRPr lang="en-US" altLang="en-US" sz="2800" b="1" baseline="3000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ChangeArrowheads="1"/>
          </p:cNvSpPr>
          <p:nvPr/>
        </p:nvSpPr>
        <p:spPr bwMode="auto">
          <a:xfrm>
            <a:off x="609600" y="5449888"/>
            <a:ext cx="769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National Health and Nutrition Examination Survey (NHANES), 1988–1994, 1999-2004 &amp; 2007–2012 participants aged 20 &amp; older. Note: Cardiovascular disease designation is based on self-report of any CVD condition (see CKD Analytical Methods chapter for detail); CKD is defined as eGFR &lt;60 or ACR ≥30. Abbreviations: ACR, urine albumin/creatinine ratio; CKD, chronic kidney disease; DM, diabetes mellitus; eGFR, estimated glomerular filtration rate; SR CVD, self-reported cardiovascular disease. This graphic also appears as Figure 1.1.</a:t>
            </a:r>
            <a:endParaRPr lang="en-US" altLang="en-US" i="1" baseline="30000">
              <a:solidFill>
                <a:srgbClr val="FF0000"/>
              </a:solidFill>
            </a:endParaRPr>
          </a:p>
        </p:txBody>
      </p:sp>
      <p:sp>
        <p:nvSpPr>
          <p:cNvPr id="12290"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1229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04041DC1-9E74-4A52-BB2C-F49423FF0988}" type="slidenum">
              <a:rPr lang="en-US" altLang="en-US">
                <a:solidFill>
                  <a:schemeClr val="bg1"/>
                </a:solidFill>
              </a:rPr>
              <a:pPr fontAlgn="base">
                <a:spcBef>
                  <a:spcPct val="0"/>
                </a:spcBef>
                <a:spcAft>
                  <a:spcPct val="0"/>
                </a:spcAft>
              </a:pPr>
              <a:t>3</a:t>
            </a:fld>
            <a:endParaRPr lang="en-US" altLang="en-US">
              <a:solidFill>
                <a:schemeClr val="bg1"/>
              </a:solidFill>
            </a:endParaRPr>
          </a:p>
        </p:txBody>
      </p:sp>
      <p:sp>
        <p:nvSpPr>
          <p:cNvPr id="12293" name="Rectangle 3"/>
          <p:cNvSpPr>
            <a:spLocks noChangeArrowheads="1"/>
          </p:cNvSpPr>
          <p:nvPr/>
        </p:nvSpPr>
        <p:spPr bwMode="auto">
          <a:xfrm>
            <a:off x="0" y="314325"/>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i.2  Distribution of NHANES participants with diabetes, self-reported cardiovascular disease, &amp; single-sample markers of CKD, 2007-2012</a:t>
            </a:r>
            <a:endParaRPr lang="en-US" altLang="en-US" sz="2800" b="1" baseline="3000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7981" y="114052"/>
            <a:ext cx="5299619" cy="514374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609600" y="5461000"/>
            <a:ext cx="7696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dirty="0"/>
              <a:t>Data source: Special analyses, VHA Administrative data, USRDS ESRD Database, CMS Medicare Inpatient and Outpatient data. Abbreviations: ASHD, atherosclerotic heart disease; CHF, congestive heart failure; CMS, Centers for Medicare &amp; Medicaid; MI, myocardial infarction; </a:t>
            </a:r>
            <a:r>
              <a:rPr lang="en-US" altLang="en-US" i="1" baseline="30000" dirty="0" err="1"/>
              <a:t>mo</a:t>
            </a:r>
            <a:r>
              <a:rPr lang="en-US" altLang="en-US" i="1" baseline="30000" dirty="0"/>
              <a:t>, month; VHA, Veterans Health Administration. This graphic also appears as Figure </a:t>
            </a:r>
            <a:r>
              <a:rPr lang="en-US" altLang="en-US" i="1" baseline="30000" dirty="0" smtClean="0"/>
              <a:t>8.6.a.</a:t>
            </a:r>
            <a:endParaRPr lang="en-US" altLang="en-US" i="1" baseline="30000" dirty="0">
              <a:solidFill>
                <a:srgbClr val="FF0000"/>
              </a:solidFill>
            </a:endParaRPr>
          </a:p>
        </p:txBody>
      </p:sp>
      <p:sp>
        <p:nvSpPr>
          <p:cNvPr id="39938"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3993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26ADE567-8232-433D-B3B5-6D6FFEA240DA}" type="slidenum">
              <a:rPr lang="en-US" altLang="en-US">
                <a:solidFill>
                  <a:schemeClr val="bg1"/>
                </a:solidFill>
              </a:rPr>
              <a:pPr fontAlgn="base">
                <a:spcBef>
                  <a:spcPct val="0"/>
                </a:spcBef>
                <a:spcAft>
                  <a:spcPct val="0"/>
                </a:spcAft>
              </a:pPr>
              <a:t>30</a:t>
            </a:fld>
            <a:endParaRPr lang="en-US" altLang="en-US">
              <a:solidFill>
                <a:schemeClr val="bg1"/>
              </a:solidFill>
            </a:endParaRPr>
          </a:p>
        </p:txBody>
      </p:sp>
      <p:pic>
        <p:nvPicPr>
          <p:cNvPr id="39940" name="Picture 2" descr="\\vasa\USRDSdocs\ADR\2015\Chapters\Volume 1 - CKD\0 - Intro\Powerpoint\i-21-F8_6a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0"/>
            <a:ext cx="914400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3"/>
          <p:cNvSpPr>
            <a:spLocks noChangeArrowheads="1"/>
          </p:cNvSpPr>
          <p:nvPr/>
        </p:nvSpPr>
        <p:spPr bwMode="auto">
          <a:xfrm>
            <a:off x="0" y="314325"/>
            <a:ext cx="91440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i.21  Top 20 causes of hospitalizations in 46,625 incident ESRD veterans who were hospitalized at least once during the -60 months prior to ESRD transition (prelude) up to +24 months after ESRD transition (vintage)</a:t>
            </a:r>
          </a:p>
          <a:p>
            <a:pPr algn="ctr"/>
            <a:r>
              <a:rPr lang="en-US" altLang="en-US" sz="2800" b="1" baseline="30000"/>
              <a:t>(a) 10 of the top 20 causes of hospitalizations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609600" y="5461000"/>
            <a:ext cx="769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dirty="0"/>
              <a:t>Data source: Special analyses, VHA Administrative data, USRDS ESRD Database, CMS Medicare Inpatient and Outpatient data. Abbreviations: CKD, chronic kidney disease; CMS, Centers for Medicare &amp; Medicaid; COPD, chronic obstructive pulmonary disease; CVD, acute cerebrovascular disease; GI Hem, gastrointestinal hemorrhage; </a:t>
            </a:r>
            <a:r>
              <a:rPr lang="en-US" altLang="en-US" i="1" baseline="30000" dirty="0" err="1"/>
              <a:t>mo</a:t>
            </a:r>
            <a:r>
              <a:rPr lang="en-US" altLang="en-US" i="1" baseline="30000" dirty="0"/>
              <a:t>, month; </a:t>
            </a:r>
            <a:r>
              <a:rPr lang="en-US" altLang="en-US" i="1" baseline="30000" dirty="0" err="1"/>
              <a:t>Resp</a:t>
            </a:r>
            <a:r>
              <a:rPr lang="en-US" altLang="en-US" i="1" baseline="30000" dirty="0"/>
              <a:t> Fail, respiratory failure; Skin </a:t>
            </a:r>
            <a:r>
              <a:rPr lang="en-US" altLang="en-US" i="1" baseline="30000" dirty="0" err="1"/>
              <a:t>Inf</a:t>
            </a:r>
            <a:r>
              <a:rPr lang="en-US" altLang="en-US" i="1" baseline="30000" dirty="0"/>
              <a:t>, skin infection; </a:t>
            </a:r>
            <a:r>
              <a:rPr lang="en-US" altLang="en-US" i="1" baseline="30000" dirty="0" err="1"/>
              <a:t>surg</a:t>
            </a:r>
            <a:r>
              <a:rPr lang="en-US" altLang="en-US" i="1" baseline="30000" dirty="0"/>
              <a:t>, surgical; VHA, Veterans Health Administration. This graphic also appears as Figure </a:t>
            </a:r>
            <a:r>
              <a:rPr lang="en-US" altLang="en-US" i="1" baseline="30000" dirty="0" smtClean="0"/>
              <a:t>8.6.b.</a:t>
            </a:r>
            <a:endParaRPr lang="en-US" altLang="en-US" i="1" baseline="30000" dirty="0">
              <a:solidFill>
                <a:srgbClr val="FF0000"/>
              </a:solidFill>
            </a:endParaRPr>
          </a:p>
        </p:txBody>
      </p:sp>
      <p:sp>
        <p:nvSpPr>
          <p:cNvPr id="4096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4096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2D19BFB2-D1DC-4926-BA67-4ED91205899E}" type="slidenum">
              <a:rPr lang="en-US" altLang="en-US">
                <a:solidFill>
                  <a:schemeClr val="bg1"/>
                </a:solidFill>
              </a:rPr>
              <a:pPr fontAlgn="base">
                <a:spcBef>
                  <a:spcPct val="0"/>
                </a:spcBef>
                <a:spcAft>
                  <a:spcPct val="0"/>
                </a:spcAft>
              </a:pPr>
              <a:t>31</a:t>
            </a:fld>
            <a:endParaRPr lang="en-US" altLang="en-US">
              <a:solidFill>
                <a:schemeClr val="bg1"/>
              </a:solidFill>
            </a:endParaRPr>
          </a:p>
        </p:txBody>
      </p:sp>
      <p:pic>
        <p:nvPicPr>
          <p:cNvPr id="40964" name="Picture 2" descr="\\vasa\USRDSdocs\ADR\2015\Chapters\Volume 1 - CKD\0 - Intro\Powerpoint\i-21-F8_6b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8200"/>
            <a:ext cx="914400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3"/>
          <p:cNvSpPr>
            <a:spLocks noChangeArrowheads="1"/>
          </p:cNvSpPr>
          <p:nvPr/>
        </p:nvSpPr>
        <p:spPr bwMode="auto">
          <a:xfrm>
            <a:off x="0" y="314325"/>
            <a:ext cx="91440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i.21  Top 20 causes of hospitalizations in 46,625 incident ESRD veterans who were hospitalized at least once during the -60 months prior to ESRD transition (prelude) up to +24 months after ESRD transition (vintage)</a:t>
            </a:r>
          </a:p>
          <a:p>
            <a:pPr algn="ctr"/>
            <a:r>
              <a:rPr lang="en-US" altLang="en-US" sz="2800" b="1" baseline="30000"/>
              <a:t>(b) 10 of the top 20 causes of hospitalizations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609600" y="57150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VHA Administrative data, USRDS ESRD Database. Abbreviations: ESRD, end-stage renal disease; g/dL, grams per deciliter; VHA, Veterans Health Administration. This graphic also appears as Figure 8.9. </a:t>
            </a:r>
            <a:endParaRPr lang="en-US" altLang="en-US" i="1" baseline="30000">
              <a:solidFill>
                <a:srgbClr val="FF0000"/>
              </a:solidFill>
            </a:endParaRPr>
          </a:p>
        </p:txBody>
      </p:sp>
      <p:sp>
        <p:nvSpPr>
          <p:cNvPr id="41986"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4198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C27F2008-F19D-4708-B373-DD5F0184AC6C}" type="slidenum">
              <a:rPr lang="en-US" altLang="en-US">
                <a:solidFill>
                  <a:schemeClr val="bg1"/>
                </a:solidFill>
              </a:rPr>
              <a:pPr fontAlgn="base">
                <a:spcBef>
                  <a:spcPct val="0"/>
                </a:spcBef>
                <a:spcAft>
                  <a:spcPct val="0"/>
                </a:spcAft>
              </a:pPr>
              <a:t>32</a:t>
            </a:fld>
            <a:endParaRPr lang="en-US" altLang="en-US">
              <a:solidFill>
                <a:schemeClr val="bg1"/>
              </a:solidFill>
            </a:endParaRPr>
          </a:p>
        </p:txBody>
      </p:sp>
      <p:pic>
        <p:nvPicPr>
          <p:cNvPr id="41988" name="Picture 2" descr="\\vasa\USRDSdocs\ADR\2015\Chapters\Volume 1 - CKD\0 - Intro\Powerpoint\i-22-F8_9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1430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3"/>
          <p:cNvSpPr>
            <a:spLocks noChangeArrowheads="1"/>
          </p:cNvSpPr>
          <p:nvPr/>
        </p:nvSpPr>
        <p:spPr bwMode="auto">
          <a:xfrm>
            <a:off x="0" y="314325"/>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i.22  Trend in serum phosphorus level during the prelude (pre-ESRD) time over 36 months in 11,896 veterans who later transitioned to ESRD during 10/1/2007-9/31/2011</a:t>
            </a:r>
            <a:endParaRPr lang="en-US" altLang="en-US" sz="2800" b="1" baseline="3000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p:cNvSpPr>
          <p:nvPr/>
        </p:nvSpPr>
        <p:spPr bwMode="auto">
          <a:xfrm>
            <a:off x="609600" y="5978525"/>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National Health and Nutrition Examination Survey (NHANES), 2001-2012 participants aged 20 &amp; older. Abbreviations: CKD, chronic kidney disease. This graphic also appears as Figure 1.16.</a:t>
            </a:r>
            <a:endParaRPr lang="en-US" altLang="en-US" i="1" baseline="30000">
              <a:solidFill>
                <a:srgbClr val="FF0000"/>
              </a:solidFill>
            </a:endParaRPr>
          </a:p>
        </p:txBody>
      </p:sp>
      <p:sp>
        <p:nvSpPr>
          <p:cNvPr id="13314" name="Rectangle 3"/>
          <p:cNvSpPr>
            <a:spLocks noChangeArrowheads="1"/>
          </p:cNvSpPr>
          <p:nvPr/>
        </p:nvSpPr>
        <p:spPr bwMode="auto">
          <a:xfrm>
            <a:off x="0" y="314325"/>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i.3  NHANES participants with CKD aware of their kidney disease, 2001-2012</a:t>
            </a:r>
            <a:endParaRPr lang="en-US" altLang="en-US" sz="2800" b="1" baseline="30000">
              <a:solidFill>
                <a:srgbClr val="FF0000"/>
              </a:solidFill>
            </a:endParaRPr>
          </a:p>
        </p:txBody>
      </p:sp>
      <p:sp>
        <p:nvSpPr>
          <p:cNvPr id="13315"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1331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5EF5395A-A6E6-4155-98A7-E6AD58A546A4}" type="slidenum">
              <a:rPr lang="en-US" altLang="en-US">
                <a:solidFill>
                  <a:schemeClr val="bg1"/>
                </a:solidFill>
              </a:rPr>
              <a:pPr fontAlgn="base">
                <a:spcBef>
                  <a:spcPct val="0"/>
                </a:spcBef>
                <a:spcAft>
                  <a:spcPct val="0"/>
                </a:spcAft>
              </a:pPr>
              <a:t>4</a:t>
            </a:fld>
            <a:endParaRPr lang="en-US" altLang="en-US">
              <a:solidFill>
                <a:schemeClr val="bg1"/>
              </a:solidFill>
            </a:endParaRPr>
          </a:p>
        </p:txBody>
      </p:sp>
      <p:pic>
        <p:nvPicPr>
          <p:cNvPr id="13317" name="Picture 2" descr="\\vasa\USRDSdocs\ADR\2015\Chapters\Volume 1 - CKD\0 - Intro\Powerpoint\i-03-F1_16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60438"/>
            <a:ext cx="82296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609600" y="5486400"/>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Known CKD stages presented as bars; curve showing “All codes” includes known CKD stages (codes 585.1-585.5) and the CKD-stage unspecified codes (585.9, and remaining non-585 CKD codes). Note: In previous years, this graph reported 585.9 codes as a component of the stacked bars. Abbreviation: CKD, chronic kidney disease. This graphic also appears as Figure 2.1.</a:t>
            </a:r>
            <a:endParaRPr lang="en-US" altLang="en-US" i="1" baseline="30000">
              <a:solidFill>
                <a:srgbClr val="FF0000"/>
              </a:solidFill>
            </a:endParaRPr>
          </a:p>
        </p:txBody>
      </p:sp>
      <p:sp>
        <p:nvSpPr>
          <p:cNvPr id="14338" name="Rectangle 3"/>
          <p:cNvSpPr>
            <a:spLocks noChangeArrowheads="1"/>
          </p:cNvSpPr>
          <p:nvPr/>
        </p:nvSpPr>
        <p:spPr bwMode="auto">
          <a:xfrm>
            <a:off x="0" y="152400"/>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i.4  Trends in prevalence of recognized CKD, overall and by CKD stage, </a:t>
            </a:r>
          </a:p>
          <a:p>
            <a:pPr algn="ctr"/>
            <a:r>
              <a:rPr lang="en-US" altLang="en-US" sz="2800" b="1" baseline="30000"/>
              <a:t>among Medicare patients aged 65+, 2000-2013</a:t>
            </a:r>
            <a:endParaRPr lang="en-US" altLang="en-US" sz="2800" b="1" baseline="30000">
              <a:solidFill>
                <a:srgbClr val="FF0000"/>
              </a:solidFill>
            </a:endParaRPr>
          </a:p>
        </p:txBody>
      </p:sp>
      <p:sp>
        <p:nvSpPr>
          <p:cNvPr id="14339"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1434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0F43298A-F612-4765-A3FD-A8D5536A56F7}" type="slidenum">
              <a:rPr lang="en-US" altLang="en-US">
                <a:solidFill>
                  <a:schemeClr val="bg1"/>
                </a:solidFill>
              </a:rPr>
              <a:pPr fontAlgn="base">
                <a:spcBef>
                  <a:spcPct val="0"/>
                </a:spcBef>
                <a:spcAft>
                  <a:spcPct val="0"/>
                </a:spcAft>
              </a:pPr>
              <a:t>5</a:t>
            </a:fld>
            <a:endParaRPr lang="en-US" altLang="en-US">
              <a:solidFill>
                <a:schemeClr val="bg1"/>
              </a:solidFill>
            </a:endParaRPr>
          </a:p>
        </p:txBody>
      </p:sp>
      <p:pic>
        <p:nvPicPr>
          <p:cNvPr id="14341" name="Picture 2" descr="\\vasa\USRDSdocs\ADR\2015\Chapters\Volume 1 - CKD\0 - Intro\Powerpoint\i-04-F2_1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1752600"/>
            <a:ext cx="85502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609600" y="571500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Patients aged 65 and older with Part A &amp; B coverage in the prior year. Tests tracked during each year. Abbreviations: CKD, chronic kidney disease; DM, diabetes mellitus; HTN, hypertension. This graphic is adapted from Figure 2.3.a.</a:t>
            </a:r>
            <a:endParaRPr lang="en-US" altLang="en-US" i="1" baseline="30000">
              <a:solidFill>
                <a:srgbClr val="FF0000"/>
              </a:solidFill>
            </a:endParaRPr>
          </a:p>
        </p:txBody>
      </p:sp>
      <p:sp>
        <p:nvSpPr>
          <p:cNvPr id="15362" name="Rectangle 3"/>
          <p:cNvSpPr>
            <a:spLocks noChangeArrowheads="1"/>
          </p:cNvSpPr>
          <p:nvPr/>
        </p:nvSpPr>
        <p:spPr bwMode="auto">
          <a:xfrm>
            <a:off x="0" y="1682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i.5  Trends in proportion of patients with urine albumin testing, by year, </a:t>
            </a:r>
          </a:p>
          <a:p>
            <a:pPr algn="ctr"/>
            <a:r>
              <a:rPr lang="en-US" altLang="en-US" sz="2800" b="1" baseline="30000"/>
              <a:t>among Medicare patients aged 65+ WITHOUT a diagnosis of CKD, 2000-2013</a:t>
            </a:r>
            <a:endParaRPr lang="en-US" altLang="en-US" sz="2800" b="1" baseline="30000">
              <a:solidFill>
                <a:srgbClr val="FF0000"/>
              </a:solidFill>
            </a:endParaRPr>
          </a:p>
        </p:txBody>
      </p:sp>
      <p:sp>
        <p:nvSpPr>
          <p:cNvPr id="15363"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1536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C008989A-EE0A-46A6-A684-D6D62A57329F}" type="slidenum">
              <a:rPr lang="en-US" altLang="en-US">
                <a:solidFill>
                  <a:schemeClr val="bg1"/>
                </a:solidFill>
              </a:rPr>
              <a:pPr fontAlgn="base">
                <a:spcBef>
                  <a:spcPct val="0"/>
                </a:spcBef>
                <a:spcAft>
                  <a:spcPct val="0"/>
                </a:spcAft>
              </a:pPr>
              <a:t>6</a:t>
            </a:fld>
            <a:endParaRPr lang="en-US" altLang="en-US">
              <a:solidFill>
                <a:schemeClr val="bg1"/>
              </a:solidFill>
            </a:endParaRPr>
          </a:p>
        </p:txBody>
      </p:sp>
      <p:pic>
        <p:nvPicPr>
          <p:cNvPr id="15365" name="Picture 2" descr="\\vasa\USRDSdocs\ADR\2015\Chapters\Volume 1 - CKD\0 - Intro\Powerpoint\i-05-F2_3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003300"/>
            <a:ext cx="74676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609600" y="571500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Patients aged 65 and older with Part A &amp; B coverage in the prior year. Tests tracked during each year. Abbreviations: CKD, chronic kidney disease; DM, diabetes mellitus; HTN, hypertension. This graphic is adapted from Figure 2.4.a.</a:t>
            </a:r>
            <a:endParaRPr lang="en-US" altLang="en-US" i="1" baseline="30000">
              <a:solidFill>
                <a:srgbClr val="FF0000"/>
              </a:solidFill>
            </a:endParaRPr>
          </a:p>
        </p:txBody>
      </p:sp>
      <p:sp>
        <p:nvSpPr>
          <p:cNvPr id="16386" name="Rectangle 3"/>
          <p:cNvSpPr>
            <a:spLocks noChangeArrowheads="1"/>
          </p:cNvSpPr>
          <p:nvPr/>
        </p:nvSpPr>
        <p:spPr bwMode="auto">
          <a:xfrm>
            <a:off x="0" y="228600"/>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i.6  Trends in proportion of patients with urine albumin testing, by year, </a:t>
            </a:r>
          </a:p>
          <a:p>
            <a:pPr algn="ctr"/>
            <a:r>
              <a:rPr lang="en-US" altLang="en-US" sz="2800" b="1" baseline="30000"/>
              <a:t>among Medicare patients aged 65+ WITH a diagnosis of CKD, 2000-2013</a:t>
            </a:r>
            <a:endParaRPr lang="en-US" altLang="en-US" sz="2800" b="1" baseline="30000">
              <a:solidFill>
                <a:srgbClr val="FF0000"/>
              </a:solidFill>
            </a:endParaRPr>
          </a:p>
        </p:txBody>
      </p:sp>
      <p:sp>
        <p:nvSpPr>
          <p:cNvPr id="16387"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1638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B115E2C1-F654-448C-819D-41E60FF74FFD}" type="slidenum">
              <a:rPr lang="en-US" altLang="en-US">
                <a:solidFill>
                  <a:schemeClr val="bg1"/>
                </a:solidFill>
              </a:rPr>
              <a:pPr fontAlgn="base">
                <a:spcBef>
                  <a:spcPct val="0"/>
                </a:spcBef>
                <a:spcAft>
                  <a:spcPct val="0"/>
                </a:spcAft>
              </a:pPr>
              <a:t>7</a:t>
            </a:fld>
            <a:endParaRPr lang="en-US" altLang="en-US">
              <a:solidFill>
                <a:schemeClr val="bg1"/>
              </a:solidFill>
            </a:endParaRPr>
          </a:p>
        </p:txBody>
      </p:sp>
      <p:pic>
        <p:nvPicPr>
          <p:cNvPr id="16389" name="Picture 2" descr="\\vasa\USRDSdocs\ADR\2015\Chapters\Volume 1 - CKD\0 - Intro\Powerpoint\i-06-F2_4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150" y="990600"/>
            <a:ext cx="75057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609600" y="571500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January 1 of each reported year, point prevalent Medicare patients age 66 and older. Ref: 2012 patients. Abbreviation: CKD, chronic kidney disease. This graphic also appears as Figure 3.1.</a:t>
            </a:r>
            <a:endParaRPr lang="en-US" altLang="en-US" i="1" baseline="30000">
              <a:solidFill>
                <a:srgbClr val="FF0000"/>
              </a:solidFill>
            </a:endParaRPr>
          </a:p>
        </p:txBody>
      </p:sp>
      <p:sp>
        <p:nvSpPr>
          <p:cNvPr id="17410"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1741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DB97C6E1-DA6C-4059-BDD7-F4BDAD85A969}" type="slidenum">
              <a:rPr lang="en-US" altLang="en-US">
                <a:solidFill>
                  <a:schemeClr val="bg1"/>
                </a:solidFill>
              </a:rPr>
              <a:pPr fontAlgn="base">
                <a:spcBef>
                  <a:spcPct val="0"/>
                </a:spcBef>
                <a:spcAft>
                  <a:spcPct val="0"/>
                </a:spcAft>
              </a:pPr>
              <a:t>8</a:t>
            </a:fld>
            <a:endParaRPr lang="en-US" altLang="en-US">
              <a:solidFill>
                <a:schemeClr val="bg1"/>
              </a:solidFill>
            </a:endParaRPr>
          </a:p>
        </p:txBody>
      </p:sp>
      <p:sp>
        <p:nvSpPr>
          <p:cNvPr id="17412" name="Rectangle 6"/>
          <p:cNvSpPr>
            <a:spLocks noChangeArrowheads="1"/>
          </p:cNvSpPr>
          <p:nvPr/>
        </p:nvSpPr>
        <p:spPr bwMode="auto">
          <a:xfrm>
            <a:off x="0" y="31432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i.7  All-cause mortality rates (per 1,000 patient years at risk) </a:t>
            </a:r>
          </a:p>
          <a:p>
            <a:pPr algn="ctr"/>
            <a:r>
              <a:rPr lang="en-US" altLang="en-US" sz="2800" b="1" baseline="30000"/>
              <a:t>for Medicare patients aged 66+, by CKD status and year, 2001-2013</a:t>
            </a:r>
          </a:p>
          <a:p>
            <a:pPr algn="ctr"/>
            <a:r>
              <a:rPr lang="en-US" altLang="en-US" sz="2800" b="1" baseline="30000"/>
              <a:t>(a) Unadjusted</a:t>
            </a:r>
          </a:p>
        </p:txBody>
      </p:sp>
      <p:pic>
        <p:nvPicPr>
          <p:cNvPr id="17413" name="Picture 2" descr="\\vasa\USRDSdocs\ADR\2015\Chapters\Volume 1 - CKD\0 - Intro\Powerpoint\i-07-F3_1_a_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609600" y="571500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en-US" altLang="en-US" i="1" baseline="30000"/>
              <a:t>Data source: Special analyses, Medicare 5 percent sample. January 1 of each reported year, point prevalent Medicare patients age 66 and older. Adj: age/sex/race. Ref: 2012 patients. Abbreviation: CKD, chronic kidney disease. This graphic also appears as Figure 3.1.</a:t>
            </a:r>
            <a:endParaRPr lang="en-US" altLang="en-US" i="1" baseline="30000">
              <a:solidFill>
                <a:srgbClr val="FF0000"/>
              </a:solidFill>
            </a:endParaRPr>
          </a:p>
        </p:txBody>
      </p:sp>
      <p:sp>
        <p:nvSpPr>
          <p:cNvPr id="18434" name="Rectangle 3"/>
          <p:cNvSpPr>
            <a:spLocks noChangeArrowheads="1"/>
          </p:cNvSpPr>
          <p:nvPr/>
        </p:nvSpPr>
        <p:spPr bwMode="auto">
          <a:xfrm>
            <a:off x="0" y="31432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en-US" altLang="en-US" sz="2800" b="1" baseline="30000"/>
              <a:t> Figure i.7  All-cause mortality rates (per 1,000 patient years at risk)</a:t>
            </a:r>
          </a:p>
          <a:p>
            <a:pPr algn="ctr"/>
            <a:r>
              <a:rPr lang="en-US" altLang="en-US" sz="2800" b="1" baseline="30000"/>
              <a:t>for Medicare patients aged 66+, by CKD status and year, 2001-2013</a:t>
            </a:r>
          </a:p>
          <a:p>
            <a:pPr algn="ctr"/>
            <a:r>
              <a:rPr lang="en-US" altLang="en-US" sz="2800" b="1" baseline="30000"/>
              <a:t>(b) Adjusted</a:t>
            </a:r>
          </a:p>
        </p:txBody>
      </p:sp>
      <p:sp>
        <p:nvSpPr>
          <p:cNvPr id="18435"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altLang="en-US">
                <a:solidFill>
                  <a:schemeClr val="bg1"/>
                </a:solidFill>
              </a:rPr>
              <a:t>Vol 1, CKD, Intro</a:t>
            </a:r>
          </a:p>
        </p:txBody>
      </p:sp>
      <p:sp>
        <p:nvSpPr>
          <p:cNvPr id="1843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222691FA-8780-4BE6-88E6-6A5868B8D9F1}" type="slidenum">
              <a:rPr lang="en-US" altLang="en-US">
                <a:solidFill>
                  <a:schemeClr val="bg1"/>
                </a:solidFill>
              </a:rPr>
              <a:pPr fontAlgn="base">
                <a:spcBef>
                  <a:spcPct val="0"/>
                </a:spcBef>
                <a:spcAft>
                  <a:spcPct val="0"/>
                </a:spcAft>
              </a:pPr>
              <a:t>9</a:t>
            </a:fld>
            <a:endParaRPr lang="en-US" altLang="en-US">
              <a:solidFill>
                <a:schemeClr val="bg1"/>
              </a:solidFill>
            </a:endParaRPr>
          </a:p>
        </p:txBody>
      </p:sp>
      <p:pic>
        <p:nvPicPr>
          <p:cNvPr id="18437" name="Picture 3" descr="\\vasa\USRDSdocs\ADR\2015\Chapters\Volume 1 - CKD\0 - Intro\Powerpoint\i-07-F3_1_b_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244</TotalTime>
  <Words>3528</Words>
  <Application>Microsoft Office PowerPoint</Application>
  <PresentationFormat>On-screen Show (4:3)</PresentationFormat>
  <Paragraphs>153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ADR_PPT_Template_CKD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Janet S Kavanagh</cp:lastModifiedBy>
  <cp:revision>94</cp:revision>
  <dcterms:created xsi:type="dcterms:W3CDTF">2014-11-10T19:37:45Z</dcterms:created>
  <dcterms:modified xsi:type="dcterms:W3CDTF">2015-12-03T20:43:39Z</dcterms:modified>
</cp:coreProperties>
</file>