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CA8"/>
    <a:srgbClr val="0E5480"/>
    <a:srgbClr val="002966"/>
    <a:srgbClr val="48070E"/>
    <a:srgbClr val="7A2F36"/>
    <a:srgbClr val="AC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19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460689"/>
            <a:ext cx="3200399" cy="124861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42974" y="342727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Chapter 3: Morbidity and Mortality in Patients with CKD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14374" y="2133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2015 </a:t>
            </a:r>
            <a:r>
              <a:rPr lang="en-US" sz="2400" b="1" cap="small" baseline="0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Annual Data Report</a:t>
            </a:r>
          </a:p>
          <a:p>
            <a:pPr algn="ctr"/>
            <a:r>
              <a:rPr lang="en-US" sz="2400" b="1" cap="small" baseline="0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Volume 1: Chronic Kidney Disease</a:t>
            </a:r>
            <a:endParaRPr lang="en-US" sz="2400" b="1" cap="small" baseline="0" dirty="0">
              <a:solidFill>
                <a:srgbClr val="367CA8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1, CKD,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1, CKD,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1, CKD,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1, CKD,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96200" y="6507480"/>
            <a:ext cx="914400" cy="274320"/>
          </a:xfrm>
        </p:spPr>
        <p:txBody>
          <a:bodyPr/>
          <a:lstStyle>
            <a:lvl1pPr>
              <a:defRPr b="1"/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0E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19812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[Footer goes here]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1597"/>
            <a:ext cx="1165357" cy="454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4" r:id="rId3"/>
    <p:sldLayoutId id="2147483661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3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 of each reported year point prevalent Medicare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age/sex/race. Ref: 2013 patients. Abbreviations: CKD, chronic kidney disease. 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3.7  Unadjusted and adjusted all-cause hospitalization rates (per 1,000 patient years at risk) for Medicare patients aged 66 and older, by CKD status and year, 2001-2013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10</a:t>
            </a:fld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101795" y="1061766"/>
            <a:ext cx="20313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baseline="30000" dirty="0" smtClean="0"/>
              <a:t>(a) </a:t>
            </a:r>
            <a:r>
              <a:rPr lang="en-US" sz="2600" b="1" baseline="30000" dirty="0"/>
              <a:t>Unadjusted</a:t>
            </a:r>
            <a:r>
              <a:rPr lang="en-US" sz="2600" dirty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1066800"/>
            <a:ext cx="20313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baseline="30000" dirty="0" smtClean="0"/>
              <a:t>(b) </a:t>
            </a:r>
            <a:r>
              <a:rPr lang="en-US" sz="2600" b="1" baseline="30000" dirty="0" smtClean="0"/>
              <a:t>Adjusted</a:t>
            </a:r>
            <a:r>
              <a:rPr lang="en-US" sz="2600" dirty="0"/>
              <a:t>	</a:t>
            </a:r>
          </a:p>
        </p:txBody>
      </p:sp>
      <p:pic>
        <p:nvPicPr>
          <p:cNvPr id="9218" name="Picture 2" descr="\\vasa\USRDSdocs\ADR\2015\Chapters\Volume 1 - CKD\3 - Morbidity and Mortality\Powerpoint\Figure 3.7_1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0" y="1620078"/>
            <a:ext cx="4008520" cy="400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vasa\USRDSdocs\ADR\2015\Chapters\Volume 1 - CKD\3 - Morbidity and Mortality\Powerpoint\Figure 3.7_2_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28398" cy="402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 of each reported year, point prevalent Medicare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age/sex/race. Ref: all patients, 2013. See Table A for CKD stage definitions. Abbreviations: CKD, chronic kidney disease;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3.8  Adjusted all-cause hospitalization rates (per 1,000 patient years at risk) for Medicare patients aged 66 and older, by CKD status and stage, 2011-2013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11</a:t>
            </a:fld>
            <a:endParaRPr lang="en-US" b="1" dirty="0"/>
          </a:p>
        </p:txBody>
      </p:sp>
      <p:pic>
        <p:nvPicPr>
          <p:cNvPr id="10242" name="Picture 2" descr="\\vasa\USRDSdocs\ADR\2015\Chapters\Volume 1 - CKD\3 - Morbidity and Mortality\Powerpoint\Figure 3.8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2" y="1188720"/>
            <a:ext cx="7162807" cy="42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 of each reported year, point prevalent Medicare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age/sex/race; rates by one factor are adjusted for the others. Ref: all patients, 2013. See Table A for CKD stage definitions. Abbreviations: CKD, chronic kidney disease;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unidentified. 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3.9  Adjusted rates of hospitalization for cardiovascular disease (per 1,000 patient years at risk) for Medicare patients aged 66 and older, by CKD status and stage, 2011-2013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12</a:t>
            </a:fld>
            <a:endParaRPr lang="en-US" b="1" dirty="0"/>
          </a:p>
        </p:txBody>
      </p:sp>
      <p:pic>
        <p:nvPicPr>
          <p:cNvPr id="11266" name="Picture 2" descr="\\vasa\USRDSdocs\ADR\2015\Chapters\Volume 1 - CKD\3 - Morbidity and Mortality\Powerpoint\Figure 3.9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25" y="977085"/>
            <a:ext cx="7239009" cy="43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 of each reported year, point prevalent Medicare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age/sex/race; rates by one factor are adjusted for the others. Ref: all patients, 2013. See Table A for CKD stage definitions. Abbreviations: CKD, chronic kidney disease;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unidentified. 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3.10  Adjusted rates of hospitalization for infection (per 1,000 patient years at risk) for Medicare patients aged 66 and older, by CKD status and stage, 2011-2013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13</a:t>
            </a:fld>
            <a:endParaRPr lang="en-US" b="1" dirty="0"/>
          </a:p>
        </p:txBody>
      </p:sp>
      <p:pic>
        <p:nvPicPr>
          <p:cNvPr id="12290" name="Picture 2" descr="\\vasa\USRDSdocs\ADR\2015\Chapters\Volume 1 - CKD\3 - Morbidity and Mortality\Powerpoint\Figure 3.10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2" y="1143000"/>
            <a:ext cx="7239007" cy="43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 of each reported year, point prevalent Medicare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age/sex/race; rates by one factor are adjusted for the others. Ref: all patients, 2013. See Table A for CKD stage definitions. Abbreviations: CKD, chronic kidney disease;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unidentified. 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3.11  Adjusted rates of hospitalization for causes other than cardiovascular disease and infection (per 1,000 patient years at risk) for Medicare patients aged 66 and older,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CKD status and stage, 2011-2013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14</a:t>
            </a:fld>
            <a:endParaRPr lang="en-US" b="1" dirty="0"/>
          </a:p>
        </p:txBody>
      </p:sp>
      <p:pic>
        <p:nvPicPr>
          <p:cNvPr id="13314" name="Picture 2" descr="\\vasa\USRDSdocs\ADR\2015\Chapters\Volume 1 - CKD\3 - Morbidity and Mortality\Powerpoint\Figure 3.11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age/sex/race; rates by one factor are adjusted for the others. Ref: all patients, 2013. See Table A for CKD stage definitions. Abbreviations: CKD, chronic kidney disease;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unidentified. 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3.12  Adjusted all-cause hospitalization rates (per 1,000 patient years at risk) for Medicare patients aged 66 and older, by age, CKD status, and stage,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15</a:t>
            </a:fld>
            <a:endParaRPr lang="en-US" b="1" dirty="0"/>
          </a:p>
        </p:txBody>
      </p:sp>
      <p:pic>
        <p:nvPicPr>
          <p:cNvPr id="7" name="Picture 2" descr="\\vasa\USRDSdocs\ADR\2015\Chapters\Volume 1 - CKD\3 - Morbidity and Mortality\Powerpoint\Figure 3.13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age/sex/race; rates by one factor are adjusted for the others. Ref: all patients, 2013. See Table A for CKD stage definitions. Abbreviations: CKD, chronic kidney disease;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3.13  Adjusted all-cause hospitalization rates (per 1,000 patient years at risk) for Medicare patients aged 66 and older, by sex, CKD status, and stage,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16</a:t>
            </a:fld>
            <a:endParaRPr lang="en-US" b="1" dirty="0"/>
          </a:p>
        </p:txBody>
      </p:sp>
      <p:pic>
        <p:nvPicPr>
          <p:cNvPr id="7" name="Picture 2" descr="\\vasa\USRDSdocs\ADR\2015\Chapters\Volume 1 - CKD\3 - Morbidity and Mortality\Powerpoint\Figure 3.14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006902"/>
            <a:ext cx="736600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age/sex/race; rates by one factor are adjusted for the others. Ref: all patients, 2013. See Table A for CKD stage definitions.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CKD, chronic kidney disease;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3.14  Adjusted all-cause hospitalization rates (per 1,000 patient years at risk) for Medicare patients aged 66 and older, by race, CKD status, and stage, 2013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17</a:t>
            </a:fld>
            <a:endParaRPr lang="en-US" b="1" dirty="0"/>
          </a:p>
        </p:txBody>
      </p:sp>
      <p:pic>
        <p:nvPicPr>
          <p:cNvPr id="7" name="Picture 2" descr="\\vasa\USRDSdocs\ADR\2015\Chapters\Volume 1 - CKD\3 - Morbidity and Mortality\Powerpoint\Figure 3.15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8" y="980398"/>
            <a:ext cx="7637004" cy="458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549348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age/sex/race; rates by one factor are adjusted for the others. Ref: all patients, 2013. See Table A for CKD stage definitions. Abbreviations: CKD, chronic kidney disease; CVD, cardiovascular disease; DM, diabetes mellitus;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unidentified. 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3.15  Adjusted all-cause hospitalization rates (per 1,000 patient years at risk) for Medicare patients aged 66 and older, by cardiovascular disease and diabetes mellitus</a:t>
            </a:r>
            <a:r>
              <a:rPr lang="en-US" sz="2800" b="1" baseline="30000" dirty="0" smtClean="0"/>
              <a:t>,</a:t>
            </a:r>
          </a:p>
          <a:p>
            <a:pPr algn="ctr"/>
            <a:r>
              <a:rPr lang="en-US" sz="2800" b="1" baseline="30000" dirty="0" smtClean="0"/>
              <a:t>CKD </a:t>
            </a:r>
            <a:r>
              <a:rPr lang="en-US" sz="2800" b="1" baseline="30000" dirty="0"/>
              <a:t>status, and stage,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18</a:t>
            </a:fld>
            <a:endParaRPr lang="en-US" b="1" dirty="0"/>
          </a:p>
        </p:txBody>
      </p:sp>
      <p:pic>
        <p:nvPicPr>
          <p:cNvPr id="7" name="Picture 2" descr="\\vasa\USRDSdocs\ADR\2015\Chapters\Volume 1 - CKD\3 - Morbidity and Mortality\Powerpoint\Figure 3.12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67656"/>
            <a:ext cx="6858014" cy="411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525869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 aged 66 and older, discharged alive from an all-cause index hospitalization between January 1, 2013, and December 1, 2013; unadjusted. See Table A for CKD stage definitions. Abbreviations: CKD, chronic kidney disease. 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Table 3.3  Unadjusted percentage of patients readmitted to the hospital within 30 days of discharge, among Medicare patients aged 66 and older who were discharged alive from an all-cause index hospitalization between January 1 and December 1,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CKD status and stage,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19</a:t>
            </a:fld>
            <a:endParaRPr lang="en-US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517323"/>
              </p:ext>
            </p:extLst>
          </p:nvPr>
        </p:nvGraphicFramePr>
        <p:xfrm>
          <a:off x="734204" y="1312863"/>
          <a:ext cx="7675592" cy="432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Document" r:id="rId4" imgW="7238482" imgH="4079402" progId="Word.Document.12">
                  <p:embed/>
                </p:oleObj>
              </mc:Choice>
              <mc:Fallback>
                <p:oleObj name="Document" r:id="rId4" imgW="7238482" imgH="40794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4204" y="1312863"/>
                        <a:ext cx="7675592" cy="432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64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age/sex/race. Ref: all patients, 2013. Abbreviation: CKD, chronic kidney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Table 3.1  Unadjusted and adjusted all-cause mortality rates (per 1,000 patient years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at </a:t>
            </a:r>
            <a:r>
              <a:rPr lang="en-US" sz="2800" b="1" baseline="30000" dirty="0"/>
              <a:t>risk) for Medicare patients aged 66 and older, by CKD status,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</a:t>
            </a:fld>
            <a:endParaRPr lang="en-US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597560"/>
              </p:ext>
            </p:extLst>
          </p:nvPr>
        </p:nvGraphicFramePr>
        <p:xfrm>
          <a:off x="9939" y="1143000"/>
          <a:ext cx="9563813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Document" r:id="rId4" imgW="7361663" imgH="3225260" progId="Word.Document.12">
                  <p:embed/>
                </p:oleObj>
              </mc:Choice>
              <mc:Fallback>
                <p:oleObj name="Document" r:id="rId4" imgW="7361663" imgH="3225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9" y="1143000"/>
                        <a:ext cx="9563813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8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4864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 of each reported year, point prevalent Medicare patients aged 66 and older with CKD (defined during the prior year), discharged alive from an all-cause index hospitalization between January 1 and December 1 of the reported year.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age/sex/race. Ref: 2013. Abbreviations: CKD, chronic kidney disease;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rehospitalized</a:t>
            </a:r>
            <a:r>
              <a:rPr lang="en-US" i="1" baseline="30000" dirty="0"/>
              <a:t>. 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3.16.  Adjusted percentage of patients readmitted to the hospital within 30 days of discharge, among Medicare CKD patients aged 66 and older who were discharged alive from an all-cause index hospitalization between January 1 and December 1,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year, 2001-2013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20</a:t>
            </a:fld>
            <a:endParaRPr lang="en-US" b="1" dirty="0"/>
          </a:p>
        </p:txBody>
      </p:sp>
      <p:pic>
        <p:nvPicPr>
          <p:cNvPr id="19458" name="Picture 2" descr="\\vasa\USRDSdocs\ADR\2015\Chapters\Volume 1 - CKD\3 - Morbidity and Mortality\Powerpoint\Figure 3.16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4478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678269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 aged 66 and older, discharged alive from an all-cause index hospitalization between January 1, 2013, and December 1, 2013, unadjusted. Abbreviations: CKD, chronic kidney disease;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rehospitalized</a:t>
            </a:r>
            <a:r>
              <a:rPr lang="en-US" i="1" baseline="30000" dirty="0"/>
              <a:t>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3.17  Unadjusted percentage of patients readmitted to the hospital within 30 days of discharge, among Medicare patients aged 66 and older who were discharged alive from an all-cause index hospitalization between January 1 and December 1,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CKD status and stage,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21</a:t>
            </a:fld>
            <a:endParaRPr lang="en-US" b="1" dirty="0"/>
          </a:p>
        </p:txBody>
      </p:sp>
      <p:pic>
        <p:nvPicPr>
          <p:cNvPr id="20482" name="Picture 2" descr="\\vasa\USRDSdocs\ADR\2015\Chapters\Volume 1 - CKD\3 - Morbidity and Mortality\Powerpoint\Figure 3.17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678269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 aged 66 and older, discharged alive from an all-cause index hospitalization between January 1, 2013, and December 1, 2013; unadjusted. Abbreviations: CKD, chronic kidney disease;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rehospitalized</a:t>
            </a:r>
            <a:r>
              <a:rPr lang="en-US" i="1" baseline="30000" dirty="0"/>
              <a:t>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3.18  Unadjusted percentage of patients readmitted to the hospital within 30 days of discharge, among Medicare patients aged 66 and older who were discharged alive from a cardiovascular-related index hospitalization between January 1 and December 1,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CKD status and stage,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22</a:t>
            </a:fld>
            <a:endParaRPr lang="en-US" b="1" dirty="0"/>
          </a:p>
        </p:txBody>
      </p:sp>
      <p:pic>
        <p:nvPicPr>
          <p:cNvPr id="21506" name="Picture 2" descr="\\vasa\USRDSdocs\ADR\2015\Chapters\Volume 1 - CKD\3 - Morbidity and Mortality\Powerpoint\Figure 3.18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57" y="1554914"/>
            <a:ext cx="4007686" cy="400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 aged 66 and older, discharged alive from an all-cause index hospitalization between January 1, 2013, and December 1, 2013, unadjusted. Abbreviations: CKD, chronic kidney disease;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rehospitalized</a:t>
            </a:r>
            <a:r>
              <a:rPr lang="en-US" i="1" baseline="30000" dirty="0"/>
              <a:t>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unidentified. 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3.19  Unadjusted percentage of patients readmitted to the hospital within 30 days of discharge, among Medicare patients aged 66 and older who were discharged alive from an infection-related index hospitalization between January 1 and December 1,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CKD status and stage,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23</a:t>
            </a:fld>
            <a:endParaRPr lang="en-US" b="1" dirty="0"/>
          </a:p>
        </p:txBody>
      </p:sp>
      <p:pic>
        <p:nvPicPr>
          <p:cNvPr id="22530" name="Picture 2" descr="\\vasa\USRDSdocs\ADR\2015\Chapters\Volume 1 - CKD\3 - Morbidity and Mortality\Powerpoint\Figure 3.19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379884"/>
            <a:ext cx="43053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 aged 66 and older, discharged alive from an all-cause index hospitalization between January 1, 2013, and December 1, 2013; unadjusted. Abbreviations: CKD, chronic kidney disease;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rehospitalized</a:t>
            </a:r>
            <a:r>
              <a:rPr lang="en-US" i="1" baseline="30000" dirty="0"/>
              <a:t>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unidentified. 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3.20 Unadjusted percentage of patients readmitted to the hospital within 30 days of discharge, among Medicare patients aged 66 and older who were discharged alive from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 </a:t>
            </a:r>
            <a:r>
              <a:rPr lang="en-US" sz="2800" b="1" baseline="30000" dirty="0"/>
              <a:t>non-cardiovascular and non-infection related index hospitalization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between </a:t>
            </a:r>
            <a:r>
              <a:rPr lang="en-US" sz="2800" b="1" baseline="30000" dirty="0"/>
              <a:t>January 1 </a:t>
            </a:r>
            <a:r>
              <a:rPr lang="en-US" sz="2800" b="1" baseline="30000" dirty="0" smtClean="0"/>
              <a:t>and </a:t>
            </a:r>
            <a:r>
              <a:rPr lang="en-US" sz="2800" b="1" baseline="30000" dirty="0"/>
              <a:t>December 1, by CKD status and stage,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24</a:t>
            </a:fld>
            <a:endParaRPr lang="en-US" b="1" dirty="0"/>
          </a:p>
        </p:txBody>
      </p:sp>
      <p:pic>
        <p:nvPicPr>
          <p:cNvPr id="23554" name="Picture 2" descr="\\vasa\USRDSdocs\ADR\2015\Chapters\Volume 1 - CKD\3 - Morbidity and Mortality\Powerpoint\Figure 3.20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49846"/>
            <a:ext cx="4374046" cy="437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 aged 66 and older, discharged alive from an all-cause index hospitalization between January 1, 2013, and December 1, 2013; unadjusted. Abbreviations: CKD, chronic kidney disease;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rehospitalized</a:t>
            </a:r>
            <a:r>
              <a:rPr lang="en-US" i="1" baseline="30000" dirty="0"/>
              <a:t>. 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3.21  Unadjusted percentage of patients readmitted to the hospital within 30 days of discharge, among Medicare patients aged 66 and older who were discharged alive from an all-cause index hospitalization between January 1 and December 1,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age and CKD status,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25</a:t>
            </a:fld>
            <a:endParaRPr lang="en-US" b="1" dirty="0"/>
          </a:p>
        </p:txBody>
      </p:sp>
      <p:pic>
        <p:nvPicPr>
          <p:cNvPr id="24578" name="Picture 2" descr="\\vasa\USRDSdocs\ADR\2015\Chapters\Volume 1 - CKD\3 - Morbidity and Mortality\Powerpoint\Figure 3.21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17" y="1447800"/>
            <a:ext cx="4590366" cy="459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 aged 66 and older, discharged alive from an all-cause index hospitalization between January 1, 2013, and December 1, 2013; unadjusted. Abbreviations: CKD, chronic kidney disease;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rehospitalized</a:t>
            </a:r>
            <a:r>
              <a:rPr lang="en-US" i="1" baseline="30000" dirty="0"/>
              <a:t>. 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3.22  Unadjusted percentage of patients readmitted to the hospital within 30 days of discharge, among Medicare patients aged 66 and older who were discharged alive from an all-cause index hospitalization between January 1 and December 1,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sex and CKD status,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26</a:t>
            </a:fld>
            <a:endParaRPr lang="en-US" b="1" dirty="0"/>
          </a:p>
        </p:txBody>
      </p:sp>
      <p:pic>
        <p:nvPicPr>
          <p:cNvPr id="25602" name="Picture 2" descr="\\vasa\USRDSdocs\ADR\2015\Chapters\Volume 1 - CKD\3 - Morbidity and Mortality\Powerpoint\Figure 3.22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 aged 66 and older, discharged alive from an all-cause index hospitalization between January 1, 2013, and December 1, 2013; unadjusted.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CKD, chronic kidney disease;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rehospitalized</a:t>
            </a:r>
            <a:r>
              <a:rPr lang="en-US" i="1" baseline="30000" dirty="0"/>
              <a:t>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3.23  Unadjusted percentage of patients readmitted to the hospital within 30 days of discharge, among Medicare patients aged 66 and older who were discharged alive from an all-cause index hospitalization between January 1 and December 1,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race and CKD status,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27</a:t>
            </a:fld>
            <a:endParaRPr lang="en-US" b="1" dirty="0"/>
          </a:p>
        </p:txBody>
      </p:sp>
      <p:pic>
        <p:nvPicPr>
          <p:cNvPr id="26626" name="Picture 2" descr="\\vasa\USRDSdocs\ADR\2015\Chapters\Volume 1 - CKD\3 - Morbidity and Mortality\Powerpoint\Figure 3.23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590366" cy="459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715001"/>
            <a:ext cx="7696200" cy="461665"/>
          </a:xfrm>
          <a:prstGeom prst="rect">
            <a:avLst/>
          </a:prstGeom>
        </p:spPr>
        <p:txBody>
          <a:bodyPr wrap="square" anchor="b" anchorCtr="1">
            <a:spAutoFit/>
          </a:bodyPr>
          <a:lstStyle/>
          <a:p>
            <a:r>
              <a:rPr lang="en-US" i="1" baseline="30000" dirty="0"/>
              <a:t>Data source: Medicare 5 percent sample. January 1 of each reported year, point prevalent Medicare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age/sex/race. Ref: 2012 patients. Abbreviation: CKD, chronic kidney disease.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 anchor="t" anchorCtr="1">
            <a:spAutoFit/>
          </a:bodyPr>
          <a:lstStyle/>
          <a:p>
            <a:pPr algn="ctr"/>
            <a:r>
              <a:rPr lang="en-US" sz="2800" b="1" baseline="30000" dirty="0"/>
              <a:t> Figure 3.1 Unadjusted and adjusted all-cause mortality rates (per 1,000 patient years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at </a:t>
            </a:r>
            <a:r>
              <a:rPr lang="en-US" sz="2800" b="1" baseline="30000" dirty="0"/>
              <a:t>risk) for Medicare patients aged 66 and older, by CKD status and year, 2001-2013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</a:t>
            </a:fld>
            <a:endParaRPr lang="en-US" b="1" dirty="0"/>
          </a:p>
        </p:txBody>
      </p:sp>
      <p:pic>
        <p:nvPicPr>
          <p:cNvPr id="1031" name="Picture 7" descr="\\vasa\USRDSdocs\ADR\2015\Chapters\Volume 1 - CKD\3 - Morbidity and Mortality\Powerpoint\Figure 3.1_2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1978"/>
            <a:ext cx="3980622" cy="39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vasa\USRDSdocs\ADR\2015\Chapters\Volume 1 - CKD\3 - Morbidity and Mortality\Powerpoint\Figure 3.1_1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6198"/>
            <a:ext cx="3896402" cy="38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81200" y="1074082"/>
            <a:ext cx="1538819" cy="35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baseline="30000" dirty="0" smtClean="0"/>
              <a:t>(a) </a:t>
            </a:r>
            <a:r>
              <a:rPr lang="en-US" sz="2600" b="1" baseline="30000" dirty="0" smtClean="0"/>
              <a:t>Unadjusted</a:t>
            </a:r>
            <a:endParaRPr lang="en-US" sz="2600" b="1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1074083"/>
            <a:ext cx="1309589" cy="35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baseline="30000" dirty="0" smtClean="0"/>
              <a:t>(b) </a:t>
            </a:r>
            <a:r>
              <a:rPr lang="en-US" sz="2600" b="1" baseline="30000" dirty="0"/>
              <a:t>Adjusted</a:t>
            </a:r>
          </a:p>
        </p:txBody>
      </p:sp>
    </p:spTree>
    <p:extLst>
      <p:ext uri="{BB962C8B-B14F-4D97-AF65-F5344CB8AC3E}">
        <p14:creationId xmlns:p14="http://schemas.microsoft.com/office/powerpoint/2010/main" val="19937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39183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age/sex/race. Ref: all patients, 2013. See Table A for CKD stage definitions. Abbreviations: CKD, chronic kidney disease;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3.2  Unadjusted and adjusted all-cause mortality rates (per 1,000 patient years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at </a:t>
            </a:r>
            <a:r>
              <a:rPr lang="en-US" sz="2800" b="1" baseline="30000" dirty="0"/>
              <a:t>risk) for Medicare patients aged 66 and older, by CKD status and stage,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4</a:t>
            </a:fld>
            <a:endParaRPr lang="en-US" b="1" dirty="0"/>
          </a:p>
        </p:txBody>
      </p:sp>
      <p:pic>
        <p:nvPicPr>
          <p:cNvPr id="2052" name="Picture 4" descr="\\vasa\USRDSdocs\ADR\2015\Chapters\Volume 1 - CKD\3 - Morbidity and Mortality\Powerpoint\Figure 3.2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0668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504047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age/sex/race. Ref: all patients, 2013. Abbreviations: CKD, chronic kidney disease;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 smtClean="0"/>
              <a:t>Figure </a:t>
            </a:r>
            <a:r>
              <a:rPr lang="en-US" sz="2800" b="1" baseline="30000" dirty="0"/>
              <a:t>3.3  Adjusted all-cause mortality rates (per 1,000 patient years at risk) for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Medicare </a:t>
            </a:r>
            <a:r>
              <a:rPr lang="en-US" sz="2800" b="1" baseline="30000" dirty="0"/>
              <a:t>patients aged 66 and older, by age, CKD status, and stage,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5</a:t>
            </a:fld>
            <a:endParaRPr lang="en-US" b="1" dirty="0"/>
          </a:p>
        </p:txBody>
      </p:sp>
      <p:pic>
        <p:nvPicPr>
          <p:cNvPr id="3074" name="Picture 2" descr="\\vasa\USRDSdocs\ADR\2015\Chapters\Volume 1 - CKD\3 - Morbidity and Mortality\Powerpoint\Figure 3.3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1430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age/sex/race. Ref: all patients, 2013. Abbreviations: CKD, chronic kidney disease;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3.4  Adjusted all-cause mortality rates (per 1,000 patient years at risk) for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Medicare </a:t>
            </a:r>
            <a:r>
              <a:rPr lang="en-US" sz="2800" b="1" baseline="30000" dirty="0"/>
              <a:t>patients aged 66 and older, by sex, CKD status, and stage,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6</a:t>
            </a:fld>
            <a:endParaRPr lang="en-US" b="1" dirty="0"/>
          </a:p>
        </p:txBody>
      </p:sp>
      <p:pic>
        <p:nvPicPr>
          <p:cNvPr id="4098" name="Picture 2" descr="\\vasa\USRDSdocs\ADR\2015\Chapters\Volume 1 - CKD\3 - Morbidity and Mortality\Powerpoint\Figure 3.4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2" y="1188724"/>
            <a:ext cx="7162807" cy="42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age/sex/race. Ref: all patients, 2013.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CKD, chronic kidney disease; </a:t>
            </a:r>
            <a:r>
              <a:rPr lang="en-US" i="1" baseline="30000" dirty="0" err="1"/>
              <a:t>unk</a:t>
            </a:r>
            <a:r>
              <a:rPr lang="en-US" i="1" baseline="30000" dirty="0"/>
              <a:t>/</a:t>
            </a:r>
            <a:r>
              <a:rPr lang="en-US" i="1" baseline="30000" dirty="0" err="1"/>
              <a:t>unspc</a:t>
            </a:r>
            <a:r>
              <a:rPr lang="en-US" i="1" baseline="30000" dirty="0"/>
              <a:t>, CKD stage unidentified. 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3.5  Adjusted all-cause mortality rates (per 1,000 patient years at risk) for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Medicare </a:t>
            </a:r>
            <a:r>
              <a:rPr lang="en-US" sz="2800" b="1" baseline="30000" dirty="0"/>
              <a:t>patients aged 66 and older, by race, CKD status, and stage,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7</a:t>
            </a:fld>
            <a:endParaRPr lang="en-US" b="1" dirty="0"/>
          </a:p>
        </p:txBody>
      </p:sp>
      <p:pic>
        <p:nvPicPr>
          <p:cNvPr id="5122" name="Picture 2" descr="\\vasa\USRDSdocs\ADR\2015\Chapters\Volume 1 - CKD\3 - Morbidity and Mortality\Powerpoint\Figure 3.5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patients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age/sex/race. Ref: all patients, 2013. Abbreviations: CKD, chronic kidney disease; CVD, cardiovascular disease; DM, diabetes mellitus.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3.6  Adjusted all-cause mortality rates (per 1,000 patient years at risk) for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Medicare </a:t>
            </a:r>
            <a:r>
              <a:rPr lang="en-US" sz="2800" b="1" baseline="30000" dirty="0"/>
              <a:t>patients aged 66 and older, by cardiovascular disease and diabetes mellitus,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CKD </a:t>
            </a:r>
            <a:r>
              <a:rPr lang="en-US" sz="2800" b="1" baseline="30000" dirty="0"/>
              <a:t>status, and stage,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8</a:t>
            </a:fld>
            <a:endParaRPr lang="en-US" b="1" dirty="0"/>
          </a:p>
        </p:txBody>
      </p:sp>
      <p:pic>
        <p:nvPicPr>
          <p:cNvPr id="6146" name="Picture 2" descr="\\vasa\USRDSdocs\ADR\2015\Chapters\Volume 1 - CKD\3 - Morbidity and Mortality\Powerpoint\Figure 3.6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899" y="55626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Medicare 5 percent sample. January 1, 2013 point prevalent Medicare patients, aged 66 and older. </a:t>
            </a:r>
            <a:r>
              <a:rPr lang="en-US" i="1" baseline="30000" dirty="0" err="1"/>
              <a:t>Adj</a:t>
            </a:r>
            <a:r>
              <a:rPr lang="en-US" i="1" baseline="30000" dirty="0"/>
              <a:t>: age/sex/race; rates by one factor are adjusted for the others. Ref: all patients, 2013. Abbreviations: CKD, chronic kidney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Table 3.2  Unadjusted and adjusted all-cause hospitalization rates (per 1,000 patient years at risk) for Medicare patients aged 66 and older, by CKD status,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9</a:t>
            </a:fld>
            <a:endParaRPr lang="en-US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70570"/>
              </p:ext>
            </p:extLst>
          </p:nvPr>
        </p:nvGraphicFramePr>
        <p:xfrm>
          <a:off x="216291" y="1228877"/>
          <a:ext cx="8235151" cy="3952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Document" r:id="rId4" imgW="7018594" imgH="3367932" progId="Word.Document.12">
                  <p:embed/>
                </p:oleObj>
              </mc:Choice>
              <mc:Fallback>
                <p:oleObj name="Document" r:id="rId4" imgW="7018594" imgH="33679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291" y="1228877"/>
                        <a:ext cx="8235151" cy="3952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8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607</TotalTime>
  <Words>2666</Words>
  <Application>Microsoft Office PowerPoint</Application>
  <PresentationFormat>On-screen Show (4:3)</PresentationFormat>
  <Paragraphs>128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ADR_PPT_Template_CKD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Lan Tong</cp:lastModifiedBy>
  <cp:revision>103</cp:revision>
  <dcterms:created xsi:type="dcterms:W3CDTF">2014-11-10T19:37:45Z</dcterms:created>
  <dcterms:modified xsi:type="dcterms:W3CDTF">2015-11-11T19:42:49Z</dcterms:modified>
</cp:coreProperties>
</file>