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9" r:id="rId4"/>
    <p:sldId id="265" r:id="rId5"/>
    <p:sldId id="260" r:id="rId6"/>
    <p:sldId id="266" r:id="rId7"/>
    <p:sldId id="267" r:id="rId8"/>
    <p:sldId id="268" r:id="rId9"/>
    <p:sldId id="269" r:id="rId10"/>
    <p:sldId id="270" r:id="rId11"/>
    <p:sldId id="264" r:id="rId12"/>
    <p:sldId id="271" r:id="rId13"/>
    <p:sldId id="273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7CA8"/>
    <a:srgbClr val="0E5480"/>
    <a:srgbClr val="002966"/>
    <a:srgbClr val="48070E"/>
    <a:srgbClr val="7A2F36"/>
    <a:srgbClr val="AC61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946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8" d="100"/>
          <a:sy n="78" d="100"/>
        </p:scale>
        <p:origin x="-19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06686-F82D-4753-94CB-70FF72A4246B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8B029-9C19-4863-A099-C3EB469D9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2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62516-1E61-479A-8F13-75B68A779684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DF32A-2C87-427B-8169-B6092B336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90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75" y="460689"/>
            <a:ext cx="3200399" cy="1248616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942974" y="3427274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Chapter 4: Cardiovascular Disease in 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Candara" panose="020E0502030303020204" pitchFamily="34" charset="0"/>
              </a:rPr>
              <a:t>Patients With CKD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714374" y="21336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67CA8"/>
                </a:solidFill>
                <a:latin typeface="Constantia" panose="02030602050306030303" pitchFamily="18" charset="0"/>
              </a:rPr>
              <a:t>2015 </a:t>
            </a:r>
            <a:r>
              <a:rPr lang="en-US" sz="2400" b="1" cap="small" baseline="0" dirty="0" smtClean="0">
                <a:solidFill>
                  <a:srgbClr val="367CA8"/>
                </a:solidFill>
                <a:latin typeface="Constantia" panose="02030602050306030303" pitchFamily="18" charset="0"/>
              </a:rPr>
              <a:t>Annual Data Report</a:t>
            </a:r>
          </a:p>
          <a:p>
            <a:pPr algn="ctr"/>
            <a:r>
              <a:rPr lang="en-US" sz="2400" b="1" cap="small" baseline="0" dirty="0" smtClean="0">
                <a:solidFill>
                  <a:srgbClr val="367CA8"/>
                </a:solidFill>
                <a:latin typeface="Constantia" panose="02030602050306030303" pitchFamily="18" charset="0"/>
              </a:rPr>
              <a:t>Volume 1: Chronic Kidney Disease</a:t>
            </a:r>
            <a:endParaRPr lang="en-US" sz="2400" b="1" cap="small" baseline="0" dirty="0">
              <a:solidFill>
                <a:srgbClr val="367CA8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831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1, CKD, </a:t>
            </a:r>
            <a:r>
              <a:rPr lang="en-US" dirty="0" err="1" smtClean="0"/>
              <a:t>Ch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60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1, CKD,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58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1, CKD,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41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1, CKD,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9866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30480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1, CKD,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96200" y="6507480"/>
            <a:ext cx="914400" cy="274320"/>
          </a:xfrm>
        </p:spPr>
        <p:txBody>
          <a:bodyPr/>
          <a:lstStyle>
            <a:lvl1pPr>
              <a:defRPr b="1"/>
            </a:lvl1pPr>
          </a:lstStyle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1219200"/>
            <a:ext cx="8305800" cy="419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638800"/>
            <a:ext cx="83058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4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0" y="6410325"/>
            <a:ext cx="9144000" cy="457200"/>
          </a:xfrm>
          <a:prstGeom prst="rect">
            <a:avLst/>
          </a:prstGeom>
          <a:solidFill>
            <a:srgbClr val="0E5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477000"/>
            <a:ext cx="1981200" cy="30480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[Footer goes here]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200" y="6477000"/>
            <a:ext cx="914400" cy="27432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1597"/>
            <a:ext cx="1165357" cy="4546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737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4" r:id="rId3"/>
    <p:sldLayoutId id="2147483661" r:id="rId4"/>
    <p:sldLayoutId id="2147483662" r:id="rId5"/>
    <p:sldLayoutId id="2147483663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61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900" y="5036403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Medicare 5 percent sample. Patients aged 66 and older, alive, without end-stage renal disease, and residing in the U.S. on the index date, which is the date of the first condition/procedure claim, with fee-for-service coverage for the entire year prior to this date. Abbreviations: </a:t>
            </a:r>
            <a:r>
              <a:rPr lang="en-US" i="1" baseline="30000" dirty="0" smtClean="0"/>
              <a:t>CKD</a:t>
            </a:r>
            <a:r>
              <a:rPr lang="en-US" i="1" baseline="30000" dirty="0"/>
              <a:t>, chronic kidney disease; </a:t>
            </a:r>
            <a:r>
              <a:rPr lang="en-US" i="1" baseline="30000" dirty="0" smtClean="0"/>
              <a:t>ICD/CRT-D</a:t>
            </a:r>
            <a:r>
              <a:rPr lang="en-US" i="1" baseline="30000" dirty="0"/>
              <a:t>, implantable cardioverter defibrillators/cardiac resynchronization therapy with defibrillator </a:t>
            </a:r>
            <a:r>
              <a:rPr lang="en-US" i="1" baseline="30000" dirty="0" smtClean="0"/>
              <a:t>devices.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</a:t>
            </a:r>
            <a:r>
              <a:rPr lang="en-US" b="1" dirty="0"/>
              <a:t>Figure 4.2  Survival of patients with a cardiovascular diagnosis or procedure, </a:t>
            </a:r>
            <a:endParaRPr lang="en-US" b="1" dirty="0" smtClean="0"/>
          </a:p>
          <a:p>
            <a:pPr algn="ctr"/>
            <a:r>
              <a:rPr lang="en-US" b="1" dirty="0" smtClean="0"/>
              <a:t>by </a:t>
            </a:r>
            <a:r>
              <a:rPr lang="en-US" b="1" dirty="0"/>
              <a:t>CKD status, 2011-2013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1, CKD, </a:t>
            </a:r>
            <a:r>
              <a:rPr lang="en-US" dirty="0" err="1" smtClean="0"/>
              <a:t>Ch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10</a:t>
            </a:fld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88965" y="1414046"/>
            <a:ext cx="1566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(k) ICD / CRT / D</a:t>
            </a:r>
            <a:endParaRPr lang="en-US" sz="1600" b="1" dirty="0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6500" y="1981200"/>
            <a:ext cx="4191000" cy="2514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200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900" y="56388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Medicare 5 percent sample. Patients aged 66 and older, alive, without end-stage renal disease, and residing in the U.S. on 12/31/2013 with fee-for-service coverage for the entire calendar year. Total patients for the study cohort: N=97,026. Abbreviation: CKD, chronic kidney disease.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</a:t>
            </a:r>
            <a:r>
              <a:rPr lang="en-US" sz="2000" b="1" dirty="0"/>
              <a:t>Table 4.2 Characteristics of patients with heart failure, by CKD status, 2013</a:t>
            </a:r>
            <a:endParaRPr lang="en-US" sz="20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1, CKD, </a:t>
            </a:r>
            <a:r>
              <a:rPr lang="en-US" dirty="0" err="1" smtClean="0"/>
              <a:t>Ch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11</a:t>
            </a:fld>
            <a:endParaRPr lang="en-US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520144"/>
              </p:ext>
            </p:extLst>
          </p:nvPr>
        </p:nvGraphicFramePr>
        <p:xfrm>
          <a:off x="1179829" y="990600"/>
          <a:ext cx="6784342" cy="4640260"/>
        </p:xfrm>
        <a:graphic>
          <a:graphicData uri="http://schemas.openxmlformats.org/drawingml/2006/table">
            <a:tbl>
              <a:tblPr firstRow="1" firstCol="1" bandRow="1"/>
              <a:tblGrid>
                <a:gridCol w="1479218"/>
                <a:gridCol w="903000"/>
                <a:gridCol w="903000"/>
                <a:gridCol w="903000"/>
                <a:gridCol w="903000"/>
                <a:gridCol w="903000"/>
                <a:gridCol w="790124"/>
              </a:tblGrid>
              <a:tr h="388028">
                <a:tc rowSpan="2">
                  <a:txBody>
                    <a:bodyPr/>
                    <a:lstStyle/>
                    <a:p>
                      <a:endParaRPr lang="en-US" sz="1300">
                        <a:effectLst/>
                        <a:latin typeface="Calibri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Systolic +/- Diastolic heart failure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Diastolic only heart failure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Heart failure, unspecified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80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Without CKD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Any CKD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Without CKD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Any CKD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Without CKD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Any CKD 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13,419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11,339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11,584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9,315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35,899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15,470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Age </a:t>
                      </a: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(% of N)</a:t>
                      </a: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: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7261">
                <a:tc>
                  <a:txBody>
                    <a:bodyPr/>
                    <a:lstStyle/>
                    <a:p>
                      <a:pPr marL="1028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66-69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13.7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11.0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10.6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9.2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11.1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9.3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261">
                <a:tc>
                  <a:txBody>
                    <a:bodyPr/>
                    <a:lstStyle/>
                    <a:p>
                      <a:pPr marL="1028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70-74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19.5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16.5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14.9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14.5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15.7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14.6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261">
                <a:tc>
                  <a:txBody>
                    <a:bodyPr/>
                    <a:lstStyle/>
                    <a:p>
                      <a:pPr marL="1028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75-84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38.8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39.2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38.1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38.3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36.9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38.3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261">
                <a:tc>
                  <a:txBody>
                    <a:bodyPr/>
                    <a:lstStyle/>
                    <a:p>
                      <a:pPr marL="1028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85+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28.0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33.2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36.3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38.0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36.3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37.9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Sex </a:t>
                      </a: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(% of N)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7261">
                <a:tc>
                  <a:txBody>
                    <a:bodyPr/>
                    <a:lstStyle/>
                    <a:p>
                      <a:pPr marL="1028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Male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54.1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57.7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31.8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36.3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39.8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45.2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261">
                <a:tc>
                  <a:txBody>
                    <a:bodyPr/>
                    <a:lstStyle/>
                    <a:p>
                      <a:pPr marL="1028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Female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45.9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42.3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68.2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63.7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60.2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54.8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Race </a:t>
                      </a: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(% of N)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7261">
                <a:tc>
                  <a:txBody>
                    <a:bodyPr/>
                    <a:lstStyle/>
                    <a:p>
                      <a:pPr marL="1028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White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87.7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83.8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88.2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84.8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85.9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83.0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8028">
                <a:tc>
                  <a:txBody>
                    <a:bodyPr/>
                    <a:lstStyle/>
                    <a:p>
                      <a:pPr marL="1028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Black/African American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8.0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11.6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7.7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10.7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9.1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11.4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261">
                <a:tc>
                  <a:txBody>
                    <a:bodyPr/>
                    <a:lstStyle/>
                    <a:p>
                      <a:pPr marL="1028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Other race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4.3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4.6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4.1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4.5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5.1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5.7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Comorbidity </a:t>
                      </a: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(% of N)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7261">
                <a:tc>
                  <a:txBody>
                    <a:bodyPr/>
                    <a:lstStyle/>
                    <a:p>
                      <a:pPr marL="1028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Non-diabetes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61.6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43.0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62.7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44.0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62.3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44.8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261">
                <a:tc>
                  <a:txBody>
                    <a:bodyPr/>
                    <a:lstStyle/>
                    <a:p>
                      <a:pPr marL="1028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Diabetes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38.4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57.0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37.3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56.0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37.7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55.2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61">
                <a:tc grid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8214" marR="782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35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900" y="54864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Medicare 5 percent sample. Patients aged 66 and older, alive, without end-stage renal disease, and residing in the U.S. on 12/31/2013 with fee-for-service coverage for the entire calendar year. Totals of patients for the study cohort: N=1,238,88; Without CKD=1,106,048; Any CKD=132,840; Stages 1-2=13,271; Stage 3=61,466; Stages 4-5=13,504. Abbreviations: CKD, chronic kidney </a:t>
            </a:r>
            <a:r>
              <a:rPr lang="en-US" i="1" baseline="30000" dirty="0" smtClean="0"/>
              <a:t>disease.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</a:t>
            </a:r>
            <a:r>
              <a:rPr lang="en-US" sz="2200" b="1" dirty="0"/>
              <a:t>Figure 4.3  Heart failure in patients with or without CKD, 2013 </a:t>
            </a:r>
            <a:endParaRPr lang="en-US" sz="22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1, CKD, </a:t>
            </a:r>
            <a:r>
              <a:rPr lang="en-US" dirty="0" err="1" smtClean="0"/>
              <a:t>Ch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12</a:t>
            </a:fld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45" b="6033"/>
          <a:stretch/>
        </p:blipFill>
        <p:spPr>
          <a:xfrm>
            <a:off x="1978913" y="838200"/>
            <a:ext cx="51861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900" y="54102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Medicare 5 percent sample. Patients aged 66 and older, alive, without end-stage renal disease, and residing in the U.S. on 12/31/2011 with fee-for-service coverage for the entire calendar year. Survival is adjusted for age, sex, race, diabetic status, and hypertension status. Abbreviations: CKD, chronic kidney disease; CHF, congestive heart failure.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</a:t>
            </a:r>
            <a:r>
              <a:rPr lang="en-US" sz="2000" b="1" dirty="0"/>
              <a:t>Figure 4.4 Adjusted survival of patients by CKD and CHF status, 2012-2013</a:t>
            </a:r>
            <a:endParaRPr lang="en-US" sz="20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1, CKD, </a:t>
            </a:r>
            <a:r>
              <a:rPr lang="en-US" dirty="0" err="1" smtClean="0"/>
              <a:t>Ch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13</a:t>
            </a:fld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1066792"/>
            <a:ext cx="6858014" cy="411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7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900" y="55626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Medicare 5 percent sample. Patients aged 66 and older, alive, without end-stage renal disease, and residing in the U.S. on 12/31/2013 with fee-for-service coverage for the entire calendar year. Totals of patients for the study cohort: N=88,241; Stages 1-2=13,271; Stage 3=61,466; Stages 4-5=13,504. Abbreviations: AFIB, atrial fibrillation; CHF, congestive heart failure; CKD, chronic kidney disease.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</a:t>
            </a:r>
            <a:r>
              <a:rPr lang="en-US" b="1" dirty="0"/>
              <a:t>Table 4.3  Prevalence of AFIB by stage of CKD, age, race, sex, diabetic status, </a:t>
            </a:r>
            <a:endParaRPr lang="en-US" b="1" dirty="0" smtClean="0"/>
          </a:p>
          <a:p>
            <a:pPr algn="ctr"/>
            <a:r>
              <a:rPr lang="en-US" b="1" dirty="0" smtClean="0"/>
              <a:t>hypertension </a:t>
            </a:r>
            <a:r>
              <a:rPr lang="en-US" b="1" dirty="0"/>
              <a:t>status, and CHF status, 2013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1, CKD, </a:t>
            </a:r>
            <a:r>
              <a:rPr lang="en-US" dirty="0" err="1" smtClean="0"/>
              <a:t>Ch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14</a:t>
            </a:fld>
            <a:endParaRPr lang="en-US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902615"/>
              </p:ext>
            </p:extLst>
          </p:nvPr>
        </p:nvGraphicFramePr>
        <p:xfrm>
          <a:off x="2559051" y="1143000"/>
          <a:ext cx="4025899" cy="4248531"/>
        </p:xfrm>
        <a:graphic>
          <a:graphicData uri="http://schemas.openxmlformats.org/drawingml/2006/table">
            <a:tbl>
              <a:tblPr firstRow="1" firstCol="1" bandRow="1"/>
              <a:tblGrid>
                <a:gridCol w="1689633"/>
                <a:gridCol w="787648"/>
                <a:gridCol w="762240"/>
                <a:gridCol w="786378"/>
              </a:tblGrid>
              <a:tr h="200025"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Stage of CKD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Stages 1-2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Stage 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Stages 4-5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AFIB (Overall)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Age: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346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66-69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346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70-74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346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75-84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346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85+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346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Male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23.0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29.3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346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Female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22.0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536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White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29.3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536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Black/African American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536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Other race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Comorbidity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536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Non-diabetes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536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Diabetes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21.1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536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Non-hypertension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536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Hypertension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21.7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536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 Heart Failure (CHF)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5367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Heart Failure (CHF)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47.8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49.8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46.7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42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900" y="51054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/>
              <a:t>Data Source: Special analyses, Medicare 5 percent sample. Patients aged 66 and older, alive, without end-stage renal disease, and residing in the U.S. on 12/31/2013 with fee-for-service coverage for the entire calendar year. Totals of patients for the study cohort: N=1,238,888; With CKD=132,840; Without CKD=1,106,048. Abbreviations: AFIB, atrial fibrillation; AMI, acute myocardial infarction; ASHD, atherosclerotic heart disease; CHF, congestive heart failure; CKD, chronic kidney disease; CVA/TIA, cerebrovascular accident/transient ischemic attack; CVD, cardiovascular disease; PAD, peripheral arterial disease; SCA/VA, sudden cardiac arrest and ventricular arrhythmias; VHD, </a:t>
            </a:r>
            <a:r>
              <a:rPr lang="en-US" sz="1200" i="1" dirty="0" err="1"/>
              <a:t>valvular</a:t>
            </a:r>
            <a:r>
              <a:rPr lang="en-US" sz="1200" i="1" dirty="0"/>
              <a:t> heart disease.</a:t>
            </a:r>
            <a:endParaRPr lang="en-US" sz="1200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286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Figure 4.1  Cardiovascular disease in patients with or without CKD, 2013 </a:t>
            </a:r>
            <a:endParaRPr lang="en-US" sz="20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1, CKD, </a:t>
            </a:r>
            <a:r>
              <a:rPr lang="en-US" dirty="0" err="1" smtClean="0"/>
              <a:t>Ch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2</a:t>
            </a:fld>
            <a:endParaRPr lang="en-US" b="1" dirty="0"/>
          </a:p>
        </p:txBody>
      </p:sp>
      <p:pic>
        <p:nvPicPr>
          <p:cNvPr id="1027" name="Picture 3" descr="M:\ADR\2015\Chapters\Volume 1 - CKD\4 - CVD in CKD\Powerpoint\V1_C4_CVD_F1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303" y="762000"/>
            <a:ext cx="6005394" cy="461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73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91440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</a:t>
            </a:r>
            <a:r>
              <a:rPr lang="en-US" b="1" dirty="0"/>
              <a:t>Table 4.1  Prevalence of cardiovascular comorbidities &amp; procedures (%), </a:t>
            </a:r>
            <a:endParaRPr lang="en-US" b="1" dirty="0" smtClean="0"/>
          </a:p>
          <a:p>
            <a:pPr algn="ctr"/>
            <a:r>
              <a:rPr lang="en-US" b="1" dirty="0" smtClean="0"/>
              <a:t>by </a:t>
            </a:r>
            <a:r>
              <a:rPr lang="en-US" b="1" dirty="0"/>
              <a:t>CKD status, age, race &amp; sex, 2013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1, CKD, </a:t>
            </a:r>
            <a:r>
              <a:rPr lang="en-US" dirty="0" err="1" smtClean="0"/>
              <a:t>Ch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3</a:t>
            </a:fld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6019800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(Continued on next slide)</a:t>
            </a:r>
            <a:endParaRPr lang="en-US" sz="1200" i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278668"/>
              </p:ext>
            </p:extLst>
          </p:nvPr>
        </p:nvGraphicFramePr>
        <p:xfrm>
          <a:off x="355888" y="1066800"/>
          <a:ext cx="8432224" cy="4887468"/>
        </p:xfrm>
        <a:graphic>
          <a:graphicData uri="http://schemas.openxmlformats.org/drawingml/2006/table">
            <a:tbl>
              <a:tblPr firstRow="1" firstCol="1" bandRow="1"/>
              <a:tblGrid>
                <a:gridCol w="3068466"/>
                <a:gridCol w="548640"/>
                <a:gridCol w="274320"/>
                <a:gridCol w="274320"/>
                <a:gridCol w="151150"/>
                <a:gridCol w="151150"/>
                <a:gridCol w="151150"/>
                <a:gridCol w="564894"/>
                <a:gridCol w="564894"/>
                <a:gridCol w="564894"/>
                <a:gridCol w="541355"/>
                <a:gridCol w="511541"/>
                <a:gridCol w="469174"/>
                <a:gridCol w="596276"/>
              </a:tblGrid>
              <a:tr h="182880"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Overall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66-69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70-74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75-84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85+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White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Black/ </a:t>
                      </a:r>
                      <a:r>
                        <a:rPr lang="en-US" sz="900" b="1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Af</a:t>
                      </a:r>
                      <a:r>
                        <a:rPr lang="en-US" sz="9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Am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Other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Male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Female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Cardiovascular Comorbidities</a:t>
                      </a:r>
                      <a:r>
                        <a:rPr lang="en-US" sz="900" b="1" baseline="30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Atherosclerotic heart disease (ASHD)</a:t>
                      </a:r>
                      <a:r>
                        <a:rPr lang="en-US" sz="900" b="1" baseline="30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marL="10985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Without CKD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16.5</a:t>
                      </a: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10.5</a:t>
                      </a: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14.6</a:t>
                      </a: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20.1</a:t>
                      </a: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22.9</a:t>
                      </a: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17.0</a:t>
                      </a: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13.3</a:t>
                      </a: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13.3</a:t>
                      </a: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22.0</a:t>
                      </a: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12.5</a:t>
                      </a: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0985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Any CKD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41.5</a:t>
                      </a: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33.1</a:t>
                      </a: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38.3</a:t>
                      </a: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43.5</a:t>
                      </a: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45.0</a:t>
                      </a: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42.5</a:t>
                      </a: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35.6</a:t>
                      </a: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38.2</a:t>
                      </a: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49.0</a:t>
                      </a: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34.7</a:t>
                      </a: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Acute myocardial infarction (AMI)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0985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Without CKD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2.3</a:t>
                      </a: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1.5</a:t>
                      </a: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2.0</a:t>
                      </a: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2.6</a:t>
                      </a: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3.3</a:t>
                      </a: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2.3</a:t>
                      </a: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1.8</a:t>
                      </a: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1.5</a:t>
                      </a: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2.9</a:t>
                      </a: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1.8</a:t>
                      </a: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0985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Any CKD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10.1</a:t>
                      </a: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8.7</a:t>
                      </a: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9.5</a:t>
                      </a: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10.1</a:t>
                      </a: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11.1</a:t>
                      </a: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10.4</a:t>
                      </a: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8.8</a:t>
                      </a: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7.7</a:t>
                      </a: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11.9</a:t>
                      </a: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8.4</a:t>
                      </a: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Congestive heart failure (CHF) 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0985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Without CKD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4.3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13.8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6.3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0985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Any CKD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28.8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21.3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22.7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27.9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38.3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28.9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30.4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24.5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28.9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28.7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Valvular</a:t>
                      </a:r>
                      <a:r>
                        <a:rPr lang="en-US" sz="9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heart disease (VHD) 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0985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Without CKD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4.9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3.7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8.5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0985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Any CKD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13.6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8.4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10.1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14.0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14.2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10.2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11.1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13.5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13.7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Cerebrovascular accident/transient ischemic attack (CVA-TIA)</a:t>
                      </a:r>
                      <a:r>
                        <a:rPr lang="en-US" sz="900" b="1" baseline="30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marL="10985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Without CKD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7.3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3.9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5.7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9.1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12.0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8.2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0985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Any CKD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18.4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13.7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16.1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19.5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20.9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18.3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16.3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18.6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18.2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Peripheral artery disease (PAD)</a:t>
                      </a:r>
                      <a:r>
                        <a:rPr lang="en-US" sz="900" b="1" baseline="30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0985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Without CKD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8.9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6.3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10.5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18.3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9.0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9.9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6.9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9.0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8.9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0985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Any CKD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25.8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21.8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31.5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26.1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25.5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22.1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26.9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24.8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Atrial fibrillation (AFIB) 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0985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Without CKD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9.5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12.1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18.5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10.1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10.7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8.6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0985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Any CKD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24.1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14.1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17.5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25.0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32.7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25.9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14.6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16.0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26.4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22.1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Cardiac arrest and ventricular arrhythmias (SCA/VA) 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0985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Without CKD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1.3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0.9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0985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Any CKD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4.3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3.9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5.9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2.9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918" marR="279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04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657600"/>
            <a:ext cx="7696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baseline="30000" dirty="0"/>
              <a:t>Data Source: Special analyses, Medicare 5 percent sample. Patients aged 66 and older, alive, without end-stage renal disease, and residing in the U.S. on 12/31/2013 with fee-for-service coverage for the entire calendar year. Total patients for the study cohort: N=1,238,888. Abbreviations: AFIB, atrial fibrillation; AMI, acute myocardial infarction; ASHD, atherosclerotic heart disease; </a:t>
            </a:r>
            <a:r>
              <a:rPr lang="en-US" sz="1600" i="1" baseline="30000" dirty="0" err="1"/>
              <a:t>Af</a:t>
            </a:r>
            <a:r>
              <a:rPr lang="en-US" sz="1600" i="1" baseline="30000" dirty="0"/>
              <a:t> Am, African American; CABG, coronary artery bypass grafting; CHF, congestive heart failure; CKD, chronic kidney disease; CVA/TIA, cerebrovascular accident/transient ischemic attack; CVD, cardiovascular disease; ICD/CRT-D, implantable cardioverter defibrillators/cardiac resynchronization therapy with defibrillator devices; PAD, peripheral arterial disease; PCI, percutaneous coronary interventions; SCA/VA, sudden cardiac arrest and ventricular arrhythmias; VHD, </a:t>
            </a:r>
            <a:r>
              <a:rPr lang="en-US" sz="1600" i="1" baseline="30000" dirty="0" err="1"/>
              <a:t>valvular</a:t>
            </a:r>
            <a:r>
              <a:rPr lang="en-US" sz="1600" i="1" baseline="30000" dirty="0"/>
              <a:t> heart disease</a:t>
            </a:r>
            <a:r>
              <a:rPr lang="en-US" sz="1600" i="1" baseline="30000" dirty="0" smtClean="0"/>
              <a:t>.</a:t>
            </a:r>
          </a:p>
          <a:p>
            <a:r>
              <a:rPr lang="en-US" sz="1600" i="1" baseline="48000" dirty="0"/>
              <a:t>1 </a:t>
            </a:r>
            <a:r>
              <a:rPr lang="en-US" sz="1600" i="1" baseline="30000" dirty="0"/>
              <a:t>The denominators for overall prevalence of all cardiovascular comorbidities are 1,106,048 Medicare enrollees age 66+ without CKD and 132,840 Medicare enrollees age 66+ with any CKD</a:t>
            </a:r>
            <a:r>
              <a:rPr lang="en-US" sz="1600" i="1" baseline="30000" dirty="0" smtClean="0"/>
              <a:t>.</a:t>
            </a:r>
          </a:p>
          <a:p>
            <a:r>
              <a:rPr lang="en-US" sz="1600" i="1" baseline="48000" dirty="0"/>
              <a:t>2</a:t>
            </a:r>
            <a:r>
              <a:rPr lang="en-US" sz="1600" i="1" baseline="42000" dirty="0"/>
              <a:t> </a:t>
            </a:r>
            <a:r>
              <a:rPr lang="en-US" sz="1600" i="1" baseline="30000" dirty="0"/>
              <a:t>The denominators for overall prevalence of PCI and CABG are 182,891 Medicare enrollees age 66+ with ASHD and without CKD and 55,108 Medicare enrollees age 66+ with ASHD and with any CKD. The denominators for overall prevalence of ICD/CRT-D is 70,766 Medicare enrollees age 66+ with CHF and without CKD and 38,256 Medicare enrollees age 66+ with CHF and with any </a:t>
            </a:r>
            <a:r>
              <a:rPr lang="en-US" sz="1600" i="1" baseline="30000" dirty="0" smtClean="0"/>
              <a:t>CKD.</a:t>
            </a:r>
            <a:endParaRPr lang="en-US" sz="1600" i="1" baseline="30000" dirty="0"/>
          </a:p>
        </p:txBody>
      </p:sp>
      <p:sp>
        <p:nvSpPr>
          <p:cNvPr id="4" name="Rectangle 3"/>
          <p:cNvSpPr/>
          <p:nvPr/>
        </p:nvSpPr>
        <p:spPr>
          <a:xfrm>
            <a:off x="0" y="228600"/>
            <a:ext cx="91440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</a:t>
            </a:r>
            <a:r>
              <a:rPr lang="en-US" b="1" dirty="0"/>
              <a:t>Table 4.1  Prevalence of cardiovascular comorbidities &amp; procedures (%), </a:t>
            </a:r>
            <a:endParaRPr lang="en-US" b="1" dirty="0" smtClean="0"/>
          </a:p>
          <a:p>
            <a:pPr algn="ctr"/>
            <a:r>
              <a:rPr lang="en-US" b="1" dirty="0" smtClean="0"/>
              <a:t>by </a:t>
            </a:r>
            <a:r>
              <a:rPr lang="en-US" b="1" dirty="0"/>
              <a:t>CKD status, age, race &amp; sex, </a:t>
            </a:r>
            <a:r>
              <a:rPr lang="en-US" b="1" dirty="0" smtClean="0"/>
              <a:t>2013 </a:t>
            </a:r>
            <a:r>
              <a:rPr lang="en-US" i="1" dirty="0" smtClean="0"/>
              <a:t>(continued)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1, CKD, </a:t>
            </a:r>
            <a:r>
              <a:rPr lang="en-US" dirty="0" err="1" smtClean="0"/>
              <a:t>Ch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4</a:t>
            </a:fld>
            <a:endParaRPr lang="en-US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360817"/>
              </p:ext>
            </p:extLst>
          </p:nvPr>
        </p:nvGraphicFramePr>
        <p:xfrm>
          <a:off x="304799" y="1219200"/>
          <a:ext cx="8534402" cy="2139696"/>
        </p:xfrm>
        <a:graphic>
          <a:graphicData uri="http://schemas.openxmlformats.org/drawingml/2006/table">
            <a:tbl>
              <a:tblPr firstRow="1" firstCol="1" bandRow="1"/>
              <a:tblGrid>
                <a:gridCol w="3116477"/>
                <a:gridCol w="601622"/>
                <a:gridCol w="377444"/>
                <a:gridCol w="566166"/>
                <a:gridCol w="573734"/>
                <a:gridCol w="573734"/>
                <a:gridCol w="573734"/>
                <a:gridCol w="549826"/>
                <a:gridCol w="519546"/>
                <a:gridCol w="476515"/>
                <a:gridCol w="605604"/>
              </a:tblGrid>
              <a:tr h="356616"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Overall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66-69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70-74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75-84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85+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White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Black/ Af Am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Other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Male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Female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Cardiovascular Procedures</a:t>
                      </a:r>
                      <a:r>
                        <a:rPr lang="en-US" sz="900" b="1" baseline="30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08">
                <a:tc gridSpan="1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Revascularization - percutaneous coronary interventions (PCI) 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8308">
                <a:tc>
                  <a:txBody>
                    <a:bodyPr/>
                    <a:lstStyle/>
                    <a:p>
                      <a:pPr marL="10985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Without CKD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1.3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308">
                <a:tc>
                  <a:txBody>
                    <a:bodyPr/>
                    <a:lstStyle/>
                    <a:p>
                      <a:pPr marL="10985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Any CKD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08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Revascularization - coronary artery bypass graft (CABG)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  <a:latin typeface="Calibri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effectLst/>
                        <a:latin typeface="Calibri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8308">
                <a:tc>
                  <a:txBody>
                    <a:bodyPr/>
                    <a:lstStyle/>
                    <a:p>
                      <a:pPr marL="10985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Without CKD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1.7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308">
                <a:tc>
                  <a:txBody>
                    <a:bodyPr/>
                    <a:lstStyle/>
                    <a:p>
                      <a:pPr marL="10985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Any CKD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1.9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08">
                <a:tc gridSpan="1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Implantable cardioverter defibrillators &amp; cardiac resynchronization therapy with defibrillator (ICD/CRT-D)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8308">
                <a:tc>
                  <a:txBody>
                    <a:bodyPr/>
                    <a:lstStyle/>
                    <a:p>
                      <a:pPr marL="10985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Without CKD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825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0.2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308">
                <a:tc>
                  <a:txBody>
                    <a:bodyPr/>
                    <a:lstStyle/>
                    <a:p>
                      <a:pPr marL="10985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Any CKD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8255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0.9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1.6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0.5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846" marR="1884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08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900" y="5036403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Medicare 5 percent sample. Patients aged 66 and older, alive, without end-stage renal disease, and residing in the U.S. on the index date, which is the date of the first condition/procedure claim, with fee-for-service coverage for the entire year prior to this date. Abbreviations: </a:t>
            </a:r>
            <a:r>
              <a:rPr lang="en-US" i="1" baseline="30000" dirty="0" smtClean="0"/>
              <a:t>AMI</a:t>
            </a:r>
            <a:r>
              <a:rPr lang="en-US" i="1" baseline="30000" dirty="0"/>
              <a:t>, acute myocardial infarction; ASHD, atherosclerotic heart disease; </a:t>
            </a:r>
            <a:r>
              <a:rPr lang="en-US" i="1" baseline="30000" dirty="0" smtClean="0"/>
              <a:t>CKD</a:t>
            </a:r>
            <a:r>
              <a:rPr lang="en-US" i="1" baseline="30000" dirty="0"/>
              <a:t>, chronic kidney </a:t>
            </a:r>
            <a:r>
              <a:rPr lang="en-US" i="1" baseline="30000" dirty="0" smtClean="0"/>
              <a:t>disease.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</a:t>
            </a:r>
            <a:r>
              <a:rPr lang="en-US" b="1" dirty="0"/>
              <a:t>Figure 4.2  Survival of patients with a cardiovascular diagnosis or procedure, </a:t>
            </a:r>
            <a:endParaRPr lang="en-US" b="1" dirty="0" smtClean="0"/>
          </a:p>
          <a:p>
            <a:pPr algn="ctr"/>
            <a:r>
              <a:rPr lang="en-US" b="1" dirty="0" smtClean="0"/>
              <a:t>by </a:t>
            </a:r>
            <a:r>
              <a:rPr lang="en-US" b="1" dirty="0"/>
              <a:t>CKD status, 2011-2013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1, CKD, </a:t>
            </a:r>
            <a:r>
              <a:rPr lang="en-US" dirty="0" err="1" smtClean="0"/>
              <a:t>Ch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5</a:t>
            </a:fld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76457" y="1414046"/>
            <a:ext cx="942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(a) ASHD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81564" y="1414046"/>
            <a:ext cx="829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(b) AMI</a:t>
            </a:r>
            <a:endParaRPr lang="en-US" sz="1600" b="1" dirty="0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981200"/>
            <a:ext cx="4191000" cy="2514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1981200"/>
            <a:ext cx="4191000" cy="2514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935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900" y="5036403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Medicare 5 percent sample. Patients aged 66 and older, alive, without end-stage renal disease, and residing in the U.S. on the index date, which is the date of the first condition/procedure claim, with fee-for-service coverage for the entire year prior to this date. Abbreviations: </a:t>
            </a:r>
            <a:r>
              <a:rPr lang="en-US" i="1" baseline="30000" dirty="0" smtClean="0"/>
              <a:t>CHF</a:t>
            </a:r>
            <a:r>
              <a:rPr lang="en-US" i="1" baseline="30000" dirty="0"/>
              <a:t>, congestive heart failure; CKD, chronic kidney disease; </a:t>
            </a:r>
            <a:r>
              <a:rPr lang="en-US" i="1" baseline="30000" dirty="0" smtClean="0"/>
              <a:t>VHD</a:t>
            </a:r>
            <a:r>
              <a:rPr lang="en-US" i="1" baseline="30000" dirty="0"/>
              <a:t>, </a:t>
            </a:r>
            <a:r>
              <a:rPr lang="en-US" i="1" baseline="30000" dirty="0" err="1"/>
              <a:t>valvular</a:t>
            </a:r>
            <a:r>
              <a:rPr lang="en-US" i="1" baseline="30000" dirty="0"/>
              <a:t> heart disease.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</a:t>
            </a:r>
            <a:r>
              <a:rPr lang="en-US" b="1" dirty="0"/>
              <a:t>Figure 4.2  Survival of patients with a cardiovascular diagnosis or procedure, </a:t>
            </a:r>
            <a:endParaRPr lang="en-US" b="1" dirty="0" smtClean="0"/>
          </a:p>
          <a:p>
            <a:pPr algn="ctr"/>
            <a:r>
              <a:rPr lang="en-US" b="1" dirty="0" smtClean="0"/>
              <a:t>by </a:t>
            </a:r>
            <a:r>
              <a:rPr lang="en-US" b="1" dirty="0"/>
              <a:t>CKD status, 2011-2013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1, CKD, </a:t>
            </a:r>
            <a:r>
              <a:rPr lang="en-US" dirty="0" err="1" smtClean="0"/>
              <a:t>Ch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6</a:t>
            </a:fld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58210" y="1414046"/>
            <a:ext cx="779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(c) CHF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70343" y="1414046"/>
            <a:ext cx="851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(d) VHD</a:t>
            </a:r>
            <a:endParaRPr lang="en-US" sz="1600" b="1" dirty="0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981200"/>
            <a:ext cx="4191000" cy="2514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1981200"/>
            <a:ext cx="4191000" cy="2514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754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900" y="5036403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Medicare 5 percent sample. Patients aged 66 and older, alive, without end-stage renal disease, and residing in the U.S. on the index date, which is the date of the first condition/procedure claim, with fee-for-service coverage for the entire year prior to this date. Abbreviations: </a:t>
            </a:r>
            <a:r>
              <a:rPr lang="en-US" i="1" baseline="30000" dirty="0" smtClean="0"/>
              <a:t>CKD</a:t>
            </a:r>
            <a:r>
              <a:rPr lang="en-US" i="1" baseline="30000" dirty="0"/>
              <a:t>, chronic kidney disease; CVA/TIA, cerebrovascular accident/transient ischemic attack; </a:t>
            </a:r>
            <a:r>
              <a:rPr lang="en-US" i="1" baseline="30000" dirty="0" smtClean="0"/>
              <a:t>PAD</a:t>
            </a:r>
            <a:r>
              <a:rPr lang="en-US" i="1" baseline="30000" dirty="0"/>
              <a:t>, peripheral arterial </a:t>
            </a:r>
            <a:r>
              <a:rPr lang="en-US" i="1" baseline="30000" dirty="0" smtClean="0"/>
              <a:t>disease.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</a:t>
            </a:r>
            <a:r>
              <a:rPr lang="en-US" b="1" dirty="0"/>
              <a:t>Figure 4.2  Survival of patients with a cardiovascular diagnosis or procedure, </a:t>
            </a:r>
            <a:endParaRPr lang="en-US" b="1" dirty="0" smtClean="0"/>
          </a:p>
          <a:p>
            <a:pPr algn="ctr"/>
            <a:r>
              <a:rPr lang="en-US" b="1" dirty="0" smtClean="0"/>
              <a:t>by </a:t>
            </a:r>
            <a:r>
              <a:rPr lang="en-US" b="1" dirty="0"/>
              <a:t>CKD status, 2011-2013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1, CKD, </a:t>
            </a:r>
            <a:r>
              <a:rPr lang="en-US" dirty="0" err="1" smtClean="0"/>
              <a:t>Ch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7</a:t>
            </a:fld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36836" y="1414046"/>
            <a:ext cx="1222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(e) </a:t>
            </a:r>
            <a:r>
              <a:rPr lang="en-US" sz="1600" b="1" dirty="0">
                <a:ea typeface="Calibri"/>
                <a:cs typeface="Times New Roman"/>
              </a:rPr>
              <a:t>CVA/TIA</a:t>
            </a:r>
            <a:r>
              <a:rPr lang="en-US" sz="1600" dirty="0">
                <a:ea typeface="Calibri"/>
                <a:cs typeface="Times New Roman"/>
              </a:rPr>
              <a:t> 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07051" y="1414046"/>
            <a:ext cx="77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(f) PAD</a:t>
            </a:r>
            <a:endParaRPr lang="en-US" sz="1600" b="1" dirty="0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981200"/>
            <a:ext cx="4191000" cy="2514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1981200"/>
            <a:ext cx="4191000" cy="2514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200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900" y="5036403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Medicare 5 percent sample. Patients aged 66 and older, alive, without end-stage renal disease, and residing in the U.S. on the index date, which is the date of the first condition/procedure claim, with fee-for-service coverage for the entire year prior to this date. Abbreviations: AFIB, atrial fibrillation; </a:t>
            </a:r>
            <a:r>
              <a:rPr lang="en-US" i="1" baseline="30000" dirty="0" smtClean="0"/>
              <a:t>CKD</a:t>
            </a:r>
            <a:r>
              <a:rPr lang="en-US" i="1" baseline="30000" dirty="0"/>
              <a:t>, chronic kidney disease; </a:t>
            </a:r>
            <a:r>
              <a:rPr lang="en-US" i="1" baseline="30000" dirty="0" smtClean="0"/>
              <a:t>SCA/VA</a:t>
            </a:r>
            <a:r>
              <a:rPr lang="en-US" i="1" baseline="30000" dirty="0"/>
              <a:t>, sudden cardiac arrest and ventricular </a:t>
            </a:r>
            <a:r>
              <a:rPr lang="en-US" i="1" baseline="30000" dirty="0" smtClean="0"/>
              <a:t>arrhythmias.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</a:t>
            </a:r>
            <a:r>
              <a:rPr lang="en-US" b="1" dirty="0"/>
              <a:t>Figure 4.2  Survival of patients with a cardiovascular diagnosis or procedure, </a:t>
            </a:r>
            <a:endParaRPr lang="en-US" b="1" dirty="0" smtClean="0"/>
          </a:p>
          <a:p>
            <a:pPr algn="ctr"/>
            <a:r>
              <a:rPr lang="en-US" b="1" dirty="0" smtClean="0"/>
              <a:t>by </a:t>
            </a:r>
            <a:r>
              <a:rPr lang="en-US" b="1" dirty="0"/>
              <a:t>CKD status, 2011-2013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1, CKD, </a:t>
            </a:r>
            <a:r>
              <a:rPr lang="en-US" dirty="0" err="1" smtClean="0"/>
              <a:t>Ch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8</a:t>
            </a:fld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24034" y="1414046"/>
            <a:ext cx="8477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(g) AFIB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86638" y="1414046"/>
            <a:ext cx="1218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(h) SCA / VA</a:t>
            </a:r>
            <a:endParaRPr lang="en-US" sz="1600" b="1" dirty="0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981200"/>
            <a:ext cx="4191000" cy="2514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1981200"/>
            <a:ext cx="4191000" cy="2514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200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900" y="5036403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Medicare 5 percent sample. Patients aged 66 and older, alive, without end-stage renal disease, and residing in the U.S. on the index date, which is the date of the first condition/procedure claim, with fee-for-service coverage for the entire year prior to this date. Abbreviations: </a:t>
            </a:r>
            <a:r>
              <a:rPr lang="en-US" i="1" baseline="30000" dirty="0" smtClean="0"/>
              <a:t>CABG, coronary artery bypass grafting; CKD</a:t>
            </a:r>
            <a:r>
              <a:rPr lang="en-US" i="1" baseline="30000" dirty="0"/>
              <a:t>, chronic kidney disease; </a:t>
            </a:r>
            <a:r>
              <a:rPr lang="en-US" i="1" baseline="30000" dirty="0" smtClean="0"/>
              <a:t>PCI</a:t>
            </a:r>
            <a:r>
              <a:rPr lang="en-US" i="1" baseline="30000" dirty="0"/>
              <a:t>, percutaneous coronary </a:t>
            </a:r>
            <a:r>
              <a:rPr lang="en-US" i="1" baseline="30000" dirty="0" smtClean="0"/>
              <a:t>interventions.</a:t>
            </a:r>
            <a:endParaRPr lang="en-US" i="1" baseline="30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13549"/>
            <a:ext cx="91440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baseline="30000" dirty="0"/>
              <a:t> </a:t>
            </a:r>
            <a:r>
              <a:rPr lang="en-US" b="1" dirty="0"/>
              <a:t>Figure 4.2  Survival of patients with a cardiovascular diagnosis or procedure, </a:t>
            </a:r>
            <a:endParaRPr lang="en-US" b="1" dirty="0" smtClean="0"/>
          </a:p>
          <a:p>
            <a:pPr algn="ctr"/>
            <a:r>
              <a:rPr lang="en-US" b="1" dirty="0" smtClean="0"/>
              <a:t>by </a:t>
            </a:r>
            <a:r>
              <a:rPr lang="en-US" b="1" dirty="0"/>
              <a:t>CKD status, 2011-2013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Vol 1, CKD, </a:t>
            </a:r>
            <a:r>
              <a:rPr lang="en-US" dirty="0" err="1" smtClean="0"/>
              <a:t>Ch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b="1" smtClean="0"/>
              <a:pPr/>
              <a:t>9</a:t>
            </a:fld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07101" y="1414046"/>
            <a:ext cx="681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(</a:t>
            </a:r>
            <a:r>
              <a:rPr lang="en-US" sz="1600" b="1" dirty="0" err="1" smtClean="0"/>
              <a:t>i</a:t>
            </a:r>
            <a:r>
              <a:rPr lang="en-US" sz="1600" b="1" dirty="0" smtClean="0"/>
              <a:t>) PCI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47003" y="1414046"/>
            <a:ext cx="8981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(j) CABG</a:t>
            </a:r>
            <a:endParaRPr lang="en-US" sz="1600" b="1" dirty="0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981200"/>
            <a:ext cx="4191000" cy="2514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1981200"/>
            <a:ext cx="4191000" cy="2514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200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R_PPT_Template_CKD">
  <a:themeElements>
    <a:clrScheme name="USRDS ADR Color Palette">
      <a:dk1>
        <a:sysClr val="windowText" lastClr="000000"/>
      </a:dk1>
      <a:lt1>
        <a:sysClr val="window" lastClr="FFFFFF"/>
      </a:lt1>
      <a:dk2>
        <a:srgbClr val="48070E"/>
      </a:dk2>
      <a:lt2>
        <a:srgbClr val="FFFFFF"/>
      </a:lt2>
      <a:accent1>
        <a:srgbClr val="7A2F36"/>
      </a:accent1>
      <a:accent2>
        <a:srgbClr val="AC6168"/>
      </a:accent2>
      <a:accent3>
        <a:srgbClr val="002966"/>
      </a:accent3>
      <a:accent4>
        <a:srgbClr val="0E5480"/>
      </a:accent4>
      <a:accent5>
        <a:srgbClr val="367CA8"/>
      </a:accent5>
      <a:accent6>
        <a:srgbClr val="FFC76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ADR_PPT_Template_CKD</Template>
  <TotalTime>493</TotalTime>
  <Words>2105</Words>
  <Application>Microsoft Office PowerPoint</Application>
  <PresentationFormat>On-screen Show (4:3)</PresentationFormat>
  <Paragraphs>558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ADR_PPT_Template_CKD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Shamraj</dc:creator>
  <cp:lastModifiedBy>Lan Tong</cp:lastModifiedBy>
  <cp:revision>76</cp:revision>
  <dcterms:created xsi:type="dcterms:W3CDTF">2014-11-10T19:37:45Z</dcterms:created>
  <dcterms:modified xsi:type="dcterms:W3CDTF">2015-11-11T19:44:25Z</dcterms:modified>
</cp:coreProperties>
</file>