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7CA8"/>
    <a:srgbClr val="0E5480"/>
    <a:srgbClr val="002966"/>
    <a:srgbClr val="48070E"/>
    <a:srgbClr val="7A2F36"/>
    <a:srgbClr val="AC61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8" d="100"/>
          <a:sy n="78" d="100"/>
        </p:scale>
        <p:origin x="-19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06686-F82D-4753-94CB-70FF72A4246B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8B029-9C19-4863-A099-C3EB469D9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2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62516-1E61-479A-8F13-75B68A779684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DF32A-2C87-427B-8169-B6092B336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90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075" y="460689"/>
            <a:ext cx="3200399" cy="1248616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942974" y="3427274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Chapter 6: Medicare Expenditures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for Persons with CKD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714374" y="21336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367CA8"/>
                </a:solidFill>
                <a:latin typeface="Constantia" panose="02030602050306030303" pitchFamily="18" charset="0"/>
              </a:rPr>
              <a:t>2015 </a:t>
            </a:r>
            <a:r>
              <a:rPr lang="en-US" sz="2400" b="1" cap="small" baseline="0" dirty="0" smtClean="0">
                <a:solidFill>
                  <a:srgbClr val="367CA8"/>
                </a:solidFill>
                <a:latin typeface="Constantia" panose="02030602050306030303" pitchFamily="18" charset="0"/>
              </a:rPr>
              <a:t>Annual Data Report</a:t>
            </a:r>
          </a:p>
          <a:p>
            <a:pPr algn="ctr"/>
            <a:r>
              <a:rPr lang="en-US" sz="2400" b="1" cap="small" baseline="0" dirty="0" smtClean="0">
                <a:solidFill>
                  <a:srgbClr val="367CA8"/>
                </a:solidFill>
                <a:latin typeface="Constantia" panose="02030602050306030303" pitchFamily="18" charset="0"/>
              </a:rPr>
              <a:t>Volume 1: Chronic Kidney Disease</a:t>
            </a:r>
            <a:endParaRPr lang="en-US" sz="2400" b="1" cap="small" baseline="0" dirty="0">
              <a:solidFill>
                <a:srgbClr val="367CA8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831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Vol 1, CKD, </a:t>
            </a:r>
            <a:r>
              <a:rPr lang="en-US" dirty="0" err="1" smtClean="0"/>
              <a:t>Ch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60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1, CKD,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587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1, CKD,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1, CKD,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9866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304800"/>
          </a:xfrm>
        </p:spPr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1, CKD,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696200" y="6507480"/>
            <a:ext cx="914400" cy="274320"/>
          </a:xfrm>
        </p:spPr>
        <p:txBody>
          <a:bodyPr/>
          <a:lstStyle>
            <a:lvl1pPr>
              <a:defRPr b="1"/>
            </a:lvl1pPr>
          </a:lstStyle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219200"/>
            <a:ext cx="8305800" cy="419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638800"/>
            <a:ext cx="83058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148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0" y="6410325"/>
            <a:ext cx="9144000" cy="457200"/>
          </a:xfrm>
          <a:prstGeom prst="rect">
            <a:avLst/>
          </a:prstGeom>
          <a:solidFill>
            <a:srgbClr val="0E54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1400" y="6477000"/>
            <a:ext cx="1981200" cy="30480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[Footer goes here]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6200" y="6477000"/>
            <a:ext cx="914400" cy="274320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1597"/>
            <a:ext cx="1165357" cy="4546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67375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64" r:id="rId3"/>
    <p:sldLayoutId id="2147483661" r:id="rId4"/>
    <p:sldLayoutId id="2147483662" r:id="rId5"/>
    <p:sldLayoutId id="2147483663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961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1, CKD, Ch 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23899" y="5790551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Medicare 5 percent sample. Abbreviations: CKD, chronic kidney disease; CHF, congestive heart failure, DM, diabetes mellitus; PPPY, per person per year.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13549"/>
            <a:ext cx="914400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Figure 6.5 Per person per year expenditures on Parts A, B, and D services for </a:t>
            </a:r>
            <a:endParaRPr lang="en-US" sz="2800" b="1" baseline="30000" dirty="0" smtClean="0"/>
          </a:p>
          <a:p>
            <a:pPr algn="ctr"/>
            <a:r>
              <a:rPr lang="en-US" sz="2800" b="1" baseline="30000" dirty="0" smtClean="0"/>
              <a:t>the </a:t>
            </a:r>
            <a:r>
              <a:rPr lang="en-US" sz="2800" b="1" baseline="30000" dirty="0"/>
              <a:t>CKD Medicare population aged 65+, by DM, CHF, and year, 1993-2013</a:t>
            </a:r>
          </a:p>
        </p:txBody>
      </p:sp>
      <p:pic>
        <p:nvPicPr>
          <p:cNvPr id="9218" name="Picture 2" descr="\\vasa\USRDSdocs\ADR\2015\Chapters\Volume 1 - CKD\6 - Costs of CKD\Powerpoint\CKD_Cost_F5_3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5"/>
          <a:stretch/>
        </p:blipFill>
        <p:spPr bwMode="auto">
          <a:xfrm>
            <a:off x="1142993" y="1490870"/>
            <a:ext cx="6858014" cy="3963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282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1, CKD, Ch 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23900" y="5562600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Medicare 5 percent sample. Abbreviations: CKD, chronic kidney disease; CHF, congestive heart failure; DM, diabetes mellitus; PPPY, per patient per year costs.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13549"/>
            <a:ext cx="914400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Table 6.1 Point prevalent distribution of Medicare fee-for-service patients aged 65+, and total annual costs of Medicare Parts A, B, and D services, by DM, CHF, and/or CKD, 2013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286945"/>
              </p:ext>
            </p:extLst>
          </p:nvPr>
        </p:nvGraphicFramePr>
        <p:xfrm>
          <a:off x="1051560" y="1371600"/>
          <a:ext cx="7040879" cy="3657600"/>
        </p:xfrm>
        <a:graphic>
          <a:graphicData uri="http://schemas.openxmlformats.org/drawingml/2006/table">
            <a:tbl>
              <a:tblPr firstRow="1" firstCol="1" bandRow="1"/>
              <a:tblGrid>
                <a:gridCol w="1650359"/>
                <a:gridCol w="1078104"/>
                <a:gridCol w="1078104"/>
                <a:gridCol w="1078104"/>
                <a:gridCol w="1078104"/>
                <a:gridCol w="1078104"/>
              </a:tblGrid>
              <a:tr h="406400"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U.S. Medicare Population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Costs (millions, U.S. $)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PPPY (U.S. $)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Population (%)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Costs (%)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23,897,280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$250,503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$10,854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100.00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100.00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With CHF or CKD or DM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8,041,400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$127,725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$16,810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33.65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50.99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 only (- DM &amp; CHF)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964,240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$14,223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$15,614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4.04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5.68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DM only (- CHF &amp; CKD)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4,088,260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$47,039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$11,842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17.11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18.78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CHF only (- DM &amp; CKD)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911,260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$17,321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$20,716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3.81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6.91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 and DM only (- CHF)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780,520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$13,605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$18,404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3.27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5.43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 and CHF only (- DM)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339,040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$8,748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$30,312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1.42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3.49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DM and CHF only (- CKD)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535,020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$12,968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$26,477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2.24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5.18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 and CHF and DM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423,060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$13,822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$38,230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1.77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5.52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No CKD or DM or CHF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15,855,880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$122,778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$7,931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66.35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49.01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 CKD (+/- DM &amp; CHF)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2,506,860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$50,398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$21,909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10.49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20.12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 DM (+/- CKD &amp; CHF)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5,826,860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$87,433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$15,718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24.38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34.90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 CHF (+/- DM &amp; CKD)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2,208,380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$52,858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$26,750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9.24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21.10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 and DM (+/-  CHF)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1,203,580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$27,427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$24,916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5.04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10.95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 and CHF (+/- DM)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762,100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$22,570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$34,715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3.19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9.01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DM and CHF (+/- CKD)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958,080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$26,789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$31,469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4.01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10.69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1872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1, CKD, Ch 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23899" y="5638800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Medicare 5 percent sample. Abbreviations: CKD, chronic kidney disease; CHF, congestive heart failure, DM, diabetes mellitus.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13549"/>
            <a:ext cx="914400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Figure 6.1 Overall Medicare Parts A, B, and D costs for fee-for-service patients </a:t>
            </a:r>
            <a:endParaRPr lang="en-US" sz="2800" b="1" baseline="30000" dirty="0" smtClean="0"/>
          </a:p>
          <a:p>
            <a:pPr algn="ctr"/>
            <a:r>
              <a:rPr lang="en-US" sz="2800" b="1" baseline="30000" dirty="0" smtClean="0"/>
              <a:t>aged </a:t>
            </a:r>
            <a:r>
              <a:rPr lang="en-US" sz="2800" b="1" baseline="30000" dirty="0"/>
              <a:t>65 and older, by CKD, DM, CHF, and year, 2010 &amp; 2013</a:t>
            </a:r>
          </a:p>
        </p:txBody>
      </p:sp>
      <p:pic>
        <p:nvPicPr>
          <p:cNvPr id="2050" name="Picture 2" descr="\\vasa\USRDSdocs\ADR\2015\Chapters\Volume 1 - CKD\6 - Costs of CKD\Powerpoint\CKD_Cost_F1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036" y="1066800"/>
            <a:ext cx="5761301" cy="4429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7094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1, CKD, Ch 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23899" y="5638800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Medicare 5 percent sample. Abbreviations: CKD, chronic kidney disease; </a:t>
            </a:r>
            <a:r>
              <a:rPr lang="en-US" i="1" baseline="30000" dirty="0" err="1"/>
              <a:t>Unk</a:t>
            </a:r>
            <a:r>
              <a:rPr lang="en-US" i="1" baseline="30000" dirty="0"/>
              <a:t>/</a:t>
            </a:r>
            <a:r>
              <a:rPr lang="en-US" i="1" baseline="30000" dirty="0" err="1"/>
              <a:t>unspc</a:t>
            </a:r>
            <a:r>
              <a:rPr lang="en-US" i="1" baseline="30000" dirty="0"/>
              <a:t>, CKD stage unknown or unspecified.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13549"/>
            <a:ext cx="914400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 smtClean="0"/>
              <a:t>Table </a:t>
            </a:r>
            <a:r>
              <a:rPr lang="en-US" sz="2800" b="1" baseline="30000" dirty="0"/>
              <a:t>6.2 Overall per person per year costs for Medicare Parts A, B, and D services for </a:t>
            </a:r>
            <a:endParaRPr lang="en-US" sz="2800" b="1" baseline="30000" dirty="0" smtClean="0"/>
          </a:p>
          <a:p>
            <a:pPr algn="ctr"/>
            <a:r>
              <a:rPr lang="en-US" sz="2800" b="1" baseline="30000" dirty="0" smtClean="0"/>
              <a:t>CKD </a:t>
            </a:r>
            <a:r>
              <a:rPr lang="en-US" sz="2800" b="1" baseline="30000" dirty="0"/>
              <a:t>patients, by CKD stage, age, sex, race, and year, 2010 &amp; 2013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590684"/>
              </p:ext>
            </p:extLst>
          </p:nvPr>
        </p:nvGraphicFramePr>
        <p:xfrm>
          <a:off x="1234440" y="1143000"/>
          <a:ext cx="6675120" cy="4206237"/>
        </p:xfrm>
        <a:graphic>
          <a:graphicData uri="http://schemas.openxmlformats.org/drawingml/2006/table">
            <a:tbl>
              <a:tblPr firstRow="1" firstCol="1" bandRow="1"/>
              <a:tblGrid>
                <a:gridCol w="898040"/>
                <a:gridCol w="633259"/>
                <a:gridCol w="540058"/>
                <a:gridCol w="540058"/>
                <a:gridCol w="540058"/>
                <a:gridCol w="540058"/>
                <a:gridCol w="633259"/>
                <a:gridCol w="540058"/>
                <a:gridCol w="633259"/>
                <a:gridCol w="540058"/>
                <a:gridCol w="636955"/>
              </a:tblGrid>
              <a:tr h="157942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7130" marR="571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2010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2013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5883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7130" marR="571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Any CKD 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Stages   1-2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Stage 3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Stages   4-5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Unk/ Unspc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Any CKD 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Stages   1-2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Stage 3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Stages   4-5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Unk/ Unspc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883">
                <a:tc>
                  <a:txBody>
                    <a:bodyPr/>
                    <a:lstStyle/>
                    <a:p>
                      <a:pPr marL="55245" marR="0" indent="-5524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Patient years at risk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1,836,715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161,650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660,612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202,278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812,175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2,300,310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227,260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1,023,273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229,857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819,920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26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 patients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$22,440</a:t>
                      </a:r>
                      <a:endParaRPr lang="en-US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$19,086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$21,392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$28,793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$22,377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$21,909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$19,859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$21,253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$27,405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$21,756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9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Age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2682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65-69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$20,433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$17,054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$20,117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$29,474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$19,716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$20,964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$16,943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$20,819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$30,890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$20,281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682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70-74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$20,670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$16,688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$19,642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$28,231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$20,763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$20,274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$17,503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$19,475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$26,615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$20,607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682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75-79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$21,921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$18,782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$20,615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$29,599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$21,823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$21,441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$19,930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$20,817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$26,369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$21,354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682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80-84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$23,422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$20,967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$22,218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$28,209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$23,596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$22,375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$21,218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$21,468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$27,384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$22,367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682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85+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$24,714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$22,255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$23,798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$28,732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$24,623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$23,737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$23,650</a:t>
                      </a:r>
                      <a:endParaRPr lang="en-US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$23,076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$27,165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$23,409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9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Sex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2682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$21,841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$18,540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$21,078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$28,438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$21,586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$21,545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$19,753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$21,223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$26,807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$21,063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682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Female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$22,977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$19,604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$21,687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$29,083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$23,071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$22,233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$19,957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$21,280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$27,884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$22,372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9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Race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2682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$21,798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$18,248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$20,946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$27,690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$21,758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$21,550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$19,629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$20,926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$26,551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$21,496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883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Black/African American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$26,075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$22,567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$24,024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$33,206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$26,372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$24,281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$20,729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$23,235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$32,322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$23,784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682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Other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$25,054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$22,153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$23,325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$33,833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$24,720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$22,694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$20,901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$22,487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$27,658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$22,100</a:t>
                      </a:r>
                      <a:endParaRPr lang="en-US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436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1, CKD, Ch 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23899" y="5638800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Medicare 5 percent sample. Abbreviations:  CKD, chronic kidney disease; DM, diabetes mellitus; </a:t>
            </a:r>
            <a:r>
              <a:rPr lang="en-US" i="1" baseline="30000" dirty="0" err="1"/>
              <a:t>Unk</a:t>
            </a:r>
            <a:r>
              <a:rPr lang="en-US" i="1" baseline="30000" dirty="0"/>
              <a:t>/</a:t>
            </a:r>
            <a:r>
              <a:rPr lang="en-US" i="1" baseline="30000" dirty="0" err="1"/>
              <a:t>unspc</a:t>
            </a:r>
            <a:r>
              <a:rPr lang="en-US" i="1" baseline="30000" dirty="0"/>
              <a:t>, CKD stage unknown or unspecified.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13549"/>
            <a:ext cx="914400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Table 6.3 Per person per year costs for Parts A, B, and D services for Medicare </a:t>
            </a:r>
            <a:endParaRPr lang="en-US" sz="2800" b="1" baseline="30000" dirty="0" smtClean="0"/>
          </a:p>
          <a:p>
            <a:pPr algn="ctr"/>
            <a:r>
              <a:rPr lang="en-US" sz="2800" b="1" baseline="30000" dirty="0" smtClean="0"/>
              <a:t>CKD </a:t>
            </a:r>
            <a:r>
              <a:rPr lang="en-US" sz="2800" b="1" baseline="30000" dirty="0"/>
              <a:t>patients with DM, by CKD stage, age, sex, race, and year, 2010 &amp; 2013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765124"/>
              </p:ext>
            </p:extLst>
          </p:nvPr>
        </p:nvGraphicFramePr>
        <p:xfrm>
          <a:off x="1234439" y="1143000"/>
          <a:ext cx="6675121" cy="4206237"/>
        </p:xfrm>
        <a:graphic>
          <a:graphicData uri="http://schemas.openxmlformats.org/drawingml/2006/table">
            <a:tbl>
              <a:tblPr firstRow="1" firstCol="1" bandRow="1"/>
              <a:tblGrid>
                <a:gridCol w="898041"/>
                <a:gridCol w="555488"/>
                <a:gridCol w="555488"/>
                <a:gridCol w="555488"/>
                <a:gridCol w="555488"/>
                <a:gridCol w="555488"/>
                <a:gridCol w="633260"/>
                <a:gridCol w="540058"/>
                <a:gridCol w="540058"/>
                <a:gridCol w="540058"/>
                <a:gridCol w="746206"/>
              </a:tblGrid>
              <a:tr h="158259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5240" marR="552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2010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2013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6518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5240" marR="552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Any CKD </a:t>
                      </a:r>
                      <a:endParaRPr lang="en-US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Stages   1-2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Stage 3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Stages   4-5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Unk/ Unspc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Any CKD 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Stages   1-2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Stage 3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Stages   4-5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Unk/ Unspc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Patient years at risk</a:t>
                      </a:r>
                      <a:endParaRPr lang="en-US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870,939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78,316</a:t>
                      </a:r>
                      <a:endParaRPr lang="en-US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322,900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105,972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363,752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1,100,774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110,909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499,897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120,675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369,293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27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 patients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$25,510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$22,117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$24,455</a:t>
                      </a:r>
                      <a:endParaRPr lang="en-US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$32,940</a:t>
                      </a:r>
                      <a:endParaRPr lang="en-US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$25,013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$24,916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$22,364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$24,453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$31,383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$24,195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2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Age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5240" marR="552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2799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65-69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$23,726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$20,296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$23,689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$32,805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$22,369</a:t>
                      </a:r>
                      <a:endParaRPr lang="en-US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$24,561</a:t>
                      </a:r>
                      <a:endParaRPr lang="en-US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$19,721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$24,561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$35,068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$23,317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799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70-74</a:t>
                      </a:r>
                      <a:endParaRPr lang="en-US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$23,731</a:t>
                      </a:r>
                      <a:endParaRPr lang="en-US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$19,499</a:t>
                      </a:r>
                      <a:endParaRPr lang="en-US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$23,058</a:t>
                      </a:r>
                      <a:endParaRPr lang="en-US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$31,020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$23,381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$23,086</a:t>
                      </a:r>
                      <a:endParaRPr lang="en-US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$20,435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$22,703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$29,438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$22,593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799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75-79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$25,251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$22,248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$23,774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$33,883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$24,735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$24,407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$22,238</a:t>
                      </a:r>
                      <a:endParaRPr lang="en-US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$23,877</a:t>
                      </a:r>
                      <a:endParaRPr lang="en-US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$30,046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$23,991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799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80-84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$26,767</a:t>
                      </a:r>
                      <a:endParaRPr lang="en-US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$23,625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$25,412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$32,635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$26,773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$25,445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$25,351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$24,631</a:t>
                      </a:r>
                      <a:endParaRPr lang="en-US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$31,640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$24,415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799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85+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$28,441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$27,272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$27,127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$34,251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$27,763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$27,446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$25,803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$27,016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$31,741</a:t>
                      </a:r>
                      <a:endParaRPr lang="en-US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$26,787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2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Sex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2799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$24,252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$21,432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$23,568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$31,835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$23,411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$23,991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$21,786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$23,870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$30,042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$23,036</a:t>
                      </a:r>
                      <a:endParaRPr lang="en-US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799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Female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$26,702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$22,820</a:t>
                      </a:r>
                      <a:endParaRPr lang="en-US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$25,348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$33,877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$26,471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$25,807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$22,950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$25,031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$32,468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$25,316</a:t>
                      </a:r>
                      <a:endParaRPr lang="en-US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2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Race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2799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$24,732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$20,831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$23,872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$31,583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$24,378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$24,561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$22,005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$24,117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$30,658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$23,995</a:t>
                      </a:r>
                      <a:endParaRPr lang="en-US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2175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Black/African American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$28,904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$26,164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$27,066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$37,642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$28,153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$26,927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$23,254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$26,221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$35,389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$25,637</a:t>
                      </a:r>
                      <a:endParaRPr lang="en-US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799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Other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$27,767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$25,507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$26,488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$36,765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$26,553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$25,089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$23,869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$25,051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$30,165</a:t>
                      </a: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$23,873</a:t>
                      </a:r>
                      <a:endParaRPr lang="en-US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40" marR="552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8817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1, CKD, Ch 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23899" y="5638800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Medicare 5 percent sample. Abbreviations: CHF, congestive heart failure; CKD, chronic kidney disease; </a:t>
            </a:r>
            <a:r>
              <a:rPr lang="en-US" i="1" baseline="30000" dirty="0" err="1"/>
              <a:t>Unk</a:t>
            </a:r>
            <a:r>
              <a:rPr lang="en-US" i="1" baseline="30000" dirty="0"/>
              <a:t>/</a:t>
            </a:r>
            <a:r>
              <a:rPr lang="en-US" i="1" baseline="30000" dirty="0" err="1"/>
              <a:t>unspc</a:t>
            </a:r>
            <a:r>
              <a:rPr lang="en-US" i="1" baseline="30000" dirty="0"/>
              <a:t>, CKD stage unknown.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13549"/>
            <a:ext cx="914400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Table 6.4 Per person per year costs for Parts A, B, and D services for Medicare </a:t>
            </a:r>
            <a:endParaRPr lang="en-US" sz="2800" b="1" baseline="30000" dirty="0" smtClean="0"/>
          </a:p>
          <a:p>
            <a:pPr algn="ctr"/>
            <a:r>
              <a:rPr lang="en-US" sz="2800" b="1" baseline="30000" dirty="0" smtClean="0"/>
              <a:t>CKD </a:t>
            </a:r>
            <a:r>
              <a:rPr lang="en-US" sz="2800" b="1" baseline="30000" dirty="0"/>
              <a:t>patients with CHF, by CKD stage, age, sex, race, and year, 2010 &amp; 2013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894692"/>
              </p:ext>
            </p:extLst>
          </p:nvPr>
        </p:nvGraphicFramePr>
        <p:xfrm>
          <a:off x="1234437" y="1066800"/>
          <a:ext cx="6675125" cy="4220559"/>
        </p:xfrm>
        <a:graphic>
          <a:graphicData uri="http://schemas.openxmlformats.org/drawingml/2006/table">
            <a:tbl>
              <a:tblPr firstRow="1" firstCol="1" bandRow="1"/>
              <a:tblGrid>
                <a:gridCol w="880235"/>
                <a:gridCol w="579489"/>
                <a:gridCol w="579489"/>
                <a:gridCol w="579489"/>
                <a:gridCol w="579489"/>
                <a:gridCol w="579489"/>
                <a:gridCol w="579489"/>
                <a:gridCol w="579489"/>
                <a:gridCol w="579489"/>
                <a:gridCol w="579489"/>
                <a:gridCol w="579489"/>
              </a:tblGrid>
              <a:tr h="155514">
                <a:tc>
                  <a:txBody>
                    <a:bodyPr/>
                    <a:lstStyle/>
                    <a:p>
                      <a:endParaRPr lang="en-US" sz="3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7998" marR="1799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2010</a:t>
                      </a:r>
                      <a:endParaRPr lang="en-US" sz="9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2013</a:t>
                      </a:r>
                      <a:endParaRPr lang="en-US" sz="9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0807"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17998" marR="1799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Any CKD </a:t>
                      </a:r>
                      <a:endParaRPr lang="en-US" sz="9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Stages   1-2</a:t>
                      </a:r>
                      <a:endParaRPr lang="en-US" sz="9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Stage 3</a:t>
                      </a:r>
                      <a:endParaRPr lang="en-US" sz="9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Stages   4-5</a:t>
                      </a:r>
                      <a:endParaRPr lang="en-US" sz="9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Unk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Unspc</a:t>
                      </a:r>
                      <a:endParaRPr lang="en-US" sz="9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Any CKD </a:t>
                      </a:r>
                      <a:endParaRPr lang="en-US" sz="9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Stages   1-2</a:t>
                      </a:r>
                      <a:endParaRPr lang="en-US" sz="9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Stage 3</a:t>
                      </a:r>
                      <a:endParaRPr lang="en-US" sz="9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Stages   4-5</a:t>
                      </a:r>
                      <a:endParaRPr lang="en-US" sz="9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Unk</a:t>
                      </a:r>
                      <a:r>
                        <a:rPr lang="en-US" sz="9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en-US" sz="900" b="1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Unspc</a:t>
                      </a:r>
                      <a:endParaRPr lang="en-US" sz="9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7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Patient years at risk</a:t>
                      </a:r>
                      <a:endParaRPr lang="en-US" sz="9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562,712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41,614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194,915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78,541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247,642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650,146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55,549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289,311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85,666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219,619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27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All patients</a:t>
                      </a:r>
                      <a:endParaRPr lang="en-US" sz="9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$34,766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$33,276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$34,044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$40,563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$33,747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$34,715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$34,113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$34,538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$38,846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$33,489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5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Age</a:t>
                      </a:r>
                      <a:endParaRPr lang="en-US" sz="9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17998" marR="179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2788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65-69</a:t>
                      </a:r>
                      <a:endParaRPr lang="en-US" sz="9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$38,358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$35,804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$36,982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$48,801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$36,829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$39,428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$35,086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$39,209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$49,990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$37,486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788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70-74</a:t>
                      </a:r>
                      <a:endParaRPr lang="en-US" sz="9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$35,829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$33,511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$34,277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$42,201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$35,726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$35,991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$33,863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$35,775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$38,857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$35,831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788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75-79</a:t>
                      </a:r>
                      <a:endParaRPr lang="en-US" sz="9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$35,488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$34,861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$34,770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$41,926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$34,023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$35,836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$35,367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$35,538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$39,405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$34,965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788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80-84</a:t>
                      </a:r>
                      <a:endParaRPr lang="en-US" sz="9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$34,529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$32,621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$33,500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$38,629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$34,304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$34,272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$34,736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$33,785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$38,077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$33,247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788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85+</a:t>
                      </a:r>
                      <a:endParaRPr lang="en-US" sz="9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$32,757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$31,195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$32,686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$37,841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$31,510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$32,144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$32,517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$32,234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$35,904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$30,458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5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Sex</a:t>
                      </a:r>
                      <a:endParaRPr lang="en-US" sz="9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2788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9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$33,906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$33,686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$33,122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$39,935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$32,686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$33,603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$33,431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$34,001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$38,291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$31,364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788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Female</a:t>
                      </a:r>
                      <a:endParaRPr lang="en-US" sz="9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$35,535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$32,912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$34,959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$41,098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$34,634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$35,714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$34,745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$35,049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$39,284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$35,337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5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Race</a:t>
                      </a:r>
                      <a:endParaRPr lang="en-US" sz="9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17998" marR="179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2788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9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$33,569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$31,617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$33,051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$38,595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$32,772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$34,036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$33,122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$33,993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$37,641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$32,969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746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Black/African American</a:t>
                      </a:r>
                      <a:endParaRPr lang="en-US" sz="9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$40,868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$38,856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$39,480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$48,402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$39,330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$38,433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$37,541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$37,469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$45,290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$36,567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788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Other</a:t>
                      </a:r>
                      <a:endParaRPr lang="en-US" sz="9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$40,817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$40,894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$39,173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$48,838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$38,873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$37,206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$40,194</a:t>
                      </a:r>
                      <a:endParaRPr lang="en-US" sz="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$36,955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$39,873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$35,497</a:t>
                      </a:r>
                      <a:endParaRPr lang="en-US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998" marR="179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177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1, CKD, Ch 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23899" y="5790551"/>
            <a:ext cx="7696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Medicare 5 percent sample. Abbreviations: CKD, chronic kidney disease.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13549"/>
            <a:ext cx="914400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Figure </a:t>
            </a:r>
            <a:r>
              <a:rPr lang="en-US" sz="2800" b="1" baseline="30000" dirty="0" smtClean="0"/>
              <a:t>6.2 Overall </a:t>
            </a:r>
            <a:r>
              <a:rPr lang="en-US" sz="2800" b="1" baseline="30000" dirty="0"/>
              <a:t>expenditures on Parts A, B, and D services for the Medicare population aged 65+ and for those with CKD, by year, 1993-2013</a:t>
            </a:r>
          </a:p>
        </p:txBody>
      </p:sp>
      <p:pic>
        <p:nvPicPr>
          <p:cNvPr id="6146" name="Picture 2" descr="\\vasa\USRDSdocs\ADR\2015\Chapters\Volume 1 - CKD\6 - Costs of CKD\Powerpoint\CKD_Cost_F2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93" y="1295400"/>
            <a:ext cx="6858014" cy="4114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080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1, CKD, Ch 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23899" y="5790551"/>
            <a:ext cx="7696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Medicare 5 percent sample. Abbreviations: CKD, chronic kidney disease; DM, diabetes mellitus.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13549"/>
            <a:ext cx="914400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Figure </a:t>
            </a:r>
            <a:r>
              <a:rPr lang="en-US" sz="2800" b="1" baseline="30000" dirty="0" smtClean="0"/>
              <a:t>6.3 Overall </a:t>
            </a:r>
            <a:r>
              <a:rPr lang="en-US" sz="2800" b="1" baseline="30000" dirty="0"/>
              <a:t>expenditures on Parts A, B, and D services for the Medicare </a:t>
            </a:r>
            <a:endParaRPr lang="en-US" sz="2800" b="1" baseline="30000" dirty="0" smtClean="0"/>
          </a:p>
          <a:p>
            <a:pPr algn="ctr"/>
            <a:r>
              <a:rPr lang="en-US" sz="2800" b="1" baseline="30000" dirty="0" smtClean="0"/>
              <a:t>DM </a:t>
            </a:r>
            <a:r>
              <a:rPr lang="en-US" sz="2800" b="1" baseline="30000" dirty="0"/>
              <a:t>population aged 65+ and for those with CKD and DM, by year, 1993-2013</a:t>
            </a:r>
          </a:p>
        </p:txBody>
      </p:sp>
      <p:pic>
        <p:nvPicPr>
          <p:cNvPr id="7170" name="Picture 2" descr="\\vasa\USRDSdocs\ADR\2015\Chapters\Volume 1 - CKD\6 - Costs of CKD\Powerpoint\CKD_Cost_F3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92" y="1351718"/>
            <a:ext cx="6858014" cy="4114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8863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1, CKD, Ch 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23899" y="5790551"/>
            <a:ext cx="7696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Medicare 5 percent sample. Abbreviations: CKD, chronic kidney disease; CHF, congestive heart failure.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13549"/>
            <a:ext cx="914400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Figure 6.4 Overall expenditures on Parts A, B, and D services for the Medicare </a:t>
            </a:r>
            <a:endParaRPr lang="en-US" sz="2800" b="1" baseline="30000" dirty="0" smtClean="0"/>
          </a:p>
          <a:p>
            <a:pPr algn="ctr"/>
            <a:r>
              <a:rPr lang="en-US" sz="2800" b="1" baseline="30000" dirty="0" smtClean="0"/>
              <a:t>CHF </a:t>
            </a:r>
            <a:r>
              <a:rPr lang="en-US" sz="2800" b="1" baseline="30000" dirty="0"/>
              <a:t>population aged 65+ and for those with CKD and CHF, by year, 1993-2013</a:t>
            </a:r>
          </a:p>
        </p:txBody>
      </p:sp>
      <p:pic>
        <p:nvPicPr>
          <p:cNvPr id="8194" name="Picture 2" descr="\\vasa\USRDSdocs\ADR\2015\Chapters\Volume 1 - CKD\6 - Costs of CKD\Powerpoint\CKD_Cost_F4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93" y="1371596"/>
            <a:ext cx="6858014" cy="4114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3588246"/>
      </p:ext>
    </p:extLst>
  </p:cSld>
  <p:clrMapOvr>
    <a:masterClrMapping/>
  </p:clrMapOvr>
</p:sld>
</file>

<file path=ppt/theme/theme1.xml><?xml version="1.0" encoding="utf-8"?>
<a:theme xmlns:a="http://schemas.openxmlformats.org/drawingml/2006/main" name="ADR_PPT_Template_CKD">
  <a:themeElements>
    <a:clrScheme name="USRDS ADR Color Palette">
      <a:dk1>
        <a:sysClr val="windowText" lastClr="000000"/>
      </a:dk1>
      <a:lt1>
        <a:sysClr val="window" lastClr="FFFFFF"/>
      </a:lt1>
      <a:dk2>
        <a:srgbClr val="48070E"/>
      </a:dk2>
      <a:lt2>
        <a:srgbClr val="FFFFFF"/>
      </a:lt2>
      <a:accent1>
        <a:srgbClr val="7A2F36"/>
      </a:accent1>
      <a:accent2>
        <a:srgbClr val="AC6168"/>
      </a:accent2>
      <a:accent3>
        <a:srgbClr val="002966"/>
      </a:accent3>
      <a:accent4>
        <a:srgbClr val="0E5480"/>
      </a:accent4>
      <a:accent5>
        <a:srgbClr val="367CA8"/>
      </a:accent5>
      <a:accent6>
        <a:srgbClr val="FFC76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ADR_PPT_Template_CKD</Template>
  <TotalTime>156</TotalTime>
  <Words>1684</Words>
  <Application>Microsoft Office PowerPoint</Application>
  <PresentationFormat>On-screen Show (4:3)</PresentationFormat>
  <Paragraphs>618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ADR_PPT_Template_CKD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Shamraj</dc:creator>
  <cp:lastModifiedBy>Lan Tong</cp:lastModifiedBy>
  <cp:revision>64</cp:revision>
  <dcterms:created xsi:type="dcterms:W3CDTF">2014-11-10T19:37:45Z</dcterms:created>
  <dcterms:modified xsi:type="dcterms:W3CDTF">2015-11-11T19:47:17Z</dcterms:modified>
</cp:coreProperties>
</file>