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7CA8"/>
    <a:srgbClr val="0E5480"/>
    <a:srgbClr val="002966"/>
    <a:srgbClr val="48070E"/>
    <a:srgbClr val="7A2F36"/>
    <a:srgbClr val="AC61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4" autoAdjust="0"/>
    <p:restoredTop sz="94672" autoAdjust="0"/>
  </p:normalViewPr>
  <p:slideViewPr>
    <p:cSldViewPr showGuides="1">
      <p:cViewPr>
        <p:scale>
          <a:sx n="100" d="100"/>
          <a:sy n="100" d="100"/>
        </p:scale>
        <p:origin x="-946" y="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6" d="100"/>
          <a:sy n="86" d="100"/>
        </p:scale>
        <p:origin x="-210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106686-F82D-4753-94CB-70FF72A4246B}" type="datetimeFigureOut">
              <a:rPr lang="en-US" smtClean="0"/>
              <a:t>11/11/2015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78B029-9C19-4863-A099-C3EB469D975D}" type="slidenum">
              <a:rPr lang="en-US" smtClean="0"/>
              <a:t>‹#›</a:t>
            </a:fld>
            <a:endParaRPr lang="en-US"/>
          </a:p>
        </p:txBody>
      </p:sp>
    </p:spTree>
    <p:extLst>
      <p:ext uri="{BB962C8B-B14F-4D97-AF65-F5344CB8AC3E}">
        <p14:creationId xmlns:p14="http://schemas.microsoft.com/office/powerpoint/2010/main" val="299512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C62516-1E61-479A-8F13-75B68A779684}" type="datetimeFigureOut">
              <a:rPr lang="en-US" smtClean="0"/>
              <a:t>11/11/2015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EDF32A-2C87-427B-8169-B6092B336250}" type="slidenum">
              <a:rPr lang="en-US" smtClean="0"/>
              <a:t>‹#›</a:t>
            </a:fld>
            <a:endParaRPr lang="en-US"/>
          </a:p>
        </p:txBody>
      </p:sp>
    </p:spTree>
    <p:extLst>
      <p:ext uri="{BB962C8B-B14F-4D97-AF65-F5344CB8AC3E}">
        <p14:creationId xmlns:p14="http://schemas.microsoft.com/office/powerpoint/2010/main" val="625990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6075" y="460689"/>
            <a:ext cx="3200399" cy="1248616"/>
          </a:xfrm>
          <a:prstGeom prst="rect">
            <a:avLst/>
          </a:prstGeom>
        </p:spPr>
      </p:pic>
      <p:sp>
        <p:nvSpPr>
          <p:cNvPr id="2" name="TextBox 1"/>
          <p:cNvSpPr txBox="1"/>
          <p:nvPr userDrawn="1"/>
        </p:nvSpPr>
        <p:spPr>
          <a:xfrm>
            <a:off x="904874" y="2362200"/>
            <a:ext cx="7162800" cy="830997"/>
          </a:xfrm>
          <a:prstGeom prst="rect">
            <a:avLst/>
          </a:prstGeom>
          <a:noFill/>
        </p:spPr>
        <p:txBody>
          <a:bodyPr wrap="square" rtlCol="0">
            <a:spAutoFit/>
          </a:bodyPr>
          <a:lstStyle/>
          <a:p>
            <a:pPr algn="ctr"/>
            <a:r>
              <a:rPr lang="en-US" sz="2400" b="1" dirty="0" smtClean="0">
                <a:solidFill>
                  <a:srgbClr val="367CA8"/>
                </a:solidFill>
                <a:latin typeface="Constantia" panose="02030602050306030303" pitchFamily="18" charset="0"/>
              </a:rPr>
              <a:t>2015 </a:t>
            </a:r>
            <a:r>
              <a:rPr lang="en-US" sz="2400" b="1" cap="small" baseline="0" dirty="0" smtClean="0">
                <a:solidFill>
                  <a:srgbClr val="367CA8"/>
                </a:solidFill>
                <a:latin typeface="Constantia" panose="02030602050306030303" pitchFamily="18" charset="0"/>
              </a:rPr>
              <a:t>ANNUAL DATA REPORT</a:t>
            </a:r>
          </a:p>
          <a:p>
            <a:pPr algn="ctr"/>
            <a:r>
              <a:rPr lang="en-US" sz="2400" b="1" cap="small" baseline="0" dirty="0" smtClean="0">
                <a:solidFill>
                  <a:srgbClr val="367CA8"/>
                </a:solidFill>
                <a:latin typeface="Constantia" panose="02030602050306030303" pitchFamily="18" charset="0"/>
              </a:rPr>
              <a:t>Volume 2: End-Stage Renal Disease</a:t>
            </a:r>
          </a:p>
        </p:txBody>
      </p:sp>
      <p:sp>
        <p:nvSpPr>
          <p:cNvPr id="4" name="TextBox 3"/>
          <p:cNvSpPr txBox="1"/>
          <p:nvPr userDrawn="1"/>
        </p:nvSpPr>
        <p:spPr>
          <a:xfrm>
            <a:off x="762000" y="3733800"/>
            <a:ext cx="7467600" cy="646331"/>
          </a:xfrm>
          <a:prstGeom prst="rect">
            <a:avLst/>
          </a:prstGeom>
          <a:noFill/>
        </p:spPr>
        <p:txBody>
          <a:bodyPr wrap="square" rtlCol="0">
            <a:spAutoFit/>
          </a:bodyPr>
          <a:lstStyle/>
          <a:p>
            <a:pPr algn="ctr"/>
            <a:r>
              <a:rPr lang="en-US" sz="3600" b="1" dirty="0" smtClean="0">
                <a:latin typeface="Candara" panose="020E0502030303020204" pitchFamily="34" charset="0"/>
              </a:rPr>
              <a:t>Chapter 4: Vascular Access</a:t>
            </a:r>
            <a:endParaRPr lang="en-US" sz="3600" b="1" dirty="0">
              <a:latin typeface="Candara" panose="020E0502030303020204" pitchFamily="34" charset="0"/>
            </a:endParaRPr>
          </a:p>
        </p:txBody>
      </p:sp>
    </p:spTree>
    <p:extLst>
      <p:ext uri="{BB962C8B-B14F-4D97-AF65-F5344CB8AC3E}">
        <p14:creationId xmlns:p14="http://schemas.microsoft.com/office/powerpoint/2010/main" val="8618315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
          <p:cNvSpPr>
            <a:spLocks noGrp="1"/>
          </p:cNvSpPr>
          <p:nvPr>
            <p:ph type="ftr" sz="quarter" idx="10"/>
          </p:nvPr>
        </p:nvSpPr>
        <p:spPr>
          <a:xfrm>
            <a:off x="3581400" y="6477000"/>
            <a:ext cx="1981200" cy="304800"/>
          </a:xfrm>
        </p:spPr>
        <p:txBody>
          <a:bodyPr/>
          <a:lstStyle/>
          <a:p>
            <a:r>
              <a:rPr lang="en-US" dirty="0" smtClean="0"/>
              <a:t>Vol 2, ESRD, </a:t>
            </a:r>
            <a:r>
              <a:rPr lang="en-US" dirty="0" err="1" smtClean="0"/>
              <a:t>Ch</a:t>
            </a:r>
            <a:r>
              <a:rPr lang="en-US" dirty="0" smtClean="0"/>
              <a:t> 1</a:t>
            </a:r>
            <a:endParaRPr lang="en-US" dirty="0"/>
          </a:p>
        </p:txBody>
      </p:sp>
    </p:spTree>
    <p:extLst>
      <p:ext uri="{BB962C8B-B14F-4D97-AF65-F5344CB8AC3E}">
        <p14:creationId xmlns:p14="http://schemas.microsoft.com/office/powerpoint/2010/main" val="4142608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a:xfrm>
            <a:off x="3581400" y="6477000"/>
            <a:ext cx="1981200" cy="304800"/>
          </a:xfrm>
        </p:spPr>
        <p:txBody>
          <a:bodyPr/>
          <a:lstStyle/>
          <a:p>
            <a:r>
              <a:rPr lang="en-US" dirty="0" smtClean="0"/>
              <a:t>Vol 2, ESRD, </a:t>
            </a:r>
            <a:r>
              <a:rPr lang="en-US" dirty="0" err="1" smtClean="0"/>
              <a:t>Ch</a:t>
            </a:r>
            <a:r>
              <a:rPr lang="en-US" dirty="0" smtClean="0"/>
              <a:t> 1</a:t>
            </a:r>
            <a:endParaRPr lang="en-US" dirty="0"/>
          </a:p>
        </p:txBody>
      </p:sp>
    </p:spTree>
    <p:extLst>
      <p:ext uri="{BB962C8B-B14F-4D97-AF65-F5344CB8AC3E}">
        <p14:creationId xmlns:p14="http://schemas.microsoft.com/office/powerpoint/2010/main" val="41195874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1"/>
          <p:cNvSpPr>
            <a:spLocks noGrp="1"/>
          </p:cNvSpPr>
          <p:nvPr>
            <p:ph type="ftr" sz="quarter" idx="10"/>
          </p:nvPr>
        </p:nvSpPr>
        <p:spPr>
          <a:xfrm>
            <a:off x="3581400" y="6477000"/>
            <a:ext cx="1981200" cy="304800"/>
          </a:xfrm>
        </p:spPr>
        <p:txBody>
          <a:bodyPr/>
          <a:lstStyle/>
          <a:p>
            <a:r>
              <a:rPr lang="en-US" dirty="0" smtClean="0"/>
              <a:t>Vol 2, ESRD, </a:t>
            </a:r>
            <a:r>
              <a:rPr lang="en-US" dirty="0" err="1" smtClean="0"/>
              <a:t>Ch</a:t>
            </a:r>
            <a:r>
              <a:rPr lang="en-US" dirty="0" smtClean="0"/>
              <a:t> 1</a:t>
            </a:r>
            <a:endParaRPr lang="en-US" dirty="0"/>
          </a:p>
        </p:txBody>
      </p:sp>
    </p:spTree>
    <p:extLst>
      <p:ext uri="{BB962C8B-B14F-4D97-AF65-F5344CB8AC3E}">
        <p14:creationId xmlns:p14="http://schemas.microsoft.com/office/powerpoint/2010/main" val="35842415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Picture Placeholder 2"/>
          <p:cNvSpPr>
            <a:spLocks noGrp="1"/>
          </p:cNvSpPr>
          <p:nvPr>
            <p:ph type="pic" idx="1"/>
          </p:nvPr>
        </p:nvSpPr>
        <p:spPr>
          <a:xfrm>
            <a:off x="381000" y="1219200"/>
            <a:ext cx="8305800" cy="4191000"/>
          </a:xfrm>
          <a:prstGeom prst="rect">
            <a:avLst/>
          </a:prstGeo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6" name="Text Placeholder 3"/>
          <p:cNvSpPr>
            <a:spLocks noGrp="1"/>
          </p:cNvSpPr>
          <p:nvPr>
            <p:ph type="body" sz="half" idx="2"/>
          </p:nvPr>
        </p:nvSpPr>
        <p:spPr>
          <a:xfrm>
            <a:off x="381000" y="5638800"/>
            <a:ext cx="8305800" cy="533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1"/>
          <p:cNvSpPr>
            <a:spLocks noGrp="1"/>
          </p:cNvSpPr>
          <p:nvPr>
            <p:ph type="title"/>
          </p:nvPr>
        </p:nvSpPr>
        <p:spPr>
          <a:xfrm>
            <a:off x="457200" y="274638"/>
            <a:ext cx="8229600" cy="563562"/>
          </a:xfrm>
          <a:prstGeom prst="rect">
            <a:avLst/>
          </a:prstGeom>
        </p:spPr>
        <p:txBody>
          <a:bodyPr/>
          <a:lstStyle>
            <a:lvl1pPr algn="l">
              <a:defRPr sz="1800" b="1"/>
            </a:lvl1pPr>
          </a:lstStyle>
          <a:p>
            <a:r>
              <a:rPr lang="en-US" smtClean="0"/>
              <a:t>Click to edit Master title style</a:t>
            </a:r>
            <a:endParaRPr lang="en-US" dirty="0"/>
          </a:p>
        </p:txBody>
      </p:sp>
      <p:sp>
        <p:nvSpPr>
          <p:cNvPr id="8" name="Footer Placeholder 1"/>
          <p:cNvSpPr>
            <a:spLocks noGrp="1"/>
          </p:cNvSpPr>
          <p:nvPr>
            <p:ph type="ftr" sz="quarter" idx="10"/>
          </p:nvPr>
        </p:nvSpPr>
        <p:spPr>
          <a:xfrm>
            <a:off x="3581400" y="6477000"/>
            <a:ext cx="1981200" cy="304800"/>
          </a:xfrm>
        </p:spPr>
        <p:txBody>
          <a:bodyPr/>
          <a:lstStyle/>
          <a:p>
            <a:r>
              <a:rPr lang="en-US" dirty="0" smtClean="0"/>
              <a:t>Vol 2, ESRD, </a:t>
            </a:r>
            <a:r>
              <a:rPr lang="en-US" dirty="0" err="1" smtClean="0"/>
              <a:t>Ch</a:t>
            </a:r>
            <a:r>
              <a:rPr lang="en-US" dirty="0" smtClean="0"/>
              <a:t> 1</a:t>
            </a:r>
            <a:endParaRPr lang="en-US" dirty="0"/>
          </a:p>
        </p:txBody>
      </p:sp>
    </p:spTree>
    <p:extLst>
      <p:ext uri="{BB962C8B-B14F-4D97-AF65-F5344CB8AC3E}">
        <p14:creationId xmlns:p14="http://schemas.microsoft.com/office/powerpoint/2010/main" val="5781485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a:spLocks noChangeAspect="1"/>
          </p:cNvSpPr>
          <p:nvPr userDrawn="1"/>
        </p:nvSpPr>
        <p:spPr>
          <a:xfrm>
            <a:off x="0" y="6410325"/>
            <a:ext cx="9144000" cy="457200"/>
          </a:xfrm>
          <a:prstGeom prst="rect">
            <a:avLst/>
          </a:prstGeom>
          <a:solidFill>
            <a:srgbClr val="0E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p:cNvSpPr>
            <a:spLocks noGrp="1"/>
          </p:cNvSpPr>
          <p:nvPr>
            <p:ph type="ftr" sz="quarter" idx="3"/>
          </p:nvPr>
        </p:nvSpPr>
        <p:spPr>
          <a:xfrm>
            <a:off x="3581400" y="6477000"/>
            <a:ext cx="1981200" cy="304800"/>
          </a:xfrm>
          <a:prstGeom prst="rect">
            <a:avLst/>
          </a:prstGeom>
        </p:spPr>
        <p:txBody>
          <a:bodyPr/>
          <a:lstStyle>
            <a:lvl1pPr algn="ctr">
              <a:defRPr sz="1400" b="1">
                <a:solidFill>
                  <a:schemeClr val="bg1"/>
                </a:solidFill>
              </a:defRPr>
            </a:lvl1pPr>
          </a:lstStyle>
          <a:p>
            <a:r>
              <a:rPr lang="nl-NL" smtClean="0"/>
              <a:t>Vol 2, ESRD, Ch 1</a:t>
            </a:r>
            <a:endParaRPr lang="en-US" dirty="0"/>
          </a:p>
        </p:txBody>
      </p:sp>
      <p:sp>
        <p:nvSpPr>
          <p:cNvPr id="12" name="Slide Number Placeholder 5"/>
          <p:cNvSpPr>
            <a:spLocks noGrp="1"/>
          </p:cNvSpPr>
          <p:nvPr>
            <p:ph type="sldNum" sz="quarter" idx="4"/>
          </p:nvPr>
        </p:nvSpPr>
        <p:spPr>
          <a:xfrm>
            <a:off x="7696200" y="6477000"/>
            <a:ext cx="914400" cy="274320"/>
          </a:xfrm>
          <a:prstGeom prst="rect">
            <a:avLst/>
          </a:prstGeom>
        </p:spPr>
        <p:txBody>
          <a:bodyPr/>
          <a:lstStyle>
            <a:lvl1pPr algn="r">
              <a:defRPr sz="1400">
                <a:solidFill>
                  <a:schemeClr val="bg1"/>
                </a:solidFill>
              </a:defRPr>
            </a:lvl1pPr>
          </a:lstStyle>
          <a:p>
            <a:fld id="{3F227FC0-035E-484D-AA62-D30602925625}" type="slidenum">
              <a:rPr lang="en-US" smtClean="0"/>
              <a:pPr/>
              <a:t>‹#›</a:t>
            </a:fld>
            <a:endParaRPr lang="en-US" dirty="0"/>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411597"/>
            <a:ext cx="1165357" cy="454657"/>
          </a:xfrm>
          <a:prstGeom prst="rect">
            <a:avLst/>
          </a:prstGeom>
          <a:solidFill>
            <a:schemeClr val="bg1"/>
          </a:solidFill>
          <a:ln>
            <a:noFill/>
          </a:ln>
          <a:effectLst>
            <a:outerShdw blurRad="50800" dist="38100" dir="16200000" rotWithShape="0">
              <a:prstClr val="black">
                <a:alpha val="40000"/>
              </a:prstClr>
            </a:outerShdw>
          </a:effectLst>
        </p:spPr>
      </p:pic>
    </p:spTree>
    <p:extLst>
      <p:ext uri="{BB962C8B-B14F-4D97-AF65-F5344CB8AC3E}">
        <p14:creationId xmlns:p14="http://schemas.microsoft.com/office/powerpoint/2010/main" val="3567375214"/>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4" r:id="rId3"/>
    <p:sldLayoutId id="2147483661" r:id="rId4"/>
    <p:sldLayoutId id="2147483663" r:id="rId5"/>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package" Target="../embeddings/Microsoft_Word_Document1.docx"/></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9614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10</a:t>
            </a:fld>
            <a:endParaRPr lang="en-US"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2993" y="1295400"/>
            <a:ext cx="6858014" cy="4285497"/>
          </a:xfrm>
        </p:spPr>
      </p:pic>
      <p:sp>
        <p:nvSpPr>
          <p:cNvPr id="5" name="Footer Placeholder 4"/>
          <p:cNvSpPr>
            <a:spLocks noGrp="1"/>
          </p:cNvSpPr>
          <p:nvPr>
            <p:ph type="ftr" sz="quarter" idx="10"/>
          </p:nvPr>
        </p:nvSpPr>
        <p:spPr/>
        <p:txBody>
          <a:bodyPr/>
          <a:lstStyle/>
          <a:p>
            <a:r>
              <a:rPr lang="en-US" dirty="0" smtClean="0"/>
              <a:t>Vol 2, ESRD, </a:t>
            </a:r>
            <a:r>
              <a:rPr lang="en-US" dirty="0" err="1" smtClean="0"/>
              <a:t>Ch</a:t>
            </a:r>
            <a:r>
              <a:rPr lang="en-US" dirty="0" smtClean="0"/>
              <a:t> 4</a:t>
            </a:r>
            <a:endParaRPr lang="en-US" dirty="0"/>
          </a:p>
        </p:txBody>
      </p:sp>
      <p:sp>
        <p:nvSpPr>
          <p:cNvPr id="6" name="Title 5"/>
          <p:cNvSpPr>
            <a:spLocks noGrp="1"/>
          </p:cNvSpPr>
          <p:nvPr>
            <p:ph type="title"/>
          </p:nvPr>
        </p:nvSpPr>
        <p:spPr>
          <a:xfrm>
            <a:off x="457200" y="274638"/>
            <a:ext cx="8229600" cy="954107"/>
          </a:xfrm>
          <a:prstGeom prst="rect">
            <a:avLst/>
          </a:prstGeom>
        </p:spPr>
        <p:txBody>
          <a:bodyPr wrap="square">
            <a:spAutoFit/>
          </a:bodyPr>
          <a:lstStyle/>
          <a:p>
            <a:r>
              <a:rPr lang="en-US" sz="2800" b="1" baseline="30000" dirty="0"/>
              <a:t>Figure 4.7  Vascular access use during the first year of hemodialysis by time since initiation of ESRD treatment, among patients new to hemodialysis in 2013, from the ESRD Medical Evidence form (CMS 2728) and </a:t>
            </a:r>
            <a:r>
              <a:rPr lang="en-US" sz="2800" b="1" baseline="30000" dirty="0" err="1"/>
              <a:t>CROWNWeb</a:t>
            </a:r>
            <a:r>
              <a:rPr lang="en-US" sz="2800" b="1" baseline="30000" dirty="0"/>
              <a:t> data, 2013-2014</a:t>
            </a:r>
          </a:p>
        </p:txBody>
      </p:sp>
      <p:sp>
        <p:nvSpPr>
          <p:cNvPr id="7" name="Rectangle 6"/>
          <p:cNvSpPr/>
          <p:nvPr/>
        </p:nvSpPr>
        <p:spPr>
          <a:xfrm>
            <a:off x="723900" y="5748130"/>
            <a:ext cx="7696200" cy="461665"/>
          </a:xfrm>
          <a:prstGeom prst="rect">
            <a:avLst/>
          </a:prstGeom>
        </p:spPr>
        <p:txBody>
          <a:bodyPr wrap="square">
            <a:spAutoFit/>
          </a:bodyPr>
          <a:lstStyle/>
          <a:p>
            <a:r>
              <a:rPr lang="en-US" i="1" baseline="30000" dirty="0"/>
              <a:t>Data Source: Special analyses, USRDS ESRD Database. Medical Evidence form (CMS 2728) at initiation and </a:t>
            </a:r>
            <a:r>
              <a:rPr lang="en-US" i="1" baseline="30000" dirty="0" err="1"/>
              <a:t>CROWNWeb</a:t>
            </a:r>
            <a:r>
              <a:rPr lang="en-US" i="1" baseline="30000" dirty="0"/>
              <a:t> for subsequent time periods. Abbreviations: CMS, Centers for Medicare &amp; Medicaid; ESRD, end-stage renal disease.</a:t>
            </a:r>
            <a:endParaRPr lang="en-US" i="1" baseline="30000" dirty="0">
              <a:solidFill>
                <a:srgbClr val="FF0000"/>
              </a:solidFill>
            </a:endParaRPr>
          </a:p>
        </p:txBody>
      </p:sp>
    </p:spTree>
    <p:extLst>
      <p:ext uri="{BB962C8B-B14F-4D97-AF65-F5344CB8AC3E}">
        <p14:creationId xmlns:p14="http://schemas.microsoft.com/office/powerpoint/2010/main" val="1866226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11</a:t>
            </a:fld>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834709850"/>
              </p:ext>
            </p:extLst>
          </p:nvPr>
        </p:nvGraphicFramePr>
        <p:xfrm>
          <a:off x="1420387" y="1524000"/>
          <a:ext cx="6303226" cy="3962841"/>
        </p:xfrm>
        <a:graphic>
          <a:graphicData uri="http://schemas.openxmlformats.org/drawingml/2006/table">
            <a:tbl>
              <a:tblPr firstRow="1" firstCol="1" bandRow="1"/>
              <a:tblGrid>
                <a:gridCol w="891744"/>
                <a:gridCol w="952762"/>
                <a:gridCol w="891744"/>
                <a:gridCol w="891744"/>
                <a:gridCol w="891744"/>
                <a:gridCol w="891744"/>
                <a:gridCol w="891744"/>
              </a:tblGrid>
              <a:tr h="193188">
                <a:tc rowSpan="2">
                  <a:txBody>
                    <a:bodyPr/>
                    <a:lstStyle/>
                    <a:p>
                      <a:pPr marL="0" marR="0">
                        <a:lnSpc>
                          <a:spcPct val="115000"/>
                        </a:lnSpc>
                        <a:spcBef>
                          <a:spcPts val="0"/>
                        </a:spcBef>
                        <a:spcAft>
                          <a:spcPts val="1000"/>
                        </a:spcAft>
                      </a:pPr>
                      <a:r>
                        <a:rPr lang="en-US" sz="1200" b="1" dirty="0">
                          <a:effectLst/>
                          <a:latin typeface="Calibri"/>
                          <a:ea typeface="Times New Roman"/>
                          <a:cs typeface="Times New Roman"/>
                        </a:rPr>
                        <a:t>Age group</a:t>
                      </a:r>
                      <a:endParaRPr lang="en-US" sz="1300" dirty="0">
                        <a:effectLst/>
                        <a:latin typeface="Calibri"/>
                        <a:ea typeface="Calibri"/>
                        <a:cs typeface="Times New Roman"/>
                      </a:endParaRPr>
                    </a:p>
                  </a:txBody>
                  <a:tcPr marL="79966" marR="7996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1000"/>
                        </a:spcAft>
                      </a:pPr>
                      <a:r>
                        <a:rPr lang="en-US" sz="1200" b="1">
                          <a:effectLst/>
                          <a:latin typeface="Calibri"/>
                          <a:ea typeface="Times New Roman"/>
                          <a:cs typeface="Times New Roman"/>
                        </a:rPr>
                        <a:t>Access type</a:t>
                      </a:r>
                      <a:endParaRPr lang="en-US" sz="1300">
                        <a:effectLst/>
                        <a:latin typeface="Calibri"/>
                        <a:ea typeface="Calibri"/>
                        <a:cs typeface="Times New Roman"/>
                      </a:endParaRPr>
                    </a:p>
                  </a:txBody>
                  <a:tcPr marL="79966" marR="7996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lnSpc>
                          <a:spcPct val="115000"/>
                        </a:lnSpc>
                        <a:spcBef>
                          <a:spcPts val="0"/>
                        </a:spcBef>
                        <a:spcAft>
                          <a:spcPts val="1000"/>
                        </a:spcAft>
                      </a:pPr>
                      <a:r>
                        <a:rPr lang="en-US" sz="1200" b="1" dirty="0">
                          <a:effectLst/>
                          <a:latin typeface="Calibri"/>
                          <a:ea typeface="Times New Roman"/>
                          <a:cs typeface="Times New Roman"/>
                        </a:rPr>
                        <a:t>Time</a:t>
                      </a:r>
                      <a:endParaRPr lang="en-US" sz="1300" dirty="0">
                        <a:effectLst/>
                        <a:latin typeface="Calibri"/>
                        <a:ea typeface="Calibri"/>
                        <a:cs typeface="Times New Roman"/>
                      </a:endParaRPr>
                    </a:p>
                  </a:txBody>
                  <a:tcPr marL="79966" marR="7996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09208">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1000"/>
                        </a:spcAft>
                      </a:pPr>
                      <a:r>
                        <a:rPr lang="en-US" sz="1200" b="1">
                          <a:effectLst/>
                          <a:latin typeface="Calibri"/>
                          <a:ea typeface="Times New Roman"/>
                          <a:cs typeface="Times New Roman"/>
                        </a:rPr>
                        <a:t>At initiation</a:t>
                      </a:r>
                      <a:endParaRPr lang="en-US" sz="1300">
                        <a:effectLst/>
                        <a:latin typeface="Calibri"/>
                        <a:ea typeface="Calibri"/>
                        <a:cs typeface="Times New Roman"/>
                      </a:endParaRPr>
                    </a:p>
                  </a:txBody>
                  <a:tcPr marL="79966" marR="7996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1200" b="1">
                          <a:effectLst/>
                          <a:latin typeface="Calibri"/>
                          <a:ea typeface="Times New Roman"/>
                          <a:cs typeface="Times New Roman"/>
                        </a:rPr>
                        <a:t>3 months</a:t>
                      </a:r>
                      <a:endParaRPr lang="en-US" sz="1300">
                        <a:effectLst/>
                        <a:latin typeface="Calibri"/>
                        <a:ea typeface="Calibri"/>
                        <a:cs typeface="Times New Roman"/>
                      </a:endParaRPr>
                    </a:p>
                  </a:txBody>
                  <a:tcPr marL="79966" marR="7996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b="1">
                          <a:effectLst/>
                          <a:latin typeface="Calibri"/>
                          <a:ea typeface="Times New Roman"/>
                          <a:cs typeface="Times New Roman"/>
                        </a:rPr>
                        <a:t>6 months</a:t>
                      </a:r>
                      <a:endParaRPr lang="en-US" sz="1300">
                        <a:effectLst/>
                        <a:latin typeface="Calibri"/>
                        <a:ea typeface="Calibri"/>
                        <a:cs typeface="Times New Roman"/>
                      </a:endParaRPr>
                    </a:p>
                  </a:txBody>
                  <a:tcPr marL="79966" marR="7996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1200" b="1">
                          <a:effectLst/>
                          <a:latin typeface="Calibri"/>
                          <a:ea typeface="Times New Roman"/>
                          <a:cs typeface="Times New Roman"/>
                        </a:rPr>
                        <a:t>9 months</a:t>
                      </a:r>
                      <a:endParaRPr lang="en-US" sz="1300">
                        <a:effectLst/>
                        <a:latin typeface="Calibri"/>
                        <a:ea typeface="Calibri"/>
                        <a:cs typeface="Times New Roman"/>
                      </a:endParaRPr>
                    </a:p>
                  </a:txBody>
                  <a:tcPr marL="79966" marR="7996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b="1">
                          <a:effectLst/>
                          <a:latin typeface="Calibri"/>
                          <a:ea typeface="Times New Roman"/>
                          <a:cs typeface="Times New Roman"/>
                        </a:rPr>
                        <a:t>1 year</a:t>
                      </a:r>
                      <a:endParaRPr lang="en-US" sz="1300">
                        <a:effectLst/>
                        <a:latin typeface="Calibri"/>
                        <a:ea typeface="Calibri"/>
                        <a:cs typeface="Times New Roman"/>
                      </a:endParaRPr>
                    </a:p>
                  </a:txBody>
                  <a:tcPr marL="79966" marR="7996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22127">
                <a:tc>
                  <a:txBody>
                    <a:bodyPr/>
                    <a:lstStyle/>
                    <a:p>
                      <a:pPr marL="0" marR="0">
                        <a:lnSpc>
                          <a:spcPct val="115000"/>
                        </a:lnSpc>
                        <a:spcBef>
                          <a:spcPts val="0"/>
                        </a:spcBef>
                        <a:spcAft>
                          <a:spcPts val="1000"/>
                        </a:spcAft>
                      </a:pPr>
                      <a:r>
                        <a:rPr lang="en-US" sz="1200" b="1">
                          <a:effectLst/>
                          <a:latin typeface="Calibri"/>
                          <a:ea typeface="Times New Roman"/>
                          <a:cs typeface="Times New Roman"/>
                        </a:rPr>
                        <a:t>0-21</a:t>
                      </a:r>
                      <a:endParaRPr lang="en-US" sz="1300">
                        <a:effectLst/>
                        <a:latin typeface="Calibri"/>
                        <a:ea typeface="Calibri"/>
                        <a:cs typeface="Times New Roman"/>
                      </a:endParaRPr>
                    </a:p>
                  </a:txBody>
                  <a:tcPr marL="79966" marR="7996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AV fistula</a:t>
                      </a:r>
                      <a:endParaRPr lang="en-US" sz="1300">
                        <a:effectLst/>
                        <a:latin typeface="Calibri"/>
                        <a:ea typeface="Calibri"/>
                        <a:cs typeface="Times New Roman"/>
                      </a:endParaRPr>
                    </a:p>
                  </a:txBody>
                  <a:tcPr marL="79966" marR="7996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7.5</a:t>
                      </a:r>
                      <a:endParaRPr lang="en-US" sz="1300">
                        <a:effectLst/>
                        <a:latin typeface="Calibri"/>
                        <a:ea typeface="Calibri"/>
                        <a:cs typeface="Times New Roman"/>
                      </a:endParaRPr>
                    </a:p>
                  </a:txBody>
                  <a:tcPr marL="79966" marR="79966"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13.4</a:t>
                      </a:r>
                      <a:endParaRPr lang="en-US" sz="1300">
                        <a:effectLst/>
                        <a:latin typeface="Calibri"/>
                        <a:ea typeface="Calibri"/>
                        <a:cs typeface="Times New Roman"/>
                      </a:endParaRPr>
                    </a:p>
                  </a:txBody>
                  <a:tcPr marL="79966" marR="7996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31.9</a:t>
                      </a:r>
                      <a:endParaRPr lang="en-US" sz="1300">
                        <a:effectLst/>
                        <a:latin typeface="Calibri"/>
                        <a:ea typeface="Calibri"/>
                        <a:cs typeface="Times New Roman"/>
                      </a:endParaRPr>
                    </a:p>
                  </a:txBody>
                  <a:tcPr marL="79966" marR="79966"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46.0</a:t>
                      </a:r>
                      <a:endParaRPr lang="en-US" sz="1300">
                        <a:effectLst/>
                        <a:latin typeface="Calibri"/>
                        <a:ea typeface="Calibri"/>
                        <a:cs typeface="Times New Roman"/>
                      </a:endParaRPr>
                    </a:p>
                  </a:txBody>
                  <a:tcPr marL="79966" marR="7996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50.6</a:t>
                      </a:r>
                      <a:endParaRPr lang="en-US" sz="1300">
                        <a:effectLst/>
                        <a:latin typeface="Calibri"/>
                        <a:ea typeface="Calibri"/>
                        <a:cs typeface="Times New Roman"/>
                      </a:endParaRPr>
                    </a:p>
                  </a:txBody>
                  <a:tcPr marL="79966" marR="79966"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r>
              <a:tr h="222127">
                <a:tc>
                  <a:txBody>
                    <a:bodyPr/>
                    <a:lstStyle/>
                    <a:p>
                      <a:pPr marL="0" marR="0">
                        <a:lnSpc>
                          <a:spcPct val="115000"/>
                        </a:lnSpc>
                        <a:spcBef>
                          <a:spcPts val="0"/>
                        </a:spcBef>
                        <a:spcAft>
                          <a:spcPts val="1000"/>
                        </a:spcAft>
                      </a:pPr>
                      <a:r>
                        <a:rPr lang="en-US" sz="1200" b="1">
                          <a:effectLst/>
                          <a:latin typeface="Calibri"/>
                          <a:ea typeface="Times New Roman"/>
                          <a:cs typeface="Times New Roman"/>
                        </a:rPr>
                        <a:t> </a:t>
                      </a:r>
                      <a:endParaRPr lang="en-US" sz="1300">
                        <a:effectLst/>
                        <a:latin typeface="Calibri"/>
                        <a:ea typeface="Calibri"/>
                        <a:cs typeface="Times New Roman"/>
                      </a:endParaRPr>
                    </a:p>
                  </a:txBody>
                  <a:tcPr marL="79966" marR="7996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AV graft</a:t>
                      </a:r>
                      <a:endParaRPr lang="en-US" sz="1300">
                        <a:effectLst/>
                        <a:latin typeface="Calibri"/>
                        <a:ea typeface="Calibri"/>
                        <a:cs typeface="Times New Roman"/>
                      </a:endParaRPr>
                    </a:p>
                  </a:txBody>
                  <a:tcPr marL="79966" marR="7996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0.6</a:t>
                      </a:r>
                      <a:endParaRPr lang="en-US" sz="1300">
                        <a:effectLst/>
                        <a:latin typeface="Calibri"/>
                        <a:ea typeface="Calibri"/>
                        <a:cs typeface="Times New Roman"/>
                      </a:endParaRPr>
                    </a:p>
                  </a:txBody>
                  <a:tcPr marL="79966" marR="7996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0.6</a:t>
                      </a:r>
                      <a:endParaRPr lang="en-US" sz="1300">
                        <a:effectLst/>
                        <a:latin typeface="Calibri"/>
                        <a:ea typeface="Calibri"/>
                        <a:cs typeface="Times New Roman"/>
                      </a:endParaRPr>
                    </a:p>
                  </a:txBody>
                  <a:tcPr marL="79966" marR="7996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2.3</a:t>
                      </a:r>
                      <a:endParaRPr lang="en-US" sz="1300">
                        <a:effectLst/>
                        <a:latin typeface="Calibri"/>
                        <a:ea typeface="Calibri"/>
                        <a:cs typeface="Times New Roman"/>
                      </a:endParaRPr>
                    </a:p>
                  </a:txBody>
                  <a:tcPr marL="79966" marR="7996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2.9</a:t>
                      </a:r>
                      <a:endParaRPr lang="en-US" sz="1300">
                        <a:effectLst/>
                        <a:latin typeface="Calibri"/>
                        <a:ea typeface="Calibri"/>
                        <a:cs typeface="Times New Roman"/>
                      </a:endParaRPr>
                    </a:p>
                  </a:txBody>
                  <a:tcPr marL="79966" marR="7996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3.1</a:t>
                      </a:r>
                      <a:endParaRPr lang="en-US" sz="1300">
                        <a:effectLst/>
                        <a:latin typeface="Calibri"/>
                        <a:ea typeface="Calibri"/>
                        <a:cs typeface="Times New Roman"/>
                      </a:endParaRPr>
                    </a:p>
                  </a:txBody>
                  <a:tcPr marL="79966" marR="79966" marT="0" marB="0" anchor="ctr">
                    <a:lnL>
                      <a:noFill/>
                    </a:lnL>
                    <a:lnR>
                      <a:noFill/>
                    </a:lnR>
                    <a:lnT>
                      <a:noFill/>
                    </a:lnT>
                    <a:lnB>
                      <a:noFill/>
                    </a:lnB>
                    <a:solidFill>
                      <a:srgbClr val="F2F2F2"/>
                    </a:solidFill>
                  </a:tcPr>
                </a:tc>
              </a:tr>
              <a:tr h="222127">
                <a:tc>
                  <a:txBody>
                    <a:bodyPr/>
                    <a:lstStyle/>
                    <a:p>
                      <a:pPr marL="0" marR="0">
                        <a:lnSpc>
                          <a:spcPct val="115000"/>
                        </a:lnSpc>
                        <a:spcBef>
                          <a:spcPts val="0"/>
                        </a:spcBef>
                        <a:spcAft>
                          <a:spcPts val="1000"/>
                        </a:spcAft>
                      </a:pPr>
                      <a:r>
                        <a:rPr lang="en-US" sz="1200" b="1">
                          <a:effectLst/>
                          <a:latin typeface="Calibri"/>
                          <a:ea typeface="Times New Roman"/>
                          <a:cs typeface="Times New Roman"/>
                        </a:rPr>
                        <a:t> </a:t>
                      </a:r>
                      <a:endParaRPr lang="en-US" sz="1300">
                        <a:effectLst/>
                        <a:latin typeface="Calibri"/>
                        <a:ea typeface="Calibri"/>
                        <a:cs typeface="Times New Roman"/>
                      </a:endParaRPr>
                    </a:p>
                  </a:txBody>
                  <a:tcPr marL="79966" marR="7996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Catheter</a:t>
                      </a:r>
                      <a:endParaRPr lang="en-US" sz="1300">
                        <a:effectLst/>
                        <a:latin typeface="Calibri"/>
                        <a:ea typeface="Calibri"/>
                        <a:cs typeface="Times New Roman"/>
                      </a:endParaRPr>
                    </a:p>
                  </a:txBody>
                  <a:tcPr marL="79966" marR="7996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91.8</a:t>
                      </a:r>
                      <a:endParaRPr lang="en-US" sz="1300">
                        <a:effectLst/>
                        <a:latin typeface="Calibri"/>
                        <a:ea typeface="Calibri"/>
                        <a:cs typeface="Times New Roman"/>
                      </a:endParaRPr>
                    </a:p>
                  </a:txBody>
                  <a:tcPr marL="79966" marR="79966"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86.0</a:t>
                      </a:r>
                      <a:endParaRPr lang="en-US" sz="1300">
                        <a:effectLst/>
                        <a:latin typeface="Calibri"/>
                        <a:ea typeface="Calibri"/>
                        <a:cs typeface="Times New Roman"/>
                      </a:endParaRPr>
                    </a:p>
                  </a:txBody>
                  <a:tcPr marL="79966" marR="7996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65.8</a:t>
                      </a:r>
                      <a:endParaRPr lang="en-US" sz="1300">
                        <a:effectLst/>
                        <a:latin typeface="Calibri"/>
                        <a:ea typeface="Calibri"/>
                        <a:cs typeface="Times New Roman"/>
                      </a:endParaRPr>
                    </a:p>
                  </a:txBody>
                  <a:tcPr marL="79966" marR="79966"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51.2</a:t>
                      </a:r>
                      <a:endParaRPr lang="en-US" sz="1300">
                        <a:effectLst/>
                        <a:latin typeface="Calibri"/>
                        <a:ea typeface="Calibri"/>
                        <a:cs typeface="Times New Roman"/>
                      </a:endParaRPr>
                    </a:p>
                  </a:txBody>
                  <a:tcPr marL="79966" marR="7996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46.3</a:t>
                      </a:r>
                      <a:endParaRPr lang="en-US" sz="1300">
                        <a:effectLst/>
                        <a:latin typeface="Calibri"/>
                        <a:ea typeface="Calibri"/>
                        <a:cs typeface="Times New Roman"/>
                      </a:endParaRPr>
                    </a:p>
                  </a:txBody>
                  <a:tcPr marL="79966" marR="79966"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r>
              <a:tr h="222127">
                <a:tc>
                  <a:txBody>
                    <a:bodyPr/>
                    <a:lstStyle/>
                    <a:p>
                      <a:pPr marL="0" marR="0">
                        <a:lnSpc>
                          <a:spcPct val="115000"/>
                        </a:lnSpc>
                        <a:spcBef>
                          <a:spcPts val="0"/>
                        </a:spcBef>
                        <a:spcAft>
                          <a:spcPts val="1000"/>
                        </a:spcAft>
                      </a:pPr>
                      <a:r>
                        <a:rPr lang="en-US" sz="1200" b="1">
                          <a:effectLst/>
                          <a:latin typeface="Calibri"/>
                          <a:ea typeface="Times New Roman"/>
                          <a:cs typeface="Times New Roman"/>
                        </a:rPr>
                        <a:t>22-44</a:t>
                      </a:r>
                      <a:endParaRPr lang="en-US" sz="1300">
                        <a:effectLst/>
                        <a:latin typeface="Calibri"/>
                        <a:ea typeface="Calibri"/>
                        <a:cs typeface="Times New Roman"/>
                      </a:endParaRPr>
                    </a:p>
                  </a:txBody>
                  <a:tcPr marL="79966" marR="7996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AV fistula</a:t>
                      </a:r>
                      <a:endParaRPr lang="en-US" sz="1300">
                        <a:effectLst/>
                        <a:latin typeface="Calibri"/>
                        <a:ea typeface="Calibri"/>
                        <a:cs typeface="Times New Roman"/>
                      </a:endParaRPr>
                    </a:p>
                  </a:txBody>
                  <a:tcPr marL="79966" marR="7996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13.3</a:t>
                      </a:r>
                      <a:endParaRPr lang="en-US" sz="1300">
                        <a:effectLst/>
                        <a:latin typeface="Calibri"/>
                        <a:ea typeface="Calibri"/>
                        <a:cs typeface="Times New Roman"/>
                      </a:endParaRPr>
                    </a:p>
                  </a:txBody>
                  <a:tcPr marL="79966" marR="79966"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22.4</a:t>
                      </a:r>
                      <a:endParaRPr lang="en-US" sz="1300">
                        <a:effectLst/>
                        <a:latin typeface="Calibri"/>
                        <a:ea typeface="Calibri"/>
                        <a:cs typeface="Times New Roman"/>
                      </a:endParaRPr>
                    </a:p>
                  </a:txBody>
                  <a:tcPr marL="79966" marR="7996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44.6</a:t>
                      </a:r>
                      <a:endParaRPr lang="en-US" sz="1300">
                        <a:effectLst/>
                        <a:latin typeface="Calibri"/>
                        <a:ea typeface="Calibri"/>
                        <a:cs typeface="Times New Roman"/>
                      </a:endParaRPr>
                    </a:p>
                  </a:txBody>
                  <a:tcPr marL="79966" marR="79966"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59.5</a:t>
                      </a:r>
                      <a:endParaRPr lang="en-US" sz="1300">
                        <a:effectLst/>
                        <a:latin typeface="Calibri"/>
                        <a:ea typeface="Calibri"/>
                        <a:cs typeface="Times New Roman"/>
                      </a:endParaRPr>
                    </a:p>
                  </a:txBody>
                  <a:tcPr marL="79966" marR="7996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67.2</a:t>
                      </a:r>
                      <a:endParaRPr lang="en-US" sz="1300">
                        <a:effectLst/>
                        <a:latin typeface="Calibri"/>
                        <a:ea typeface="Calibri"/>
                        <a:cs typeface="Times New Roman"/>
                      </a:endParaRPr>
                    </a:p>
                  </a:txBody>
                  <a:tcPr marL="79966" marR="79966"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r>
              <a:tr h="222127">
                <a:tc>
                  <a:txBody>
                    <a:bodyPr/>
                    <a:lstStyle/>
                    <a:p>
                      <a:pPr marL="0" marR="0">
                        <a:lnSpc>
                          <a:spcPct val="115000"/>
                        </a:lnSpc>
                        <a:spcBef>
                          <a:spcPts val="0"/>
                        </a:spcBef>
                        <a:spcAft>
                          <a:spcPts val="1000"/>
                        </a:spcAft>
                      </a:pPr>
                      <a:r>
                        <a:rPr lang="en-US" sz="1200" b="1">
                          <a:effectLst/>
                          <a:latin typeface="Calibri"/>
                          <a:ea typeface="Times New Roman"/>
                          <a:cs typeface="Times New Roman"/>
                        </a:rPr>
                        <a:t> </a:t>
                      </a:r>
                      <a:endParaRPr lang="en-US" sz="1300">
                        <a:effectLst/>
                        <a:latin typeface="Calibri"/>
                        <a:ea typeface="Calibri"/>
                        <a:cs typeface="Times New Roman"/>
                      </a:endParaRPr>
                    </a:p>
                  </a:txBody>
                  <a:tcPr marL="79966" marR="7996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AV graft</a:t>
                      </a:r>
                      <a:endParaRPr lang="en-US" sz="1300">
                        <a:effectLst/>
                        <a:latin typeface="Calibri"/>
                        <a:ea typeface="Calibri"/>
                        <a:cs typeface="Times New Roman"/>
                      </a:endParaRPr>
                    </a:p>
                  </a:txBody>
                  <a:tcPr marL="79966" marR="7996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1.9</a:t>
                      </a:r>
                      <a:endParaRPr lang="en-US" sz="1300">
                        <a:effectLst/>
                        <a:latin typeface="Calibri"/>
                        <a:ea typeface="Calibri"/>
                        <a:cs typeface="Times New Roman"/>
                      </a:endParaRPr>
                    </a:p>
                  </a:txBody>
                  <a:tcPr marL="79966" marR="7996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4.4</a:t>
                      </a:r>
                      <a:endParaRPr lang="en-US" sz="1300">
                        <a:effectLst/>
                        <a:latin typeface="Calibri"/>
                        <a:ea typeface="Calibri"/>
                        <a:cs typeface="Times New Roman"/>
                      </a:endParaRPr>
                    </a:p>
                  </a:txBody>
                  <a:tcPr marL="79966" marR="7996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7.6</a:t>
                      </a:r>
                      <a:endParaRPr lang="en-US" sz="1300">
                        <a:effectLst/>
                        <a:latin typeface="Calibri"/>
                        <a:ea typeface="Calibri"/>
                        <a:cs typeface="Times New Roman"/>
                      </a:endParaRPr>
                    </a:p>
                  </a:txBody>
                  <a:tcPr marL="79966" marR="7996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9.4</a:t>
                      </a:r>
                      <a:endParaRPr lang="en-US" sz="1300">
                        <a:effectLst/>
                        <a:latin typeface="Calibri"/>
                        <a:ea typeface="Calibri"/>
                        <a:cs typeface="Times New Roman"/>
                      </a:endParaRPr>
                    </a:p>
                  </a:txBody>
                  <a:tcPr marL="79966" marR="7996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10.8</a:t>
                      </a:r>
                      <a:endParaRPr lang="en-US" sz="1300">
                        <a:effectLst/>
                        <a:latin typeface="Calibri"/>
                        <a:ea typeface="Calibri"/>
                        <a:cs typeface="Times New Roman"/>
                      </a:endParaRPr>
                    </a:p>
                  </a:txBody>
                  <a:tcPr marL="79966" marR="79966" marT="0" marB="0" anchor="ctr">
                    <a:lnL>
                      <a:noFill/>
                    </a:lnL>
                    <a:lnR>
                      <a:noFill/>
                    </a:lnR>
                    <a:lnT>
                      <a:noFill/>
                    </a:lnT>
                    <a:lnB>
                      <a:noFill/>
                    </a:lnB>
                    <a:solidFill>
                      <a:srgbClr val="F2F2F2"/>
                    </a:solidFill>
                  </a:tcPr>
                </a:tc>
              </a:tr>
              <a:tr h="222127">
                <a:tc>
                  <a:txBody>
                    <a:bodyPr/>
                    <a:lstStyle/>
                    <a:p>
                      <a:pPr marL="0" marR="0">
                        <a:lnSpc>
                          <a:spcPct val="115000"/>
                        </a:lnSpc>
                        <a:spcBef>
                          <a:spcPts val="0"/>
                        </a:spcBef>
                        <a:spcAft>
                          <a:spcPts val="1000"/>
                        </a:spcAft>
                      </a:pPr>
                      <a:r>
                        <a:rPr lang="en-US" sz="1200" b="1">
                          <a:effectLst/>
                          <a:latin typeface="Calibri"/>
                          <a:ea typeface="Times New Roman"/>
                          <a:cs typeface="Times New Roman"/>
                        </a:rPr>
                        <a:t> </a:t>
                      </a:r>
                      <a:endParaRPr lang="en-US" sz="1300">
                        <a:effectLst/>
                        <a:latin typeface="Calibri"/>
                        <a:ea typeface="Calibri"/>
                        <a:cs typeface="Times New Roman"/>
                      </a:endParaRPr>
                    </a:p>
                  </a:txBody>
                  <a:tcPr marL="79966" marR="7996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Catheter</a:t>
                      </a:r>
                      <a:endParaRPr lang="en-US" sz="1300">
                        <a:effectLst/>
                        <a:latin typeface="Calibri"/>
                        <a:ea typeface="Calibri"/>
                        <a:cs typeface="Times New Roman"/>
                      </a:endParaRPr>
                    </a:p>
                  </a:txBody>
                  <a:tcPr marL="79966" marR="7996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84.8</a:t>
                      </a:r>
                      <a:endParaRPr lang="en-US" sz="1300">
                        <a:effectLst/>
                        <a:latin typeface="Calibri"/>
                        <a:ea typeface="Calibri"/>
                        <a:cs typeface="Times New Roman"/>
                      </a:endParaRPr>
                    </a:p>
                  </a:txBody>
                  <a:tcPr marL="79966" marR="79966"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73.2</a:t>
                      </a:r>
                      <a:endParaRPr lang="en-US" sz="1300">
                        <a:effectLst/>
                        <a:latin typeface="Calibri"/>
                        <a:ea typeface="Calibri"/>
                        <a:cs typeface="Times New Roman"/>
                      </a:endParaRPr>
                    </a:p>
                  </a:txBody>
                  <a:tcPr marL="79966" marR="7996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47.9</a:t>
                      </a:r>
                      <a:endParaRPr lang="en-US" sz="1300">
                        <a:effectLst/>
                        <a:latin typeface="Calibri"/>
                        <a:ea typeface="Calibri"/>
                        <a:cs typeface="Times New Roman"/>
                      </a:endParaRPr>
                    </a:p>
                  </a:txBody>
                  <a:tcPr marL="79966" marR="79966"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31.1</a:t>
                      </a:r>
                      <a:endParaRPr lang="en-US" sz="1300">
                        <a:effectLst/>
                        <a:latin typeface="Calibri"/>
                        <a:ea typeface="Calibri"/>
                        <a:cs typeface="Times New Roman"/>
                      </a:endParaRPr>
                    </a:p>
                  </a:txBody>
                  <a:tcPr marL="79966" marR="7996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22.0</a:t>
                      </a:r>
                      <a:endParaRPr lang="en-US" sz="1300">
                        <a:effectLst/>
                        <a:latin typeface="Calibri"/>
                        <a:ea typeface="Calibri"/>
                        <a:cs typeface="Times New Roman"/>
                      </a:endParaRPr>
                    </a:p>
                  </a:txBody>
                  <a:tcPr marL="79966" marR="79966"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r>
              <a:tr h="222127">
                <a:tc>
                  <a:txBody>
                    <a:bodyPr/>
                    <a:lstStyle/>
                    <a:p>
                      <a:pPr marL="0" marR="0">
                        <a:lnSpc>
                          <a:spcPct val="115000"/>
                        </a:lnSpc>
                        <a:spcBef>
                          <a:spcPts val="0"/>
                        </a:spcBef>
                        <a:spcAft>
                          <a:spcPts val="1000"/>
                        </a:spcAft>
                      </a:pPr>
                      <a:r>
                        <a:rPr lang="en-US" sz="1200" b="1">
                          <a:effectLst/>
                          <a:latin typeface="Calibri"/>
                          <a:ea typeface="Times New Roman"/>
                          <a:cs typeface="Times New Roman"/>
                        </a:rPr>
                        <a:t>45-64</a:t>
                      </a:r>
                      <a:endParaRPr lang="en-US" sz="1300">
                        <a:effectLst/>
                        <a:latin typeface="Calibri"/>
                        <a:ea typeface="Calibri"/>
                        <a:cs typeface="Times New Roman"/>
                      </a:endParaRPr>
                    </a:p>
                  </a:txBody>
                  <a:tcPr marL="79966" marR="7996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AV fistula</a:t>
                      </a:r>
                      <a:endParaRPr lang="en-US" sz="1300">
                        <a:effectLst/>
                        <a:latin typeface="Calibri"/>
                        <a:ea typeface="Calibri"/>
                        <a:cs typeface="Times New Roman"/>
                      </a:endParaRPr>
                    </a:p>
                  </a:txBody>
                  <a:tcPr marL="79966" marR="7996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17.2</a:t>
                      </a:r>
                      <a:endParaRPr lang="en-US" sz="1300">
                        <a:effectLst/>
                        <a:latin typeface="Calibri"/>
                        <a:ea typeface="Calibri"/>
                        <a:cs typeface="Times New Roman"/>
                      </a:endParaRPr>
                    </a:p>
                  </a:txBody>
                  <a:tcPr marL="79966" marR="79966"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25.3</a:t>
                      </a:r>
                      <a:endParaRPr lang="en-US" sz="1300">
                        <a:effectLst/>
                        <a:latin typeface="Calibri"/>
                        <a:ea typeface="Calibri"/>
                        <a:cs typeface="Times New Roman"/>
                      </a:endParaRPr>
                    </a:p>
                  </a:txBody>
                  <a:tcPr marL="79966" marR="7996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46.1</a:t>
                      </a:r>
                      <a:endParaRPr lang="en-US" sz="1300">
                        <a:effectLst/>
                        <a:latin typeface="Calibri"/>
                        <a:ea typeface="Calibri"/>
                        <a:cs typeface="Times New Roman"/>
                      </a:endParaRPr>
                    </a:p>
                  </a:txBody>
                  <a:tcPr marL="79966" marR="79966"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60.2</a:t>
                      </a:r>
                      <a:endParaRPr lang="en-US" sz="1300">
                        <a:effectLst/>
                        <a:latin typeface="Calibri"/>
                        <a:ea typeface="Calibri"/>
                        <a:cs typeface="Times New Roman"/>
                      </a:endParaRPr>
                    </a:p>
                  </a:txBody>
                  <a:tcPr marL="79966" marR="7996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67.1</a:t>
                      </a:r>
                      <a:endParaRPr lang="en-US" sz="1300">
                        <a:effectLst/>
                        <a:latin typeface="Calibri"/>
                        <a:ea typeface="Calibri"/>
                        <a:cs typeface="Times New Roman"/>
                      </a:endParaRPr>
                    </a:p>
                  </a:txBody>
                  <a:tcPr marL="79966" marR="79966"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r>
              <a:tr h="222127">
                <a:tc>
                  <a:txBody>
                    <a:bodyPr/>
                    <a:lstStyle/>
                    <a:p>
                      <a:pPr marL="0" marR="0">
                        <a:lnSpc>
                          <a:spcPct val="115000"/>
                        </a:lnSpc>
                        <a:spcBef>
                          <a:spcPts val="0"/>
                        </a:spcBef>
                        <a:spcAft>
                          <a:spcPts val="1000"/>
                        </a:spcAft>
                      </a:pPr>
                      <a:r>
                        <a:rPr lang="en-US" sz="1200" b="1">
                          <a:effectLst/>
                          <a:latin typeface="Calibri"/>
                          <a:ea typeface="Times New Roman"/>
                          <a:cs typeface="Times New Roman"/>
                        </a:rPr>
                        <a:t> </a:t>
                      </a:r>
                      <a:endParaRPr lang="en-US" sz="1300">
                        <a:effectLst/>
                        <a:latin typeface="Calibri"/>
                        <a:ea typeface="Calibri"/>
                        <a:cs typeface="Times New Roman"/>
                      </a:endParaRPr>
                    </a:p>
                  </a:txBody>
                  <a:tcPr marL="79966" marR="7996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AV graft</a:t>
                      </a:r>
                      <a:endParaRPr lang="en-US" sz="1300">
                        <a:effectLst/>
                        <a:latin typeface="Calibri"/>
                        <a:ea typeface="Calibri"/>
                        <a:cs typeface="Times New Roman"/>
                      </a:endParaRPr>
                    </a:p>
                  </a:txBody>
                  <a:tcPr marL="79966" marR="7996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2.6</a:t>
                      </a:r>
                      <a:endParaRPr lang="en-US" sz="1300">
                        <a:effectLst/>
                        <a:latin typeface="Calibri"/>
                        <a:ea typeface="Calibri"/>
                        <a:cs typeface="Times New Roman"/>
                      </a:endParaRPr>
                    </a:p>
                  </a:txBody>
                  <a:tcPr marL="79966" marR="7996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5.5</a:t>
                      </a:r>
                      <a:endParaRPr lang="en-US" sz="1300">
                        <a:effectLst/>
                        <a:latin typeface="Calibri"/>
                        <a:ea typeface="Calibri"/>
                        <a:cs typeface="Times New Roman"/>
                      </a:endParaRPr>
                    </a:p>
                  </a:txBody>
                  <a:tcPr marL="79966" marR="7996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9.1</a:t>
                      </a:r>
                      <a:endParaRPr lang="en-US" sz="1300">
                        <a:effectLst/>
                        <a:latin typeface="Calibri"/>
                        <a:ea typeface="Calibri"/>
                        <a:cs typeface="Times New Roman"/>
                      </a:endParaRPr>
                    </a:p>
                  </a:txBody>
                  <a:tcPr marL="79966" marR="7996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11.6</a:t>
                      </a:r>
                      <a:endParaRPr lang="en-US" sz="1300">
                        <a:effectLst/>
                        <a:latin typeface="Calibri"/>
                        <a:ea typeface="Calibri"/>
                        <a:cs typeface="Times New Roman"/>
                      </a:endParaRPr>
                    </a:p>
                  </a:txBody>
                  <a:tcPr marL="79966" marR="7996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13.1</a:t>
                      </a:r>
                      <a:endParaRPr lang="en-US" sz="1300">
                        <a:effectLst/>
                        <a:latin typeface="Calibri"/>
                        <a:ea typeface="Calibri"/>
                        <a:cs typeface="Times New Roman"/>
                      </a:endParaRPr>
                    </a:p>
                  </a:txBody>
                  <a:tcPr marL="79966" marR="79966" marT="0" marB="0" anchor="ctr">
                    <a:lnL>
                      <a:noFill/>
                    </a:lnL>
                    <a:lnR>
                      <a:noFill/>
                    </a:lnR>
                    <a:lnT>
                      <a:noFill/>
                    </a:lnT>
                    <a:lnB>
                      <a:noFill/>
                    </a:lnB>
                    <a:solidFill>
                      <a:srgbClr val="F2F2F2"/>
                    </a:solidFill>
                  </a:tcPr>
                </a:tc>
              </a:tr>
              <a:tr h="222127">
                <a:tc>
                  <a:txBody>
                    <a:bodyPr/>
                    <a:lstStyle/>
                    <a:p>
                      <a:pPr marL="0" marR="0">
                        <a:lnSpc>
                          <a:spcPct val="115000"/>
                        </a:lnSpc>
                        <a:spcBef>
                          <a:spcPts val="0"/>
                        </a:spcBef>
                        <a:spcAft>
                          <a:spcPts val="1000"/>
                        </a:spcAft>
                      </a:pPr>
                      <a:r>
                        <a:rPr lang="en-US" sz="1200" b="1">
                          <a:effectLst/>
                          <a:latin typeface="Calibri"/>
                          <a:ea typeface="Times New Roman"/>
                          <a:cs typeface="Times New Roman"/>
                        </a:rPr>
                        <a:t> </a:t>
                      </a:r>
                      <a:endParaRPr lang="en-US" sz="1300">
                        <a:effectLst/>
                        <a:latin typeface="Calibri"/>
                        <a:ea typeface="Calibri"/>
                        <a:cs typeface="Times New Roman"/>
                      </a:endParaRPr>
                    </a:p>
                  </a:txBody>
                  <a:tcPr marL="79966" marR="7996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Catheter</a:t>
                      </a:r>
                      <a:endParaRPr lang="en-US" sz="1300">
                        <a:effectLst/>
                        <a:latin typeface="Calibri"/>
                        <a:ea typeface="Calibri"/>
                        <a:cs typeface="Times New Roman"/>
                      </a:endParaRPr>
                    </a:p>
                  </a:txBody>
                  <a:tcPr marL="79966" marR="7996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80.2</a:t>
                      </a:r>
                      <a:endParaRPr lang="en-US" sz="1300">
                        <a:effectLst/>
                        <a:latin typeface="Calibri"/>
                        <a:ea typeface="Calibri"/>
                        <a:cs typeface="Times New Roman"/>
                      </a:endParaRPr>
                    </a:p>
                  </a:txBody>
                  <a:tcPr marL="79966" marR="79966"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69.2</a:t>
                      </a:r>
                      <a:endParaRPr lang="en-US" sz="1300">
                        <a:effectLst/>
                        <a:latin typeface="Calibri"/>
                        <a:ea typeface="Calibri"/>
                        <a:cs typeface="Times New Roman"/>
                      </a:endParaRPr>
                    </a:p>
                  </a:txBody>
                  <a:tcPr marL="79966" marR="7996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44.8</a:t>
                      </a:r>
                      <a:endParaRPr lang="en-US" sz="1300">
                        <a:effectLst/>
                        <a:latin typeface="Calibri"/>
                        <a:ea typeface="Calibri"/>
                        <a:cs typeface="Times New Roman"/>
                      </a:endParaRPr>
                    </a:p>
                  </a:txBody>
                  <a:tcPr marL="79966" marR="79966"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28.3</a:t>
                      </a:r>
                      <a:endParaRPr lang="en-US" sz="1300">
                        <a:effectLst/>
                        <a:latin typeface="Calibri"/>
                        <a:ea typeface="Calibri"/>
                        <a:cs typeface="Times New Roman"/>
                      </a:endParaRPr>
                    </a:p>
                  </a:txBody>
                  <a:tcPr marL="79966" marR="7996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19.8</a:t>
                      </a:r>
                      <a:endParaRPr lang="en-US" sz="1300">
                        <a:effectLst/>
                        <a:latin typeface="Calibri"/>
                        <a:ea typeface="Calibri"/>
                        <a:cs typeface="Times New Roman"/>
                      </a:endParaRPr>
                    </a:p>
                  </a:txBody>
                  <a:tcPr marL="79966" marR="79966"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r>
              <a:tr h="222127">
                <a:tc>
                  <a:txBody>
                    <a:bodyPr/>
                    <a:lstStyle/>
                    <a:p>
                      <a:pPr marL="0" marR="0">
                        <a:lnSpc>
                          <a:spcPct val="115000"/>
                        </a:lnSpc>
                        <a:spcBef>
                          <a:spcPts val="0"/>
                        </a:spcBef>
                        <a:spcAft>
                          <a:spcPts val="1000"/>
                        </a:spcAft>
                      </a:pPr>
                      <a:r>
                        <a:rPr lang="en-US" sz="1200" b="1">
                          <a:effectLst/>
                          <a:latin typeface="Calibri"/>
                          <a:ea typeface="Times New Roman"/>
                          <a:cs typeface="Times New Roman"/>
                        </a:rPr>
                        <a:t>65-74</a:t>
                      </a:r>
                      <a:endParaRPr lang="en-US" sz="1300">
                        <a:effectLst/>
                        <a:latin typeface="Calibri"/>
                        <a:ea typeface="Calibri"/>
                        <a:cs typeface="Times New Roman"/>
                      </a:endParaRPr>
                    </a:p>
                  </a:txBody>
                  <a:tcPr marL="79966" marR="7996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AV fistula</a:t>
                      </a:r>
                      <a:endParaRPr lang="en-US" sz="1300">
                        <a:effectLst/>
                        <a:latin typeface="Calibri"/>
                        <a:ea typeface="Calibri"/>
                        <a:cs typeface="Times New Roman"/>
                      </a:endParaRPr>
                    </a:p>
                  </a:txBody>
                  <a:tcPr marL="79966" marR="7996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18.7</a:t>
                      </a:r>
                      <a:endParaRPr lang="en-US" sz="1300">
                        <a:effectLst/>
                        <a:latin typeface="Calibri"/>
                        <a:ea typeface="Calibri"/>
                        <a:cs typeface="Times New Roman"/>
                      </a:endParaRPr>
                    </a:p>
                  </a:txBody>
                  <a:tcPr marL="79966" marR="79966"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27.1</a:t>
                      </a:r>
                      <a:endParaRPr lang="en-US" sz="1300">
                        <a:effectLst/>
                        <a:latin typeface="Calibri"/>
                        <a:ea typeface="Calibri"/>
                        <a:cs typeface="Times New Roman"/>
                      </a:endParaRPr>
                    </a:p>
                  </a:txBody>
                  <a:tcPr marL="79966" marR="7996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46.7</a:t>
                      </a:r>
                      <a:endParaRPr lang="en-US" sz="1300">
                        <a:effectLst/>
                        <a:latin typeface="Calibri"/>
                        <a:ea typeface="Calibri"/>
                        <a:cs typeface="Times New Roman"/>
                      </a:endParaRPr>
                    </a:p>
                  </a:txBody>
                  <a:tcPr marL="79966" marR="79966"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59.1</a:t>
                      </a:r>
                      <a:endParaRPr lang="en-US" sz="1300">
                        <a:effectLst/>
                        <a:latin typeface="Calibri"/>
                        <a:ea typeface="Calibri"/>
                        <a:cs typeface="Times New Roman"/>
                      </a:endParaRPr>
                    </a:p>
                  </a:txBody>
                  <a:tcPr marL="79966" marR="7996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65.6</a:t>
                      </a:r>
                      <a:endParaRPr lang="en-US" sz="1300">
                        <a:effectLst/>
                        <a:latin typeface="Calibri"/>
                        <a:ea typeface="Calibri"/>
                        <a:cs typeface="Times New Roman"/>
                      </a:endParaRPr>
                    </a:p>
                  </a:txBody>
                  <a:tcPr marL="79966" marR="79966"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r>
              <a:tr h="222127">
                <a:tc>
                  <a:txBody>
                    <a:bodyPr/>
                    <a:lstStyle/>
                    <a:p>
                      <a:pPr marL="0" marR="0">
                        <a:lnSpc>
                          <a:spcPct val="115000"/>
                        </a:lnSpc>
                        <a:spcBef>
                          <a:spcPts val="0"/>
                        </a:spcBef>
                        <a:spcAft>
                          <a:spcPts val="1000"/>
                        </a:spcAft>
                      </a:pPr>
                      <a:r>
                        <a:rPr lang="en-US" sz="1200" b="1">
                          <a:effectLst/>
                          <a:latin typeface="Calibri"/>
                          <a:ea typeface="Times New Roman"/>
                          <a:cs typeface="Times New Roman"/>
                        </a:rPr>
                        <a:t> </a:t>
                      </a:r>
                      <a:endParaRPr lang="en-US" sz="1300">
                        <a:effectLst/>
                        <a:latin typeface="Calibri"/>
                        <a:ea typeface="Calibri"/>
                        <a:cs typeface="Times New Roman"/>
                      </a:endParaRPr>
                    </a:p>
                  </a:txBody>
                  <a:tcPr marL="79966" marR="7996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AV graft</a:t>
                      </a:r>
                      <a:endParaRPr lang="en-US" sz="1300">
                        <a:effectLst/>
                        <a:latin typeface="Calibri"/>
                        <a:ea typeface="Calibri"/>
                        <a:cs typeface="Times New Roman"/>
                      </a:endParaRPr>
                    </a:p>
                  </a:txBody>
                  <a:tcPr marL="79966" marR="7996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3.0</a:t>
                      </a:r>
                      <a:endParaRPr lang="en-US" sz="1300">
                        <a:effectLst/>
                        <a:latin typeface="Calibri"/>
                        <a:ea typeface="Calibri"/>
                        <a:cs typeface="Times New Roman"/>
                      </a:endParaRPr>
                    </a:p>
                  </a:txBody>
                  <a:tcPr marL="79966" marR="7996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6.9</a:t>
                      </a:r>
                      <a:endParaRPr lang="en-US" sz="1300">
                        <a:effectLst/>
                        <a:latin typeface="Calibri"/>
                        <a:ea typeface="Calibri"/>
                        <a:cs typeface="Times New Roman"/>
                      </a:endParaRPr>
                    </a:p>
                  </a:txBody>
                  <a:tcPr marL="79966" marR="7996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11.0</a:t>
                      </a:r>
                      <a:endParaRPr lang="en-US" sz="1300">
                        <a:effectLst/>
                        <a:latin typeface="Calibri"/>
                        <a:ea typeface="Calibri"/>
                        <a:cs typeface="Times New Roman"/>
                      </a:endParaRPr>
                    </a:p>
                  </a:txBody>
                  <a:tcPr marL="79966" marR="7996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13.5</a:t>
                      </a:r>
                      <a:endParaRPr lang="en-US" sz="1300">
                        <a:effectLst/>
                        <a:latin typeface="Calibri"/>
                        <a:ea typeface="Calibri"/>
                        <a:cs typeface="Times New Roman"/>
                      </a:endParaRPr>
                    </a:p>
                  </a:txBody>
                  <a:tcPr marL="79966" marR="7996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15.0</a:t>
                      </a:r>
                      <a:endParaRPr lang="en-US" sz="1300">
                        <a:effectLst/>
                        <a:latin typeface="Calibri"/>
                        <a:ea typeface="Calibri"/>
                        <a:cs typeface="Times New Roman"/>
                      </a:endParaRPr>
                    </a:p>
                  </a:txBody>
                  <a:tcPr marL="79966" marR="79966" marT="0" marB="0" anchor="ctr">
                    <a:lnL>
                      <a:noFill/>
                    </a:lnL>
                    <a:lnR>
                      <a:noFill/>
                    </a:lnR>
                    <a:lnT>
                      <a:noFill/>
                    </a:lnT>
                    <a:lnB>
                      <a:noFill/>
                    </a:lnB>
                    <a:solidFill>
                      <a:srgbClr val="F2F2F2"/>
                    </a:solidFill>
                  </a:tcPr>
                </a:tc>
              </a:tr>
              <a:tr h="222127">
                <a:tc>
                  <a:txBody>
                    <a:bodyPr/>
                    <a:lstStyle/>
                    <a:p>
                      <a:pPr marL="0" marR="0">
                        <a:lnSpc>
                          <a:spcPct val="115000"/>
                        </a:lnSpc>
                        <a:spcBef>
                          <a:spcPts val="0"/>
                        </a:spcBef>
                        <a:spcAft>
                          <a:spcPts val="1000"/>
                        </a:spcAft>
                      </a:pPr>
                      <a:r>
                        <a:rPr lang="en-US" sz="1200" b="1">
                          <a:effectLst/>
                          <a:latin typeface="Calibri"/>
                          <a:ea typeface="Times New Roman"/>
                          <a:cs typeface="Times New Roman"/>
                        </a:rPr>
                        <a:t> </a:t>
                      </a:r>
                      <a:endParaRPr lang="en-US" sz="1300">
                        <a:effectLst/>
                        <a:latin typeface="Calibri"/>
                        <a:ea typeface="Calibri"/>
                        <a:cs typeface="Times New Roman"/>
                      </a:endParaRPr>
                    </a:p>
                  </a:txBody>
                  <a:tcPr marL="79966" marR="7996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Catheter</a:t>
                      </a:r>
                      <a:endParaRPr lang="en-US" sz="1300">
                        <a:effectLst/>
                        <a:latin typeface="Calibri"/>
                        <a:ea typeface="Calibri"/>
                        <a:cs typeface="Times New Roman"/>
                      </a:endParaRPr>
                    </a:p>
                  </a:txBody>
                  <a:tcPr marL="79966" marR="7996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78.3</a:t>
                      </a:r>
                      <a:endParaRPr lang="en-US" sz="1300">
                        <a:effectLst/>
                        <a:latin typeface="Calibri"/>
                        <a:ea typeface="Calibri"/>
                        <a:cs typeface="Times New Roman"/>
                      </a:endParaRPr>
                    </a:p>
                  </a:txBody>
                  <a:tcPr marL="79966" marR="79966"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66.1</a:t>
                      </a:r>
                      <a:endParaRPr lang="en-US" sz="1300">
                        <a:effectLst/>
                        <a:latin typeface="Calibri"/>
                        <a:ea typeface="Calibri"/>
                        <a:cs typeface="Times New Roman"/>
                      </a:endParaRPr>
                    </a:p>
                  </a:txBody>
                  <a:tcPr marL="79966" marR="7996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42.3</a:t>
                      </a:r>
                      <a:endParaRPr lang="en-US" sz="1300">
                        <a:effectLst/>
                        <a:latin typeface="Calibri"/>
                        <a:ea typeface="Calibri"/>
                        <a:cs typeface="Times New Roman"/>
                      </a:endParaRPr>
                    </a:p>
                  </a:txBody>
                  <a:tcPr marL="79966" marR="79966"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27.4</a:t>
                      </a:r>
                      <a:endParaRPr lang="en-US" sz="1300">
                        <a:effectLst/>
                        <a:latin typeface="Calibri"/>
                        <a:ea typeface="Calibri"/>
                        <a:cs typeface="Times New Roman"/>
                      </a:endParaRPr>
                    </a:p>
                  </a:txBody>
                  <a:tcPr marL="79966" marR="7996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19.5</a:t>
                      </a:r>
                      <a:endParaRPr lang="en-US" sz="1300">
                        <a:effectLst/>
                        <a:latin typeface="Calibri"/>
                        <a:ea typeface="Calibri"/>
                        <a:cs typeface="Times New Roman"/>
                      </a:endParaRPr>
                    </a:p>
                  </a:txBody>
                  <a:tcPr marL="79966" marR="79966"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r>
              <a:tr h="222127">
                <a:tc>
                  <a:txBody>
                    <a:bodyPr/>
                    <a:lstStyle/>
                    <a:p>
                      <a:pPr marL="0" marR="0">
                        <a:lnSpc>
                          <a:spcPct val="115000"/>
                        </a:lnSpc>
                        <a:spcBef>
                          <a:spcPts val="0"/>
                        </a:spcBef>
                        <a:spcAft>
                          <a:spcPts val="1000"/>
                        </a:spcAft>
                      </a:pPr>
                      <a:r>
                        <a:rPr lang="en-US" sz="1200" b="1">
                          <a:effectLst/>
                          <a:latin typeface="Calibri"/>
                          <a:ea typeface="Times New Roman"/>
                          <a:cs typeface="Times New Roman"/>
                        </a:rPr>
                        <a:t>75+</a:t>
                      </a:r>
                      <a:endParaRPr lang="en-US" sz="1300">
                        <a:effectLst/>
                        <a:latin typeface="Calibri"/>
                        <a:ea typeface="Calibri"/>
                        <a:cs typeface="Times New Roman"/>
                      </a:endParaRPr>
                    </a:p>
                  </a:txBody>
                  <a:tcPr marL="79966" marR="7996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AV fistula</a:t>
                      </a:r>
                      <a:endParaRPr lang="en-US" sz="1300">
                        <a:effectLst/>
                        <a:latin typeface="Calibri"/>
                        <a:ea typeface="Calibri"/>
                        <a:cs typeface="Times New Roman"/>
                      </a:endParaRPr>
                    </a:p>
                  </a:txBody>
                  <a:tcPr marL="79966" marR="7996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17.4</a:t>
                      </a:r>
                      <a:endParaRPr lang="en-US" sz="1300">
                        <a:effectLst/>
                        <a:latin typeface="Calibri"/>
                        <a:ea typeface="Calibri"/>
                        <a:cs typeface="Times New Roman"/>
                      </a:endParaRPr>
                    </a:p>
                  </a:txBody>
                  <a:tcPr marL="79966" marR="79966"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24.9</a:t>
                      </a:r>
                      <a:endParaRPr lang="en-US" sz="1300">
                        <a:effectLst/>
                        <a:latin typeface="Calibri"/>
                        <a:ea typeface="Calibri"/>
                        <a:cs typeface="Times New Roman"/>
                      </a:endParaRPr>
                    </a:p>
                  </a:txBody>
                  <a:tcPr marL="79966" marR="7996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43.6</a:t>
                      </a:r>
                      <a:endParaRPr lang="en-US" sz="1300">
                        <a:effectLst/>
                        <a:latin typeface="Calibri"/>
                        <a:ea typeface="Calibri"/>
                        <a:cs typeface="Times New Roman"/>
                      </a:endParaRPr>
                    </a:p>
                  </a:txBody>
                  <a:tcPr marL="79966" marR="79966"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56.1</a:t>
                      </a:r>
                      <a:endParaRPr lang="en-US" sz="1300">
                        <a:effectLst/>
                        <a:latin typeface="Calibri"/>
                        <a:ea typeface="Calibri"/>
                        <a:cs typeface="Times New Roman"/>
                      </a:endParaRPr>
                    </a:p>
                  </a:txBody>
                  <a:tcPr marL="79966" marR="7996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61.5</a:t>
                      </a:r>
                      <a:endParaRPr lang="en-US" sz="1300">
                        <a:effectLst/>
                        <a:latin typeface="Calibri"/>
                        <a:ea typeface="Calibri"/>
                        <a:cs typeface="Times New Roman"/>
                      </a:endParaRPr>
                    </a:p>
                  </a:txBody>
                  <a:tcPr marL="79966" marR="79966"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r>
              <a:tr h="222127">
                <a:tc>
                  <a:txBody>
                    <a:bodyPr/>
                    <a:lstStyle/>
                    <a:p>
                      <a:pPr marL="0" marR="0">
                        <a:lnSpc>
                          <a:spcPct val="115000"/>
                        </a:lnSpc>
                        <a:spcBef>
                          <a:spcPts val="0"/>
                        </a:spcBef>
                        <a:spcAft>
                          <a:spcPts val="1000"/>
                        </a:spcAft>
                      </a:pPr>
                      <a:r>
                        <a:rPr lang="en-US" sz="1200" b="1">
                          <a:effectLst/>
                          <a:latin typeface="Calibri"/>
                          <a:ea typeface="Times New Roman"/>
                          <a:cs typeface="Times New Roman"/>
                        </a:rPr>
                        <a:t> </a:t>
                      </a:r>
                      <a:endParaRPr lang="en-US" sz="1300">
                        <a:effectLst/>
                        <a:latin typeface="Calibri"/>
                        <a:ea typeface="Calibri"/>
                        <a:cs typeface="Times New Roman"/>
                      </a:endParaRPr>
                    </a:p>
                  </a:txBody>
                  <a:tcPr marL="79966" marR="7996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AV graft</a:t>
                      </a:r>
                      <a:endParaRPr lang="en-US" sz="1300">
                        <a:effectLst/>
                        <a:latin typeface="Calibri"/>
                        <a:ea typeface="Calibri"/>
                        <a:cs typeface="Times New Roman"/>
                      </a:endParaRPr>
                    </a:p>
                  </a:txBody>
                  <a:tcPr marL="79966" marR="7996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3.5</a:t>
                      </a:r>
                      <a:endParaRPr lang="en-US" sz="1300">
                        <a:effectLst/>
                        <a:latin typeface="Calibri"/>
                        <a:ea typeface="Calibri"/>
                        <a:cs typeface="Times New Roman"/>
                      </a:endParaRPr>
                    </a:p>
                  </a:txBody>
                  <a:tcPr marL="79966" marR="7996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8.5</a:t>
                      </a:r>
                      <a:endParaRPr lang="en-US" sz="1300">
                        <a:effectLst/>
                        <a:latin typeface="Calibri"/>
                        <a:ea typeface="Calibri"/>
                        <a:cs typeface="Times New Roman"/>
                      </a:endParaRPr>
                    </a:p>
                  </a:txBody>
                  <a:tcPr marL="79966" marR="7996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14.0</a:t>
                      </a:r>
                      <a:endParaRPr lang="en-US" sz="1300">
                        <a:effectLst/>
                        <a:latin typeface="Calibri"/>
                        <a:ea typeface="Calibri"/>
                        <a:cs typeface="Times New Roman"/>
                      </a:endParaRPr>
                    </a:p>
                  </a:txBody>
                  <a:tcPr marL="79966" marR="7996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16.9</a:t>
                      </a:r>
                      <a:endParaRPr lang="en-US" sz="1300">
                        <a:effectLst/>
                        <a:latin typeface="Calibri"/>
                        <a:ea typeface="Calibri"/>
                        <a:cs typeface="Times New Roman"/>
                      </a:endParaRPr>
                    </a:p>
                  </a:txBody>
                  <a:tcPr marL="79966" marR="7996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18.5</a:t>
                      </a:r>
                      <a:endParaRPr lang="en-US" sz="1300">
                        <a:effectLst/>
                        <a:latin typeface="Calibri"/>
                        <a:ea typeface="Calibri"/>
                        <a:cs typeface="Times New Roman"/>
                      </a:endParaRPr>
                    </a:p>
                  </a:txBody>
                  <a:tcPr marL="79966" marR="79966" marT="0" marB="0" anchor="ctr">
                    <a:lnL>
                      <a:noFill/>
                    </a:lnL>
                    <a:lnR>
                      <a:noFill/>
                    </a:lnR>
                    <a:lnT>
                      <a:noFill/>
                    </a:lnT>
                    <a:lnB>
                      <a:noFill/>
                    </a:lnB>
                    <a:solidFill>
                      <a:srgbClr val="F2F2F2"/>
                    </a:solidFill>
                  </a:tcPr>
                </a:tc>
              </a:tr>
              <a:tr h="222127">
                <a:tc>
                  <a:txBody>
                    <a:bodyPr/>
                    <a:lstStyle/>
                    <a:p>
                      <a:pPr marL="0" marR="0">
                        <a:lnSpc>
                          <a:spcPct val="115000"/>
                        </a:lnSpc>
                        <a:spcBef>
                          <a:spcPts val="0"/>
                        </a:spcBef>
                        <a:spcAft>
                          <a:spcPts val="1000"/>
                        </a:spcAft>
                      </a:pPr>
                      <a:r>
                        <a:rPr lang="en-US" sz="1200" b="1">
                          <a:effectLst/>
                          <a:latin typeface="Calibri"/>
                          <a:ea typeface="Times New Roman"/>
                          <a:cs typeface="Times New Roman"/>
                        </a:rPr>
                        <a:t> </a:t>
                      </a:r>
                      <a:endParaRPr lang="en-US" sz="1300">
                        <a:effectLst/>
                        <a:latin typeface="Calibri"/>
                        <a:ea typeface="Calibri"/>
                        <a:cs typeface="Times New Roman"/>
                      </a:endParaRPr>
                    </a:p>
                  </a:txBody>
                  <a:tcPr marL="79966" marR="7996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Catheter</a:t>
                      </a:r>
                      <a:endParaRPr lang="en-US" sz="1300">
                        <a:effectLst/>
                        <a:latin typeface="Calibri"/>
                        <a:ea typeface="Calibri"/>
                        <a:cs typeface="Times New Roman"/>
                      </a:endParaRPr>
                    </a:p>
                  </a:txBody>
                  <a:tcPr marL="79966" marR="7996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79.1</a:t>
                      </a:r>
                      <a:endParaRPr lang="en-US" sz="1300">
                        <a:effectLst/>
                        <a:latin typeface="Calibri"/>
                        <a:ea typeface="Calibri"/>
                        <a:cs typeface="Times New Roman"/>
                      </a:endParaRPr>
                    </a:p>
                  </a:txBody>
                  <a:tcPr marL="79966" marR="79966"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66.6</a:t>
                      </a:r>
                      <a:endParaRPr lang="en-US" sz="1300">
                        <a:effectLst/>
                        <a:latin typeface="Calibri"/>
                        <a:ea typeface="Calibri"/>
                        <a:cs typeface="Times New Roman"/>
                      </a:endParaRPr>
                    </a:p>
                  </a:txBody>
                  <a:tcPr marL="79966" marR="7996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42.4</a:t>
                      </a:r>
                      <a:endParaRPr lang="en-US" sz="1300">
                        <a:effectLst/>
                        <a:latin typeface="Calibri"/>
                        <a:ea typeface="Calibri"/>
                        <a:cs typeface="Times New Roman"/>
                      </a:endParaRPr>
                    </a:p>
                  </a:txBody>
                  <a:tcPr marL="79966" marR="79966"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27.1</a:t>
                      </a:r>
                      <a:endParaRPr lang="en-US" sz="1300">
                        <a:effectLst/>
                        <a:latin typeface="Calibri"/>
                        <a:ea typeface="Calibri"/>
                        <a:cs typeface="Times New Roman"/>
                      </a:endParaRPr>
                    </a:p>
                  </a:txBody>
                  <a:tcPr marL="79966" marR="7996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1200" dirty="0">
                          <a:effectLst/>
                          <a:latin typeface="Calibri"/>
                          <a:ea typeface="Times New Roman"/>
                          <a:cs typeface="Times New Roman"/>
                        </a:rPr>
                        <a:t>20.0</a:t>
                      </a:r>
                      <a:endParaRPr lang="en-US" sz="1300" dirty="0">
                        <a:effectLst/>
                        <a:latin typeface="Calibri"/>
                        <a:ea typeface="Calibri"/>
                        <a:cs typeface="Times New Roman"/>
                      </a:endParaRPr>
                    </a:p>
                  </a:txBody>
                  <a:tcPr marL="79966" marR="79966"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r>
            </a:tbl>
          </a:graphicData>
        </a:graphic>
      </p:graphicFrame>
      <p:sp>
        <p:nvSpPr>
          <p:cNvPr id="5" name="Footer Placeholder 4"/>
          <p:cNvSpPr>
            <a:spLocks noGrp="1"/>
          </p:cNvSpPr>
          <p:nvPr>
            <p:ph type="ftr" sz="quarter" idx="10"/>
          </p:nvPr>
        </p:nvSpPr>
        <p:spPr/>
        <p:txBody>
          <a:bodyPr/>
          <a:lstStyle/>
          <a:p>
            <a:r>
              <a:rPr lang="en-US" dirty="0" smtClean="0"/>
              <a:t>Vol 2, ESRD, </a:t>
            </a:r>
            <a:r>
              <a:rPr lang="en-US" dirty="0" err="1" smtClean="0"/>
              <a:t>Ch</a:t>
            </a:r>
            <a:r>
              <a:rPr lang="en-US" dirty="0" smtClean="0"/>
              <a:t> 4</a:t>
            </a:r>
            <a:endParaRPr lang="en-US" dirty="0"/>
          </a:p>
        </p:txBody>
      </p:sp>
      <p:sp>
        <p:nvSpPr>
          <p:cNvPr id="6" name="Title 5"/>
          <p:cNvSpPr>
            <a:spLocks noGrp="1"/>
          </p:cNvSpPr>
          <p:nvPr>
            <p:ph type="title"/>
          </p:nvPr>
        </p:nvSpPr>
        <p:spPr>
          <a:xfrm>
            <a:off x="457200" y="274638"/>
            <a:ext cx="8229600" cy="1241365"/>
          </a:xfrm>
          <a:prstGeom prst="rect">
            <a:avLst/>
          </a:prstGeom>
        </p:spPr>
        <p:txBody>
          <a:bodyPr wrap="square">
            <a:spAutoFit/>
          </a:bodyPr>
          <a:lstStyle/>
          <a:p>
            <a:r>
              <a:rPr lang="en-US" sz="2800" b="1" baseline="30000" dirty="0"/>
              <a:t>Table 4.3  Cross-sectional distributions of vascular access use during the first year of hemodialysis therapy among patients new to hemodialysis in 2013, by age group, from the ESRD Medical Evidence form (CMS 2728) and </a:t>
            </a:r>
            <a:r>
              <a:rPr lang="en-US" sz="2800" b="1" baseline="30000" dirty="0" err="1"/>
              <a:t>CROWNWeb</a:t>
            </a:r>
            <a:r>
              <a:rPr lang="en-US" sz="2800" b="1" baseline="30000" dirty="0"/>
              <a:t>, </a:t>
            </a:r>
            <a:r>
              <a:rPr lang="en-US" sz="2800" b="1" baseline="30000" dirty="0" smtClean="0"/>
              <a:t/>
            </a:r>
            <a:br>
              <a:rPr lang="en-US" sz="2800" b="1" baseline="30000" dirty="0" smtClean="0"/>
            </a:br>
            <a:r>
              <a:rPr lang="en-US" sz="2800" b="1" baseline="30000" dirty="0" smtClean="0"/>
              <a:t>2013-2014</a:t>
            </a:r>
            <a:endParaRPr lang="en-US" sz="2800" b="1" baseline="30000" dirty="0"/>
          </a:p>
        </p:txBody>
      </p:sp>
      <p:sp>
        <p:nvSpPr>
          <p:cNvPr id="7" name="Rectangle 6"/>
          <p:cNvSpPr/>
          <p:nvPr/>
        </p:nvSpPr>
        <p:spPr>
          <a:xfrm>
            <a:off x="723900" y="5748130"/>
            <a:ext cx="7696200" cy="646331"/>
          </a:xfrm>
          <a:prstGeom prst="rect">
            <a:avLst/>
          </a:prstGeom>
        </p:spPr>
        <p:txBody>
          <a:bodyPr wrap="square">
            <a:spAutoFit/>
          </a:bodyPr>
          <a:lstStyle/>
          <a:p>
            <a:r>
              <a:rPr lang="en-US" i="1" baseline="30000" dirty="0"/>
              <a:t>Data Source: Special analyses, USRDS ESRD Database. Medical Evidence form (CMS 2728) at initiation and </a:t>
            </a:r>
            <a:r>
              <a:rPr lang="en-US" i="1" baseline="30000" dirty="0" err="1"/>
              <a:t>CROWNWeb</a:t>
            </a:r>
            <a:r>
              <a:rPr lang="en-US" i="1" baseline="30000" dirty="0"/>
              <a:t> for subsequent time periods. Abbreviations: AV, arteriovenous; CMS, Centers for Medicare &amp; </a:t>
            </a:r>
          </a:p>
          <a:p>
            <a:r>
              <a:rPr lang="en-US" i="1" baseline="30000" dirty="0"/>
              <a:t>Medicaid; ESRD, end-stage renal disease.</a:t>
            </a:r>
          </a:p>
        </p:txBody>
      </p:sp>
    </p:spTree>
    <p:extLst>
      <p:ext uri="{BB962C8B-B14F-4D97-AF65-F5344CB8AC3E}">
        <p14:creationId xmlns:p14="http://schemas.microsoft.com/office/powerpoint/2010/main" val="3981049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12</a:t>
            </a:fld>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080048796"/>
              </p:ext>
            </p:extLst>
          </p:nvPr>
        </p:nvGraphicFramePr>
        <p:xfrm>
          <a:off x="1333500" y="1524000"/>
          <a:ext cx="6477000" cy="3908902"/>
        </p:xfrm>
        <a:graphic>
          <a:graphicData uri="http://schemas.openxmlformats.org/drawingml/2006/table">
            <a:tbl>
              <a:tblPr firstRow="1" firstCol="1" bandRow="1"/>
              <a:tblGrid>
                <a:gridCol w="1331525"/>
                <a:gridCol w="981854"/>
                <a:gridCol w="1002697"/>
                <a:gridCol w="842141"/>
                <a:gridCol w="842141"/>
                <a:gridCol w="842141"/>
                <a:gridCol w="634501"/>
              </a:tblGrid>
              <a:tr h="217676">
                <a:tc rowSpan="2">
                  <a:txBody>
                    <a:bodyPr/>
                    <a:lstStyle/>
                    <a:p>
                      <a:pPr marL="0" marR="0">
                        <a:lnSpc>
                          <a:spcPct val="115000"/>
                        </a:lnSpc>
                        <a:spcBef>
                          <a:spcPts val="0"/>
                        </a:spcBef>
                        <a:spcAft>
                          <a:spcPts val="0"/>
                        </a:spcAft>
                      </a:pPr>
                      <a:r>
                        <a:rPr lang="en-US" sz="1200" b="1" dirty="0">
                          <a:effectLst/>
                          <a:latin typeface="Calibri"/>
                          <a:ea typeface="Times New Roman"/>
                          <a:cs typeface="Times New Roman"/>
                        </a:rPr>
                        <a:t>Race</a:t>
                      </a:r>
                      <a:endParaRPr lang="en-US" sz="1300" dirty="0">
                        <a:effectLst/>
                        <a:latin typeface="Calibri"/>
                        <a:ea typeface="Calibri"/>
                        <a:cs typeface="Times New Roman"/>
                      </a:endParaRPr>
                    </a:p>
                  </a:txBody>
                  <a:tcPr marL="83365" marR="8336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200" b="1">
                          <a:effectLst/>
                          <a:latin typeface="Calibri"/>
                          <a:ea typeface="Times New Roman"/>
                          <a:cs typeface="Times New Roman"/>
                        </a:rPr>
                        <a:t>Access type</a:t>
                      </a:r>
                      <a:endParaRPr lang="en-US" sz="1300">
                        <a:effectLst/>
                        <a:latin typeface="Calibri"/>
                        <a:ea typeface="Calibri"/>
                        <a:cs typeface="Times New Roman"/>
                      </a:endParaRPr>
                    </a:p>
                  </a:txBody>
                  <a:tcPr marL="83365" marR="8336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lnSpc>
                          <a:spcPct val="115000"/>
                        </a:lnSpc>
                        <a:spcBef>
                          <a:spcPts val="0"/>
                        </a:spcBef>
                        <a:spcAft>
                          <a:spcPts val="0"/>
                        </a:spcAft>
                      </a:pPr>
                      <a:r>
                        <a:rPr lang="en-US" sz="1200" b="1">
                          <a:effectLst/>
                          <a:latin typeface="Calibri"/>
                          <a:ea typeface="Times New Roman"/>
                          <a:cs typeface="Times New Roman"/>
                        </a:rPr>
                        <a:t>Time</a:t>
                      </a:r>
                      <a:endParaRPr lang="en-US" sz="1300">
                        <a:effectLst/>
                        <a:latin typeface="Calibri"/>
                        <a:ea typeface="Calibri"/>
                        <a:cs typeface="Times New Roman"/>
                      </a:endParaRPr>
                    </a:p>
                  </a:txBody>
                  <a:tcPr marL="83365" marR="8336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7676">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200" b="1">
                          <a:effectLst/>
                          <a:latin typeface="Calibri"/>
                          <a:ea typeface="Times New Roman"/>
                          <a:cs typeface="Times New Roman"/>
                        </a:rPr>
                        <a:t>At initiation</a:t>
                      </a:r>
                      <a:endParaRPr lang="en-US" sz="1300">
                        <a:effectLst/>
                        <a:latin typeface="Calibri"/>
                        <a:ea typeface="Calibri"/>
                        <a:cs typeface="Times New Roman"/>
                      </a:endParaRPr>
                    </a:p>
                  </a:txBody>
                  <a:tcPr marL="83365" marR="8336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200" b="1">
                          <a:effectLst/>
                          <a:latin typeface="Calibri"/>
                          <a:ea typeface="Times New Roman"/>
                          <a:cs typeface="Times New Roman"/>
                        </a:rPr>
                        <a:t>3 months</a:t>
                      </a:r>
                      <a:endParaRPr lang="en-US" sz="1300">
                        <a:effectLst/>
                        <a:latin typeface="Calibri"/>
                        <a:ea typeface="Calibri"/>
                        <a:cs typeface="Times New Roman"/>
                      </a:endParaRPr>
                    </a:p>
                  </a:txBody>
                  <a:tcPr marL="83365" marR="8336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Calibri"/>
                          <a:ea typeface="Times New Roman"/>
                          <a:cs typeface="Times New Roman"/>
                        </a:rPr>
                        <a:t>6 months</a:t>
                      </a:r>
                      <a:endParaRPr lang="en-US" sz="1300">
                        <a:effectLst/>
                        <a:latin typeface="Calibri"/>
                        <a:ea typeface="Calibri"/>
                        <a:cs typeface="Times New Roman"/>
                      </a:endParaRPr>
                    </a:p>
                  </a:txBody>
                  <a:tcPr marL="83365" marR="8336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200" b="1">
                          <a:effectLst/>
                          <a:latin typeface="Calibri"/>
                          <a:ea typeface="Times New Roman"/>
                          <a:cs typeface="Times New Roman"/>
                        </a:rPr>
                        <a:t>9 months</a:t>
                      </a:r>
                      <a:endParaRPr lang="en-US" sz="1300">
                        <a:effectLst/>
                        <a:latin typeface="Calibri"/>
                        <a:ea typeface="Calibri"/>
                        <a:cs typeface="Times New Roman"/>
                      </a:endParaRPr>
                    </a:p>
                  </a:txBody>
                  <a:tcPr marL="83365" marR="8336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Calibri"/>
                          <a:ea typeface="Times New Roman"/>
                          <a:cs typeface="Times New Roman"/>
                        </a:rPr>
                        <a:t>1 year</a:t>
                      </a:r>
                      <a:endParaRPr lang="en-US" sz="1300">
                        <a:effectLst/>
                        <a:latin typeface="Calibri"/>
                        <a:ea typeface="Calibri"/>
                        <a:cs typeface="Times New Roman"/>
                      </a:endParaRPr>
                    </a:p>
                  </a:txBody>
                  <a:tcPr marL="83365" marR="8336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31570">
                <a:tc>
                  <a:txBody>
                    <a:bodyPr/>
                    <a:lstStyle/>
                    <a:p>
                      <a:pPr marL="0" marR="0">
                        <a:lnSpc>
                          <a:spcPct val="115000"/>
                        </a:lnSpc>
                        <a:spcBef>
                          <a:spcPts val="0"/>
                        </a:spcBef>
                        <a:spcAft>
                          <a:spcPts val="0"/>
                        </a:spcAft>
                      </a:pPr>
                      <a:r>
                        <a:rPr lang="en-US" sz="1200" b="1">
                          <a:effectLst/>
                          <a:latin typeface="Calibri"/>
                          <a:ea typeface="Times New Roman"/>
                          <a:cs typeface="Times New Roman"/>
                        </a:rPr>
                        <a:t>Native American</a:t>
                      </a:r>
                      <a:endParaRPr lang="en-US" sz="1300">
                        <a:effectLst/>
                        <a:latin typeface="Calibri"/>
                        <a:ea typeface="Calibri"/>
                        <a:cs typeface="Times New Roman"/>
                      </a:endParaRPr>
                    </a:p>
                  </a:txBody>
                  <a:tcPr marL="83365" marR="83365"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AV fistula</a:t>
                      </a:r>
                      <a:endParaRPr lang="en-US" sz="1300">
                        <a:effectLst/>
                        <a:latin typeface="Calibri"/>
                        <a:ea typeface="Calibri"/>
                        <a:cs typeface="Times New Roman"/>
                      </a:endParaRPr>
                    </a:p>
                  </a:txBody>
                  <a:tcPr marL="83365" marR="83365"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14.7</a:t>
                      </a:r>
                      <a:endParaRPr lang="en-US" sz="1300">
                        <a:effectLst/>
                        <a:latin typeface="Calibri"/>
                        <a:ea typeface="Calibri"/>
                        <a:cs typeface="Times New Roman"/>
                      </a:endParaRPr>
                    </a:p>
                  </a:txBody>
                  <a:tcPr marL="83365" marR="83365"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25.5</a:t>
                      </a:r>
                      <a:endParaRPr lang="en-US" sz="1300">
                        <a:effectLst/>
                        <a:latin typeface="Calibri"/>
                        <a:ea typeface="Calibri"/>
                        <a:cs typeface="Times New Roman"/>
                      </a:endParaRPr>
                    </a:p>
                  </a:txBody>
                  <a:tcPr marL="83365" marR="83365"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53.3</a:t>
                      </a:r>
                      <a:endParaRPr lang="en-US" sz="1300">
                        <a:effectLst/>
                        <a:latin typeface="Calibri"/>
                        <a:ea typeface="Calibri"/>
                        <a:cs typeface="Times New Roman"/>
                      </a:endParaRPr>
                    </a:p>
                  </a:txBody>
                  <a:tcPr marL="83365" marR="83365"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70.0</a:t>
                      </a:r>
                      <a:endParaRPr lang="en-US" sz="1300">
                        <a:effectLst/>
                        <a:latin typeface="Calibri"/>
                        <a:ea typeface="Calibri"/>
                        <a:cs typeface="Times New Roman"/>
                      </a:endParaRPr>
                    </a:p>
                  </a:txBody>
                  <a:tcPr marL="83365" marR="83365"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77.1</a:t>
                      </a:r>
                      <a:endParaRPr lang="en-US" sz="1300">
                        <a:effectLst/>
                        <a:latin typeface="Calibri"/>
                        <a:ea typeface="Calibri"/>
                        <a:cs typeface="Times New Roman"/>
                      </a:endParaRPr>
                    </a:p>
                  </a:txBody>
                  <a:tcPr marL="83365" marR="83365"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r>
              <a:tr h="231570">
                <a:tc>
                  <a:txBody>
                    <a:bodyPr/>
                    <a:lstStyle/>
                    <a:p>
                      <a:pPr marL="0" marR="0">
                        <a:lnSpc>
                          <a:spcPct val="115000"/>
                        </a:lnSpc>
                        <a:spcBef>
                          <a:spcPts val="0"/>
                        </a:spcBef>
                        <a:spcAft>
                          <a:spcPts val="0"/>
                        </a:spcAft>
                      </a:pPr>
                      <a:r>
                        <a:rPr lang="en-US" sz="1200" b="1">
                          <a:effectLst/>
                          <a:latin typeface="Calibri"/>
                          <a:ea typeface="Times New Roman"/>
                          <a:cs typeface="Times New Roman"/>
                        </a:rPr>
                        <a:t> </a:t>
                      </a:r>
                      <a:endParaRPr lang="en-US" sz="1300">
                        <a:effectLst/>
                        <a:latin typeface="Calibri"/>
                        <a:ea typeface="Calibri"/>
                        <a:cs typeface="Times New Roman"/>
                      </a:endParaRPr>
                    </a:p>
                  </a:txBody>
                  <a:tcPr marL="83365" marR="8336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AV graft</a:t>
                      </a:r>
                      <a:endParaRPr lang="en-US" sz="1300">
                        <a:effectLst/>
                        <a:latin typeface="Calibri"/>
                        <a:ea typeface="Calibri"/>
                        <a:cs typeface="Times New Roman"/>
                      </a:endParaRPr>
                    </a:p>
                  </a:txBody>
                  <a:tcPr marL="83365" marR="8336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2.2</a:t>
                      </a:r>
                      <a:endParaRPr lang="en-US" sz="1300">
                        <a:effectLst/>
                        <a:latin typeface="Calibri"/>
                        <a:ea typeface="Calibri"/>
                        <a:cs typeface="Times New Roman"/>
                      </a:endParaRPr>
                    </a:p>
                  </a:txBody>
                  <a:tcPr marL="83365" marR="8336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4.3</a:t>
                      </a:r>
                      <a:endParaRPr lang="en-US" sz="1300">
                        <a:effectLst/>
                        <a:latin typeface="Calibri"/>
                        <a:ea typeface="Calibri"/>
                        <a:cs typeface="Times New Roman"/>
                      </a:endParaRPr>
                    </a:p>
                  </a:txBody>
                  <a:tcPr marL="83365" marR="8336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6.1</a:t>
                      </a:r>
                      <a:endParaRPr lang="en-US" sz="1300">
                        <a:effectLst/>
                        <a:latin typeface="Calibri"/>
                        <a:ea typeface="Calibri"/>
                        <a:cs typeface="Times New Roman"/>
                      </a:endParaRPr>
                    </a:p>
                  </a:txBody>
                  <a:tcPr marL="83365" marR="8336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6.9</a:t>
                      </a:r>
                      <a:endParaRPr lang="en-US" sz="1300">
                        <a:effectLst/>
                        <a:latin typeface="Calibri"/>
                        <a:ea typeface="Calibri"/>
                        <a:cs typeface="Times New Roman"/>
                      </a:endParaRPr>
                    </a:p>
                  </a:txBody>
                  <a:tcPr marL="83365" marR="8336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8.1</a:t>
                      </a:r>
                      <a:endParaRPr lang="en-US" sz="1300">
                        <a:effectLst/>
                        <a:latin typeface="Calibri"/>
                        <a:ea typeface="Calibri"/>
                        <a:cs typeface="Times New Roman"/>
                      </a:endParaRPr>
                    </a:p>
                  </a:txBody>
                  <a:tcPr marL="83365" marR="83365" marT="0" marB="0" anchor="ctr">
                    <a:lnL>
                      <a:noFill/>
                    </a:lnL>
                    <a:lnR>
                      <a:noFill/>
                    </a:lnR>
                    <a:lnT>
                      <a:noFill/>
                    </a:lnT>
                    <a:lnB>
                      <a:noFill/>
                    </a:lnB>
                    <a:solidFill>
                      <a:srgbClr val="F2F2F2"/>
                    </a:solidFill>
                  </a:tcPr>
                </a:tc>
              </a:tr>
              <a:tr h="231570">
                <a:tc>
                  <a:txBody>
                    <a:bodyPr/>
                    <a:lstStyle/>
                    <a:p>
                      <a:pPr marL="0" marR="0">
                        <a:lnSpc>
                          <a:spcPct val="115000"/>
                        </a:lnSpc>
                        <a:spcBef>
                          <a:spcPts val="0"/>
                        </a:spcBef>
                        <a:spcAft>
                          <a:spcPts val="0"/>
                        </a:spcAft>
                      </a:pPr>
                      <a:r>
                        <a:rPr lang="en-US" sz="1200" b="1">
                          <a:effectLst/>
                          <a:latin typeface="Calibri"/>
                          <a:ea typeface="Times New Roman"/>
                          <a:cs typeface="Times New Roman"/>
                        </a:rPr>
                        <a:t> </a:t>
                      </a:r>
                      <a:endParaRPr lang="en-US" sz="1300">
                        <a:effectLst/>
                        <a:latin typeface="Calibri"/>
                        <a:ea typeface="Calibri"/>
                        <a:cs typeface="Times New Roman"/>
                      </a:endParaRPr>
                    </a:p>
                  </a:txBody>
                  <a:tcPr marL="83365" marR="83365"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Catheter</a:t>
                      </a:r>
                      <a:endParaRPr lang="en-US" sz="1300">
                        <a:effectLst/>
                        <a:latin typeface="Calibri"/>
                        <a:ea typeface="Calibri"/>
                        <a:cs typeface="Times New Roman"/>
                      </a:endParaRPr>
                    </a:p>
                  </a:txBody>
                  <a:tcPr marL="83365" marR="83365"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83.1</a:t>
                      </a:r>
                      <a:endParaRPr lang="en-US" sz="1300">
                        <a:effectLst/>
                        <a:latin typeface="Calibri"/>
                        <a:ea typeface="Calibri"/>
                        <a:cs typeface="Times New Roman"/>
                      </a:endParaRPr>
                    </a:p>
                  </a:txBody>
                  <a:tcPr marL="83365" marR="83365"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70.2</a:t>
                      </a:r>
                      <a:endParaRPr lang="en-US" sz="1300">
                        <a:effectLst/>
                        <a:latin typeface="Calibri"/>
                        <a:ea typeface="Calibri"/>
                        <a:cs typeface="Times New Roman"/>
                      </a:endParaRPr>
                    </a:p>
                  </a:txBody>
                  <a:tcPr marL="83365" marR="83365"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40.6</a:t>
                      </a:r>
                      <a:endParaRPr lang="en-US" sz="1300">
                        <a:effectLst/>
                        <a:latin typeface="Calibri"/>
                        <a:ea typeface="Calibri"/>
                        <a:cs typeface="Times New Roman"/>
                      </a:endParaRPr>
                    </a:p>
                  </a:txBody>
                  <a:tcPr marL="83365" marR="83365"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23.2</a:t>
                      </a:r>
                      <a:endParaRPr lang="en-US" sz="1300">
                        <a:effectLst/>
                        <a:latin typeface="Calibri"/>
                        <a:ea typeface="Calibri"/>
                        <a:cs typeface="Times New Roman"/>
                      </a:endParaRPr>
                    </a:p>
                  </a:txBody>
                  <a:tcPr marL="83365" marR="83365"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14.8</a:t>
                      </a:r>
                      <a:endParaRPr lang="en-US" sz="1300">
                        <a:effectLst/>
                        <a:latin typeface="Calibri"/>
                        <a:ea typeface="Calibri"/>
                        <a:cs typeface="Times New Roman"/>
                      </a:endParaRPr>
                    </a:p>
                  </a:txBody>
                  <a:tcPr marL="83365" marR="83365"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r>
              <a:tr h="231570">
                <a:tc>
                  <a:txBody>
                    <a:bodyPr/>
                    <a:lstStyle/>
                    <a:p>
                      <a:pPr marL="0" marR="0">
                        <a:lnSpc>
                          <a:spcPct val="115000"/>
                        </a:lnSpc>
                        <a:spcBef>
                          <a:spcPts val="0"/>
                        </a:spcBef>
                        <a:spcAft>
                          <a:spcPts val="0"/>
                        </a:spcAft>
                      </a:pPr>
                      <a:r>
                        <a:rPr lang="en-US" sz="1200" b="1">
                          <a:effectLst/>
                          <a:latin typeface="Calibri"/>
                          <a:ea typeface="Times New Roman"/>
                          <a:cs typeface="Times New Roman"/>
                        </a:rPr>
                        <a:t>Asian</a:t>
                      </a:r>
                      <a:endParaRPr lang="en-US" sz="1300">
                        <a:effectLst/>
                        <a:latin typeface="Calibri"/>
                        <a:ea typeface="Calibri"/>
                        <a:cs typeface="Times New Roman"/>
                      </a:endParaRPr>
                    </a:p>
                  </a:txBody>
                  <a:tcPr marL="83365" marR="83365"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AV fistula</a:t>
                      </a:r>
                      <a:endParaRPr lang="en-US" sz="1300">
                        <a:effectLst/>
                        <a:latin typeface="Calibri"/>
                        <a:ea typeface="Calibri"/>
                        <a:cs typeface="Times New Roman"/>
                      </a:endParaRPr>
                    </a:p>
                  </a:txBody>
                  <a:tcPr marL="83365" marR="83365"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20.2</a:t>
                      </a:r>
                      <a:endParaRPr lang="en-US" sz="1300">
                        <a:effectLst/>
                        <a:latin typeface="Calibri"/>
                        <a:ea typeface="Calibri"/>
                        <a:cs typeface="Times New Roman"/>
                      </a:endParaRPr>
                    </a:p>
                  </a:txBody>
                  <a:tcPr marL="83365" marR="83365"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29.4</a:t>
                      </a:r>
                      <a:endParaRPr lang="en-US" sz="1300">
                        <a:effectLst/>
                        <a:latin typeface="Calibri"/>
                        <a:ea typeface="Calibri"/>
                        <a:cs typeface="Times New Roman"/>
                      </a:endParaRPr>
                    </a:p>
                  </a:txBody>
                  <a:tcPr marL="83365" marR="83365"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51.6</a:t>
                      </a:r>
                      <a:endParaRPr lang="en-US" sz="1300">
                        <a:effectLst/>
                        <a:latin typeface="Calibri"/>
                        <a:ea typeface="Calibri"/>
                        <a:cs typeface="Times New Roman"/>
                      </a:endParaRPr>
                    </a:p>
                  </a:txBody>
                  <a:tcPr marL="83365" marR="83365"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64.3</a:t>
                      </a:r>
                      <a:endParaRPr lang="en-US" sz="1300">
                        <a:effectLst/>
                        <a:latin typeface="Calibri"/>
                        <a:ea typeface="Calibri"/>
                        <a:cs typeface="Times New Roman"/>
                      </a:endParaRPr>
                    </a:p>
                  </a:txBody>
                  <a:tcPr marL="83365" marR="83365"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70.5</a:t>
                      </a:r>
                      <a:endParaRPr lang="en-US" sz="1300">
                        <a:effectLst/>
                        <a:latin typeface="Calibri"/>
                        <a:ea typeface="Calibri"/>
                        <a:cs typeface="Times New Roman"/>
                      </a:endParaRPr>
                    </a:p>
                  </a:txBody>
                  <a:tcPr marL="83365" marR="83365"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r>
              <a:tr h="231570">
                <a:tc>
                  <a:txBody>
                    <a:bodyPr/>
                    <a:lstStyle/>
                    <a:p>
                      <a:pPr marL="0" marR="0">
                        <a:lnSpc>
                          <a:spcPct val="115000"/>
                        </a:lnSpc>
                        <a:spcBef>
                          <a:spcPts val="0"/>
                        </a:spcBef>
                        <a:spcAft>
                          <a:spcPts val="0"/>
                        </a:spcAft>
                      </a:pPr>
                      <a:r>
                        <a:rPr lang="en-US" sz="1200" b="1">
                          <a:effectLst/>
                          <a:latin typeface="Calibri"/>
                          <a:ea typeface="Times New Roman"/>
                          <a:cs typeface="Times New Roman"/>
                        </a:rPr>
                        <a:t> </a:t>
                      </a:r>
                      <a:endParaRPr lang="en-US" sz="1300">
                        <a:effectLst/>
                        <a:latin typeface="Calibri"/>
                        <a:ea typeface="Calibri"/>
                        <a:cs typeface="Times New Roman"/>
                      </a:endParaRPr>
                    </a:p>
                  </a:txBody>
                  <a:tcPr marL="83365" marR="8336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AV graft</a:t>
                      </a:r>
                      <a:endParaRPr lang="en-US" sz="1300">
                        <a:effectLst/>
                        <a:latin typeface="Calibri"/>
                        <a:ea typeface="Calibri"/>
                        <a:cs typeface="Times New Roman"/>
                      </a:endParaRPr>
                    </a:p>
                  </a:txBody>
                  <a:tcPr marL="83365" marR="8336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2.8</a:t>
                      </a:r>
                      <a:endParaRPr lang="en-US" sz="1300">
                        <a:effectLst/>
                        <a:latin typeface="Calibri"/>
                        <a:ea typeface="Calibri"/>
                        <a:cs typeface="Times New Roman"/>
                      </a:endParaRPr>
                    </a:p>
                  </a:txBody>
                  <a:tcPr marL="83365" marR="8336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6.5</a:t>
                      </a:r>
                      <a:endParaRPr lang="en-US" sz="1300">
                        <a:effectLst/>
                        <a:latin typeface="Calibri"/>
                        <a:ea typeface="Calibri"/>
                        <a:cs typeface="Times New Roman"/>
                      </a:endParaRPr>
                    </a:p>
                  </a:txBody>
                  <a:tcPr marL="83365" marR="8336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9.4</a:t>
                      </a:r>
                      <a:endParaRPr lang="en-US" sz="1300">
                        <a:effectLst/>
                        <a:latin typeface="Calibri"/>
                        <a:ea typeface="Calibri"/>
                        <a:cs typeface="Times New Roman"/>
                      </a:endParaRPr>
                    </a:p>
                  </a:txBody>
                  <a:tcPr marL="83365" marR="8336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11.8</a:t>
                      </a:r>
                      <a:endParaRPr lang="en-US" sz="1300">
                        <a:effectLst/>
                        <a:latin typeface="Calibri"/>
                        <a:ea typeface="Calibri"/>
                        <a:cs typeface="Times New Roman"/>
                      </a:endParaRPr>
                    </a:p>
                  </a:txBody>
                  <a:tcPr marL="83365" marR="8336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13.5</a:t>
                      </a:r>
                      <a:endParaRPr lang="en-US" sz="1300">
                        <a:effectLst/>
                        <a:latin typeface="Calibri"/>
                        <a:ea typeface="Calibri"/>
                        <a:cs typeface="Times New Roman"/>
                      </a:endParaRPr>
                    </a:p>
                  </a:txBody>
                  <a:tcPr marL="83365" marR="83365" marT="0" marB="0" anchor="ctr">
                    <a:lnL>
                      <a:noFill/>
                    </a:lnL>
                    <a:lnR>
                      <a:noFill/>
                    </a:lnR>
                    <a:lnT>
                      <a:noFill/>
                    </a:lnT>
                    <a:lnB>
                      <a:noFill/>
                    </a:lnB>
                    <a:solidFill>
                      <a:srgbClr val="F2F2F2"/>
                    </a:solidFill>
                  </a:tcPr>
                </a:tc>
              </a:tr>
              <a:tr h="231570">
                <a:tc>
                  <a:txBody>
                    <a:bodyPr/>
                    <a:lstStyle/>
                    <a:p>
                      <a:pPr marL="0" marR="0">
                        <a:lnSpc>
                          <a:spcPct val="115000"/>
                        </a:lnSpc>
                        <a:spcBef>
                          <a:spcPts val="0"/>
                        </a:spcBef>
                        <a:spcAft>
                          <a:spcPts val="0"/>
                        </a:spcAft>
                      </a:pPr>
                      <a:r>
                        <a:rPr lang="en-US" sz="1200" b="1">
                          <a:effectLst/>
                          <a:latin typeface="Calibri"/>
                          <a:ea typeface="Times New Roman"/>
                          <a:cs typeface="Times New Roman"/>
                        </a:rPr>
                        <a:t> </a:t>
                      </a:r>
                      <a:endParaRPr lang="en-US" sz="1300">
                        <a:effectLst/>
                        <a:latin typeface="Calibri"/>
                        <a:ea typeface="Calibri"/>
                        <a:cs typeface="Times New Roman"/>
                      </a:endParaRPr>
                    </a:p>
                  </a:txBody>
                  <a:tcPr marL="83365" marR="83365"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Catheter</a:t>
                      </a:r>
                      <a:endParaRPr lang="en-US" sz="1300">
                        <a:effectLst/>
                        <a:latin typeface="Calibri"/>
                        <a:ea typeface="Calibri"/>
                        <a:cs typeface="Times New Roman"/>
                      </a:endParaRPr>
                    </a:p>
                  </a:txBody>
                  <a:tcPr marL="83365" marR="83365"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77.0</a:t>
                      </a:r>
                      <a:endParaRPr lang="en-US" sz="1300">
                        <a:effectLst/>
                        <a:latin typeface="Calibri"/>
                        <a:ea typeface="Calibri"/>
                        <a:cs typeface="Times New Roman"/>
                      </a:endParaRPr>
                    </a:p>
                  </a:txBody>
                  <a:tcPr marL="83365" marR="83365"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64.1</a:t>
                      </a:r>
                      <a:endParaRPr lang="en-US" sz="1300">
                        <a:effectLst/>
                        <a:latin typeface="Calibri"/>
                        <a:ea typeface="Calibri"/>
                        <a:cs typeface="Times New Roman"/>
                      </a:endParaRPr>
                    </a:p>
                  </a:txBody>
                  <a:tcPr marL="83365" marR="83365"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39.0</a:t>
                      </a:r>
                      <a:endParaRPr lang="en-US" sz="1300">
                        <a:effectLst/>
                        <a:latin typeface="Calibri"/>
                        <a:ea typeface="Calibri"/>
                        <a:cs typeface="Times New Roman"/>
                      </a:endParaRPr>
                    </a:p>
                  </a:txBody>
                  <a:tcPr marL="83365" marR="83365"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23.9</a:t>
                      </a:r>
                      <a:endParaRPr lang="en-US" sz="1300">
                        <a:effectLst/>
                        <a:latin typeface="Calibri"/>
                        <a:ea typeface="Calibri"/>
                        <a:cs typeface="Times New Roman"/>
                      </a:endParaRPr>
                    </a:p>
                  </a:txBody>
                  <a:tcPr marL="83365" marR="83365"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16.0</a:t>
                      </a:r>
                      <a:endParaRPr lang="en-US" sz="1300">
                        <a:effectLst/>
                        <a:latin typeface="Calibri"/>
                        <a:ea typeface="Calibri"/>
                        <a:cs typeface="Times New Roman"/>
                      </a:endParaRPr>
                    </a:p>
                  </a:txBody>
                  <a:tcPr marL="83365" marR="83365"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r>
              <a:tr h="231570">
                <a:tc>
                  <a:txBody>
                    <a:bodyPr/>
                    <a:lstStyle/>
                    <a:p>
                      <a:pPr marL="0" marR="0">
                        <a:lnSpc>
                          <a:spcPct val="115000"/>
                        </a:lnSpc>
                        <a:spcBef>
                          <a:spcPts val="0"/>
                        </a:spcBef>
                        <a:spcAft>
                          <a:spcPts val="0"/>
                        </a:spcAft>
                      </a:pPr>
                      <a:r>
                        <a:rPr lang="en-US" sz="1200" b="1">
                          <a:effectLst/>
                          <a:latin typeface="Calibri"/>
                          <a:ea typeface="Times New Roman"/>
                          <a:cs typeface="Times New Roman"/>
                        </a:rPr>
                        <a:t>Black</a:t>
                      </a:r>
                      <a:endParaRPr lang="en-US" sz="1300">
                        <a:effectLst/>
                        <a:latin typeface="Calibri"/>
                        <a:ea typeface="Calibri"/>
                        <a:cs typeface="Times New Roman"/>
                      </a:endParaRPr>
                    </a:p>
                  </a:txBody>
                  <a:tcPr marL="83365" marR="83365"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AV fistula</a:t>
                      </a:r>
                      <a:endParaRPr lang="en-US" sz="1300">
                        <a:effectLst/>
                        <a:latin typeface="Calibri"/>
                        <a:ea typeface="Calibri"/>
                        <a:cs typeface="Times New Roman"/>
                      </a:endParaRPr>
                    </a:p>
                  </a:txBody>
                  <a:tcPr marL="83365" marR="83365"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15.4</a:t>
                      </a:r>
                      <a:endParaRPr lang="en-US" sz="1300">
                        <a:effectLst/>
                        <a:latin typeface="Calibri"/>
                        <a:ea typeface="Calibri"/>
                        <a:cs typeface="Times New Roman"/>
                      </a:endParaRPr>
                    </a:p>
                  </a:txBody>
                  <a:tcPr marL="83365" marR="83365"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22.5</a:t>
                      </a:r>
                      <a:endParaRPr lang="en-US" sz="1300">
                        <a:effectLst/>
                        <a:latin typeface="Calibri"/>
                        <a:ea typeface="Calibri"/>
                        <a:cs typeface="Times New Roman"/>
                      </a:endParaRPr>
                    </a:p>
                  </a:txBody>
                  <a:tcPr marL="83365" marR="83365"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40.1</a:t>
                      </a:r>
                      <a:endParaRPr lang="en-US" sz="1300">
                        <a:effectLst/>
                        <a:latin typeface="Calibri"/>
                        <a:ea typeface="Calibri"/>
                        <a:cs typeface="Times New Roman"/>
                      </a:endParaRPr>
                    </a:p>
                  </a:txBody>
                  <a:tcPr marL="83365" marR="83365"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52.8</a:t>
                      </a:r>
                      <a:endParaRPr lang="en-US" sz="1300">
                        <a:effectLst/>
                        <a:latin typeface="Calibri"/>
                        <a:ea typeface="Calibri"/>
                        <a:cs typeface="Times New Roman"/>
                      </a:endParaRPr>
                    </a:p>
                  </a:txBody>
                  <a:tcPr marL="83365" marR="83365"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58.8</a:t>
                      </a:r>
                      <a:endParaRPr lang="en-US" sz="1300">
                        <a:effectLst/>
                        <a:latin typeface="Calibri"/>
                        <a:ea typeface="Calibri"/>
                        <a:cs typeface="Times New Roman"/>
                      </a:endParaRPr>
                    </a:p>
                  </a:txBody>
                  <a:tcPr marL="83365" marR="83365"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r>
              <a:tr h="231570">
                <a:tc>
                  <a:txBody>
                    <a:bodyPr/>
                    <a:lstStyle/>
                    <a:p>
                      <a:pPr marL="0" marR="0">
                        <a:lnSpc>
                          <a:spcPct val="115000"/>
                        </a:lnSpc>
                        <a:spcBef>
                          <a:spcPts val="0"/>
                        </a:spcBef>
                        <a:spcAft>
                          <a:spcPts val="0"/>
                        </a:spcAft>
                      </a:pPr>
                      <a:r>
                        <a:rPr lang="en-US" sz="1200" b="1">
                          <a:effectLst/>
                          <a:latin typeface="Calibri"/>
                          <a:ea typeface="Times New Roman"/>
                          <a:cs typeface="Times New Roman"/>
                        </a:rPr>
                        <a:t> </a:t>
                      </a:r>
                      <a:endParaRPr lang="en-US" sz="1300">
                        <a:effectLst/>
                        <a:latin typeface="Calibri"/>
                        <a:ea typeface="Calibri"/>
                        <a:cs typeface="Times New Roman"/>
                      </a:endParaRPr>
                    </a:p>
                  </a:txBody>
                  <a:tcPr marL="83365" marR="8336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AV graft</a:t>
                      </a:r>
                      <a:endParaRPr lang="en-US" sz="1300">
                        <a:effectLst/>
                        <a:latin typeface="Calibri"/>
                        <a:ea typeface="Calibri"/>
                        <a:cs typeface="Times New Roman"/>
                      </a:endParaRPr>
                    </a:p>
                  </a:txBody>
                  <a:tcPr marL="83365" marR="8336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4.2</a:t>
                      </a:r>
                      <a:endParaRPr lang="en-US" sz="1300">
                        <a:effectLst/>
                        <a:latin typeface="Calibri"/>
                        <a:ea typeface="Calibri"/>
                        <a:cs typeface="Times New Roman"/>
                      </a:endParaRPr>
                    </a:p>
                  </a:txBody>
                  <a:tcPr marL="83365" marR="8336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8.9</a:t>
                      </a:r>
                      <a:endParaRPr lang="en-US" sz="1300">
                        <a:effectLst/>
                        <a:latin typeface="Calibri"/>
                        <a:ea typeface="Calibri"/>
                        <a:cs typeface="Times New Roman"/>
                      </a:endParaRPr>
                    </a:p>
                  </a:txBody>
                  <a:tcPr marL="83365" marR="8336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14.7</a:t>
                      </a:r>
                      <a:endParaRPr lang="en-US" sz="1300">
                        <a:effectLst/>
                        <a:latin typeface="Calibri"/>
                        <a:ea typeface="Calibri"/>
                        <a:cs typeface="Times New Roman"/>
                      </a:endParaRPr>
                    </a:p>
                  </a:txBody>
                  <a:tcPr marL="83365" marR="8336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17.9</a:t>
                      </a:r>
                      <a:endParaRPr lang="en-US" sz="1300">
                        <a:effectLst/>
                        <a:latin typeface="Calibri"/>
                        <a:ea typeface="Calibri"/>
                        <a:cs typeface="Times New Roman"/>
                      </a:endParaRPr>
                    </a:p>
                  </a:txBody>
                  <a:tcPr marL="83365" marR="8336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19.8</a:t>
                      </a:r>
                      <a:endParaRPr lang="en-US" sz="1300">
                        <a:effectLst/>
                        <a:latin typeface="Calibri"/>
                        <a:ea typeface="Calibri"/>
                        <a:cs typeface="Times New Roman"/>
                      </a:endParaRPr>
                    </a:p>
                  </a:txBody>
                  <a:tcPr marL="83365" marR="83365" marT="0" marB="0" anchor="ctr">
                    <a:lnL>
                      <a:noFill/>
                    </a:lnL>
                    <a:lnR>
                      <a:noFill/>
                    </a:lnR>
                    <a:lnT>
                      <a:noFill/>
                    </a:lnT>
                    <a:lnB>
                      <a:noFill/>
                    </a:lnB>
                    <a:solidFill>
                      <a:srgbClr val="F2F2F2"/>
                    </a:solidFill>
                  </a:tcPr>
                </a:tc>
              </a:tr>
              <a:tr h="231570">
                <a:tc>
                  <a:txBody>
                    <a:bodyPr/>
                    <a:lstStyle/>
                    <a:p>
                      <a:pPr marL="0" marR="0">
                        <a:lnSpc>
                          <a:spcPct val="115000"/>
                        </a:lnSpc>
                        <a:spcBef>
                          <a:spcPts val="0"/>
                        </a:spcBef>
                        <a:spcAft>
                          <a:spcPts val="0"/>
                        </a:spcAft>
                      </a:pPr>
                      <a:r>
                        <a:rPr lang="en-US" sz="1200" b="1">
                          <a:effectLst/>
                          <a:latin typeface="Calibri"/>
                          <a:ea typeface="Times New Roman"/>
                          <a:cs typeface="Times New Roman"/>
                        </a:rPr>
                        <a:t> </a:t>
                      </a:r>
                      <a:endParaRPr lang="en-US" sz="1300">
                        <a:effectLst/>
                        <a:latin typeface="Calibri"/>
                        <a:ea typeface="Calibri"/>
                        <a:cs typeface="Times New Roman"/>
                      </a:endParaRPr>
                    </a:p>
                  </a:txBody>
                  <a:tcPr marL="83365" marR="83365"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Catheter</a:t>
                      </a:r>
                      <a:endParaRPr lang="en-US" sz="1300">
                        <a:effectLst/>
                        <a:latin typeface="Calibri"/>
                        <a:ea typeface="Calibri"/>
                        <a:cs typeface="Times New Roman"/>
                      </a:endParaRPr>
                    </a:p>
                  </a:txBody>
                  <a:tcPr marL="83365" marR="83365"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80.4</a:t>
                      </a:r>
                      <a:endParaRPr lang="en-US" sz="1300">
                        <a:effectLst/>
                        <a:latin typeface="Calibri"/>
                        <a:ea typeface="Calibri"/>
                        <a:cs typeface="Times New Roman"/>
                      </a:endParaRPr>
                    </a:p>
                  </a:txBody>
                  <a:tcPr marL="83365" marR="83365"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68.5</a:t>
                      </a:r>
                      <a:endParaRPr lang="en-US" sz="1300">
                        <a:effectLst/>
                        <a:latin typeface="Calibri"/>
                        <a:ea typeface="Calibri"/>
                        <a:cs typeface="Times New Roman"/>
                      </a:endParaRPr>
                    </a:p>
                  </a:txBody>
                  <a:tcPr marL="83365" marR="83365"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45.3</a:t>
                      </a:r>
                      <a:endParaRPr lang="en-US" sz="1300">
                        <a:effectLst/>
                        <a:latin typeface="Calibri"/>
                        <a:ea typeface="Calibri"/>
                        <a:cs typeface="Times New Roman"/>
                      </a:endParaRPr>
                    </a:p>
                  </a:txBody>
                  <a:tcPr marL="83365" marR="83365"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29.3</a:t>
                      </a:r>
                      <a:endParaRPr lang="en-US" sz="1300">
                        <a:effectLst/>
                        <a:latin typeface="Calibri"/>
                        <a:ea typeface="Calibri"/>
                        <a:cs typeface="Times New Roman"/>
                      </a:endParaRPr>
                    </a:p>
                  </a:txBody>
                  <a:tcPr marL="83365" marR="83365"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21.4</a:t>
                      </a:r>
                      <a:endParaRPr lang="en-US" sz="1300">
                        <a:effectLst/>
                        <a:latin typeface="Calibri"/>
                        <a:ea typeface="Calibri"/>
                        <a:cs typeface="Times New Roman"/>
                      </a:endParaRPr>
                    </a:p>
                  </a:txBody>
                  <a:tcPr marL="83365" marR="83365"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r>
              <a:tr h="231570">
                <a:tc>
                  <a:txBody>
                    <a:bodyPr/>
                    <a:lstStyle/>
                    <a:p>
                      <a:pPr marL="0" marR="0">
                        <a:lnSpc>
                          <a:spcPct val="115000"/>
                        </a:lnSpc>
                        <a:spcBef>
                          <a:spcPts val="0"/>
                        </a:spcBef>
                        <a:spcAft>
                          <a:spcPts val="0"/>
                        </a:spcAft>
                      </a:pPr>
                      <a:r>
                        <a:rPr lang="en-US" sz="1200" b="1">
                          <a:effectLst/>
                          <a:latin typeface="Calibri"/>
                          <a:ea typeface="Times New Roman"/>
                          <a:cs typeface="Times New Roman"/>
                        </a:rPr>
                        <a:t>White</a:t>
                      </a:r>
                      <a:endParaRPr lang="en-US" sz="1300">
                        <a:effectLst/>
                        <a:latin typeface="Calibri"/>
                        <a:ea typeface="Calibri"/>
                        <a:cs typeface="Times New Roman"/>
                      </a:endParaRPr>
                    </a:p>
                  </a:txBody>
                  <a:tcPr marL="83365" marR="83365"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AV fistula</a:t>
                      </a:r>
                      <a:endParaRPr lang="en-US" sz="1300">
                        <a:effectLst/>
                        <a:latin typeface="Calibri"/>
                        <a:ea typeface="Calibri"/>
                        <a:cs typeface="Times New Roman"/>
                      </a:endParaRPr>
                    </a:p>
                  </a:txBody>
                  <a:tcPr marL="83365" marR="83365"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17.7</a:t>
                      </a:r>
                      <a:endParaRPr lang="en-US" sz="1300">
                        <a:effectLst/>
                        <a:latin typeface="Calibri"/>
                        <a:ea typeface="Calibri"/>
                        <a:cs typeface="Times New Roman"/>
                      </a:endParaRPr>
                    </a:p>
                  </a:txBody>
                  <a:tcPr marL="83365" marR="83365"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26.2</a:t>
                      </a:r>
                      <a:endParaRPr lang="en-US" sz="1300">
                        <a:effectLst/>
                        <a:latin typeface="Calibri"/>
                        <a:ea typeface="Calibri"/>
                        <a:cs typeface="Times New Roman"/>
                      </a:endParaRPr>
                    </a:p>
                  </a:txBody>
                  <a:tcPr marL="83365" marR="83365"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47.2</a:t>
                      </a:r>
                      <a:endParaRPr lang="en-US" sz="1300">
                        <a:effectLst/>
                        <a:latin typeface="Calibri"/>
                        <a:ea typeface="Calibri"/>
                        <a:cs typeface="Times New Roman"/>
                      </a:endParaRPr>
                    </a:p>
                  </a:txBody>
                  <a:tcPr marL="83365" marR="83365"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61.0</a:t>
                      </a:r>
                      <a:endParaRPr lang="en-US" sz="1300">
                        <a:effectLst/>
                        <a:latin typeface="Calibri"/>
                        <a:ea typeface="Calibri"/>
                        <a:cs typeface="Times New Roman"/>
                      </a:endParaRPr>
                    </a:p>
                  </a:txBody>
                  <a:tcPr marL="83365" marR="83365"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67.8</a:t>
                      </a:r>
                      <a:endParaRPr lang="en-US" sz="1300">
                        <a:effectLst/>
                        <a:latin typeface="Calibri"/>
                        <a:ea typeface="Calibri"/>
                        <a:cs typeface="Times New Roman"/>
                      </a:endParaRPr>
                    </a:p>
                  </a:txBody>
                  <a:tcPr marL="83365" marR="83365"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r>
              <a:tr h="231570">
                <a:tc>
                  <a:txBody>
                    <a:bodyPr/>
                    <a:lstStyle/>
                    <a:p>
                      <a:pPr marL="0" marR="0">
                        <a:lnSpc>
                          <a:spcPct val="115000"/>
                        </a:lnSpc>
                        <a:spcBef>
                          <a:spcPts val="0"/>
                        </a:spcBef>
                        <a:spcAft>
                          <a:spcPts val="0"/>
                        </a:spcAft>
                      </a:pPr>
                      <a:r>
                        <a:rPr lang="en-US" sz="1200" b="1">
                          <a:effectLst/>
                          <a:latin typeface="Calibri"/>
                          <a:ea typeface="Times New Roman"/>
                          <a:cs typeface="Times New Roman"/>
                        </a:rPr>
                        <a:t> </a:t>
                      </a:r>
                      <a:endParaRPr lang="en-US" sz="1300">
                        <a:effectLst/>
                        <a:latin typeface="Calibri"/>
                        <a:ea typeface="Calibri"/>
                        <a:cs typeface="Times New Roman"/>
                      </a:endParaRPr>
                    </a:p>
                  </a:txBody>
                  <a:tcPr marL="83365" marR="8336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AV graft</a:t>
                      </a:r>
                      <a:endParaRPr lang="en-US" sz="1300">
                        <a:effectLst/>
                        <a:latin typeface="Calibri"/>
                        <a:ea typeface="Calibri"/>
                        <a:cs typeface="Times New Roman"/>
                      </a:endParaRPr>
                    </a:p>
                  </a:txBody>
                  <a:tcPr marL="83365" marR="8336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2.3</a:t>
                      </a:r>
                      <a:endParaRPr lang="en-US" sz="1300">
                        <a:effectLst/>
                        <a:latin typeface="Calibri"/>
                        <a:ea typeface="Calibri"/>
                        <a:cs typeface="Times New Roman"/>
                      </a:endParaRPr>
                    </a:p>
                  </a:txBody>
                  <a:tcPr marL="83365" marR="8336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5.4</a:t>
                      </a:r>
                      <a:endParaRPr lang="en-US" sz="1300">
                        <a:effectLst/>
                        <a:latin typeface="Calibri"/>
                        <a:ea typeface="Calibri"/>
                        <a:cs typeface="Times New Roman"/>
                      </a:endParaRPr>
                    </a:p>
                  </a:txBody>
                  <a:tcPr marL="83365" marR="8336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8.9</a:t>
                      </a:r>
                      <a:endParaRPr lang="en-US" sz="1300">
                        <a:effectLst/>
                        <a:latin typeface="Calibri"/>
                        <a:ea typeface="Calibri"/>
                        <a:cs typeface="Times New Roman"/>
                      </a:endParaRPr>
                    </a:p>
                  </a:txBody>
                  <a:tcPr marL="83365" marR="8336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11.0</a:t>
                      </a:r>
                      <a:endParaRPr lang="en-US" sz="1300">
                        <a:effectLst/>
                        <a:latin typeface="Calibri"/>
                        <a:ea typeface="Calibri"/>
                        <a:cs typeface="Times New Roman"/>
                      </a:endParaRPr>
                    </a:p>
                  </a:txBody>
                  <a:tcPr marL="83365" marR="8336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12.2</a:t>
                      </a:r>
                      <a:endParaRPr lang="en-US" sz="1300">
                        <a:effectLst/>
                        <a:latin typeface="Calibri"/>
                        <a:ea typeface="Calibri"/>
                        <a:cs typeface="Times New Roman"/>
                      </a:endParaRPr>
                    </a:p>
                  </a:txBody>
                  <a:tcPr marL="83365" marR="83365" marT="0" marB="0" anchor="ctr">
                    <a:lnL>
                      <a:noFill/>
                    </a:lnL>
                    <a:lnR>
                      <a:noFill/>
                    </a:lnR>
                    <a:lnT>
                      <a:noFill/>
                    </a:lnT>
                    <a:lnB>
                      <a:noFill/>
                    </a:lnB>
                    <a:solidFill>
                      <a:srgbClr val="F2F2F2"/>
                    </a:solidFill>
                  </a:tcPr>
                </a:tc>
              </a:tr>
              <a:tr h="231570">
                <a:tc>
                  <a:txBody>
                    <a:bodyPr/>
                    <a:lstStyle/>
                    <a:p>
                      <a:pPr marL="0" marR="0">
                        <a:lnSpc>
                          <a:spcPct val="115000"/>
                        </a:lnSpc>
                        <a:spcBef>
                          <a:spcPts val="0"/>
                        </a:spcBef>
                        <a:spcAft>
                          <a:spcPts val="0"/>
                        </a:spcAft>
                      </a:pPr>
                      <a:r>
                        <a:rPr lang="en-US" sz="1200" b="1">
                          <a:effectLst/>
                          <a:latin typeface="Calibri"/>
                          <a:ea typeface="Times New Roman"/>
                          <a:cs typeface="Times New Roman"/>
                        </a:rPr>
                        <a:t> </a:t>
                      </a:r>
                      <a:endParaRPr lang="en-US" sz="1300">
                        <a:effectLst/>
                        <a:latin typeface="Calibri"/>
                        <a:ea typeface="Calibri"/>
                        <a:cs typeface="Times New Roman"/>
                      </a:endParaRPr>
                    </a:p>
                  </a:txBody>
                  <a:tcPr marL="83365" marR="83365"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Catheter</a:t>
                      </a:r>
                      <a:endParaRPr lang="en-US" sz="1300">
                        <a:effectLst/>
                        <a:latin typeface="Calibri"/>
                        <a:ea typeface="Calibri"/>
                        <a:cs typeface="Times New Roman"/>
                      </a:endParaRPr>
                    </a:p>
                  </a:txBody>
                  <a:tcPr marL="83365" marR="83365"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80.0</a:t>
                      </a:r>
                      <a:endParaRPr lang="en-US" sz="1300">
                        <a:effectLst/>
                        <a:latin typeface="Calibri"/>
                        <a:ea typeface="Calibri"/>
                        <a:cs typeface="Times New Roman"/>
                      </a:endParaRPr>
                    </a:p>
                  </a:txBody>
                  <a:tcPr marL="83365" marR="83365"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68.4</a:t>
                      </a:r>
                      <a:endParaRPr lang="en-US" sz="1300">
                        <a:effectLst/>
                        <a:latin typeface="Calibri"/>
                        <a:ea typeface="Calibri"/>
                        <a:cs typeface="Times New Roman"/>
                      </a:endParaRPr>
                    </a:p>
                  </a:txBody>
                  <a:tcPr marL="83365" marR="83365"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43.9</a:t>
                      </a:r>
                      <a:endParaRPr lang="en-US" sz="1300">
                        <a:effectLst/>
                        <a:latin typeface="Calibri"/>
                        <a:ea typeface="Calibri"/>
                        <a:cs typeface="Times New Roman"/>
                      </a:endParaRPr>
                    </a:p>
                  </a:txBody>
                  <a:tcPr marL="83365" marR="83365"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28.0</a:t>
                      </a:r>
                      <a:endParaRPr lang="en-US" sz="1300">
                        <a:effectLst/>
                        <a:latin typeface="Calibri"/>
                        <a:ea typeface="Calibri"/>
                        <a:cs typeface="Times New Roman"/>
                      </a:endParaRPr>
                    </a:p>
                  </a:txBody>
                  <a:tcPr marL="83365" marR="83365"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20.0</a:t>
                      </a:r>
                      <a:endParaRPr lang="en-US" sz="1300">
                        <a:effectLst/>
                        <a:latin typeface="Calibri"/>
                        <a:ea typeface="Calibri"/>
                        <a:cs typeface="Times New Roman"/>
                      </a:endParaRPr>
                    </a:p>
                  </a:txBody>
                  <a:tcPr marL="83365" marR="83365"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r>
              <a:tr h="231570">
                <a:tc>
                  <a:txBody>
                    <a:bodyPr/>
                    <a:lstStyle/>
                    <a:p>
                      <a:pPr marL="0" marR="0">
                        <a:lnSpc>
                          <a:spcPct val="115000"/>
                        </a:lnSpc>
                        <a:spcBef>
                          <a:spcPts val="0"/>
                        </a:spcBef>
                        <a:spcAft>
                          <a:spcPts val="0"/>
                        </a:spcAft>
                      </a:pPr>
                      <a:r>
                        <a:rPr lang="en-US" sz="1200" b="1">
                          <a:effectLst/>
                          <a:latin typeface="Calibri"/>
                          <a:ea typeface="Times New Roman"/>
                          <a:cs typeface="Times New Roman"/>
                        </a:rPr>
                        <a:t>Other/Unknown</a:t>
                      </a:r>
                      <a:endParaRPr lang="en-US" sz="1300">
                        <a:effectLst/>
                        <a:latin typeface="Calibri"/>
                        <a:ea typeface="Calibri"/>
                        <a:cs typeface="Times New Roman"/>
                      </a:endParaRPr>
                    </a:p>
                  </a:txBody>
                  <a:tcPr marL="83365" marR="83365"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AV fistula</a:t>
                      </a:r>
                      <a:endParaRPr lang="en-US" sz="1300">
                        <a:effectLst/>
                        <a:latin typeface="Calibri"/>
                        <a:ea typeface="Calibri"/>
                        <a:cs typeface="Times New Roman"/>
                      </a:endParaRPr>
                    </a:p>
                  </a:txBody>
                  <a:tcPr marL="83365" marR="83365"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16.5</a:t>
                      </a:r>
                      <a:endParaRPr lang="en-US" sz="1300">
                        <a:effectLst/>
                        <a:latin typeface="Calibri"/>
                        <a:ea typeface="Calibri"/>
                        <a:cs typeface="Times New Roman"/>
                      </a:endParaRPr>
                    </a:p>
                  </a:txBody>
                  <a:tcPr marL="83365" marR="83365"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12.3</a:t>
                      </a:r>
                      <a:endParaRPr lang="en-US" sz="1300">
                        <a:effectLst/>
                        <a:latin typeface="Calibri"/>
                        <a:ea typeface="Calibri"/>
                        <a:cs typeface="Times New Roman"/>
                      </a:endParaRPr>
                    </a:p>
                  </a:txBody>
                  <a:tcPr marL="83365" marR="83365"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1200" dirty="0">
                          <a:effectLst/>
                          <a:latin typeface="Calibri"/>
                          <a:ea typeface="Times New Roman"/>
                          <a:cs typeface="Times New Roman"/>
                        </a:rPr>
                        <a:t>39.5</a:t>
                      </a:r>
                      <a:endParaRPr lang="en-US" sz="1300" dirty="0">
                        <a:effectLst/>
                        <a:latin typeface="Calibri"/>
                        <a:ea typeface="Calibri"/>
                        <a:cs typeface="Times New Roman"/>
                      </a:endParaRPr>
                    </a:p>
                  </a:txBody>
                  <a:tcPr marL="83365" marR="83365"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57.3</a:t>
                      </a:r>
                      <a:endParaRPr lang="en-US" sz="1300">
                        <a:effectLst/>
                        <a:latin typeface="Calibri"/>
                        <a:ea typeface="Calibri"/>
                        <a:cs typeface="Times New Roman"/>
                      </a:endParaRPr>
                    </a:p>
                  </a:txBody>
                  <a:tcPr marL="83365" marR="83365"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62.5</a:t>
                      </a:r>
                      <a:endParaRPr lang="en-US" sz="1300">
                        <a:effectLst/>
                        <a:latin typeface="Calibri"/>
                        <a:ea typeface="Calibri"/>
                        <a:cs typeface="Times New Roman"/>
                      </a:endParaRPr>
                    </a:p>
                  </a:txBody>
                  <a:tcPr marL="83365" marR="83365"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r>
              <a:tr h="231570">
                <a:tc>
                  <a:txBody>
                    <a:bodyPr/>
                    <a:lstStyle/>
                    <a:p>
                      <a:pPr marL="0" marR="0">
                        <a:lnSpc>
                          <a:spcPct val="115000"/>
                        </a:lnSpc>
                        <a:spcBef>
                          <a:spcPts val="0"/>
                        </a:spcBef>
                        <a:spcAft>
                          <a:spcPts val="0"/>
                        </a:spcAft>
                      </a:pPr>
                      <a:r>
                        <a:rPr lang="en-US" sz="1200" b="1">
                          <a:effectLst/>
                          <a:latin typeface="Calibri"/>
                          <a:ea typeface="Times New Roman"/>
                          <a:cs typeface="Times New Roman"/>
                        </a:rPr>
                        <a:t> </a:t>
                      </a:r>
                      <a:endParaRPr lang="en-US" sz="1300">
                        <a:effectLst/>
                        <a:latin typeface="Calibri"/>
                        <a:ea typeface="Calibri"/>
                        <a:cs typeface="Times New Roman"/>
                      </a:endParaRPr>
                    </a:p>
                  </a:txBody>
                  <a:tcPr marL="83365" marR="8336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AV graft</a:t>
                      </a:r>
                      <a:endParaRPr lang="en-US" sz="1300">
                        <a:effectLst/>
                        <a:latin typeface="Calibri"/>
                        <a:ea typeface="Calibri"/>
                        <a:cs typeface="Times New Roman"/>
                      </a:endParaRPr>
                    </a:p>
                  </a:txBody>
                  <a:tcPr marL="83365" marR="8336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4.1</a:t>
                      </a:r>
                      <a:endParaRPr lang="en-US" sz="1300">
                        <a:effectLst/>
                        <a:latin typeface="Calibri"/>
                        <a:ea typeface="Calibri"/>
                        <a:cs typeface="Times New Roman"/>
                      </a:endParaRPr>
                    </a:p>
                  </a:txBody>
                  <a:tcPr marL="83365" marR="8336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6.2</a:t>
                      </a:r>
                      <a:endParaRPr lang="en-US" sz="1300">
                        <a:effectLst/>
                        <a:latin typeface="Calibri"/>
                        <a:ea typeface="Calibri"/>
                        <a:cs typeface="Times New Roman"/>
                      </a:endParaRPr>
                    </a:p>
                  </a:txBody>
                  <a:tcPr marL="83365" marR="8336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2.6</a:t>
                      </a:r>
                      <a:endParaRPr lang="en-US" sz="1300">
                        <a:effectLst/>
                        <a:latin typeface="Calibri"/>
                        <a:ea typeface="Calibri"/>
                        <a:cs typeface="Times New Roman"/>
                      </a:endParaRPr>
                    </a:p>
                  </a:txBody>
                  <a:tcPr marL="83365" marR="8336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4.0</a:t>
                      </a:r>
                      <a:endParaRPr lang="en-US" sz="1300">
                        <a:effectLst/>
                        <a:latin typeface="Calibri"/>
                        <a:ea typeface="Calibri"/>
                        <a:cs typeface="Times New Roman"/>
                      </a:endParaRPr>
                    </a:p>
                  </a:txBody>
                  <a:tcPr marL="83365" marR="8336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5.6</a:t>
                      </a:r>
                      <a:endParaRPr lang="en-US" sz="1300">
                        <a:effectLst/>
                        <a:latin typeface="Calibri"/>
                        <a:ea typeface="Calibri"/>
                        <a:cs typeface="Times New Roman"/>
                      </a:endParaRPr>
                    </a:p>
                  </a:txBody>
                  <a:tcPr marL="83365" marR="83365" marT="0" marB="0" anchor="ctr">
                    <a:lnL>
                      <a:noFill/>
                    </a:lnL>
                    <a:lnR>
                      <a:noFill/>
                    </a:lnR>
                    <a:lnT>
                      <a:noFill/>
                    </a:lnT>
                    <a:lnB>
                      <a:noFill/>
                    </a:lnB>
                    <a:solidFill>
                      <a:srgbClr val="F2F2F2"/>
                    </a:solidFill>
                  </a:tcPr>
                </a:tc>
              </a:tr>
              <a:tr h="231570">
                <a:tc>
                  <a:txBody>
                    <a:bodyPr/>
                    <a:lstStyle/>
                    <a:p>
                      <a:pPr marL="0" marR="0">
                        <a:lnSpc>
                          <a:spcPct val="115000"/>
                        </a:lnSpc>
                        <a:spcBef>
                          <a:spcPts val="0"/>
                        </a:spcBef>
                        <a:spcAft>
                          <a:spcPts val="0"/>
                        </a:spcAft>
                      </a:pPr>
                      <a:r>
                        <a:rPr lang="en-US" sz="1200">
                          <a:effectLst/>
                          <a:latin typeface="Calibri"/>
                          <a:ea typeface="Times New Roman"/>
                          <a:cs typeface="Times New Roman"/>
                        </a:rPr>
                        <a:t> </a:t>
                      </a:r>
                      <a:endParaRPr lang="en-US" sz="1300">
                        <a:effectLst/>
                        <a:latin typeface="Calibri"/>
                        <a:ea typeface="Calibri"/>
                        <a:cs typeface="Times New Roman"/>
                      </a:endParaRPr>
                    </a:p>
                  </a:txBody>
                  <a:tcPr marL="83365" marR="83365"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Catheter</a:t>
                      </a:r>
                      <a:endParaRPr lang="en-US" sz="1300">
                        <a:effectLst/>
                        <a:latin typeface="Calibri"/>
                        <a:ea typeface="Calibri"/>
                        <a:cs typeface="Times New Roman"/>
                      </a:endParaRPr>
                    </a:p>
                  </a:txBody>
                  <a:tcPr marL="83365" marR="83365"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79.3</a:t>
                      </a:r>
                      <a:endParaRPr lang="en-US" sz="1300">
                        <a:effectLst/>
                        <a:latin typeface="Calibri"/>
                        <a:ea typeface="Calibri"/>
                        <a:cs typeface="Times New Roman"/>
                      </a:endParaRPr>
                    </a:p>
                  </a:txBody>
                  <a:tcPr marL="83365" marR="83365"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81.5</a:t>
                      </a:r>
                      <a:endParaRPr lang="en-US" sz="1300">
                        <a:effectLst/>
                        <a:latin typeface="Calibri"/>
                        <a:ea typeface="Calibri"/>
                        <a:cs typeface="Times New Roman"/>
                      </a:endParaRPr>
                    </a:p>
                  </a:txBody>
                  <a:tcPr marL="83365" marR="83365"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57.9</a:t>
                      </a:r>
                      <a:endParaRPr lang="en-US" sz="1300">
                        <a:effectLst/>
                        <a:latin typeface="Calibri"/>
                        <a:ea typeface="Calibri"/>
                        <a:cs typeface="Times New Roman"/>
                      </a:endParaRPr>
                    </a:p>
                  </a:txBody>
                  <a:tcPr marL="83365" marR="83365"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1200">
                          <a:effectLst/>
                          <a:latin typeface="Calibri"/>
                          <a:ea typeface="Times New Roman"/>
                          <a:cs typeface="Times New Roman"/>
                        </a:rPr>
                        <a:t>38.7</a:t>
                      </a:r>
                      <a:endParaRPr lang="en-US" sz="1300">
                        <a:effectLst/>
                        <a:latin typeface="Calibri"/>
                        <a:ea typeface="Calibri"/>
                        <a:cs typeface="Times New Roman"/>
                      </a:endParaRPr>
                    </a:p>
                  </a:txBody>
                  <a:tcPr marL="83365" marR="83365"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1200" dirty="0">
                          <a:effectLst/>
                          <a:latin typeface="Calibri"/>
                          <a:ea typeface="Times New Roman"/>
                          <a:cs typeface="Times New Roman"/>
                        </a:rPr>
                        <a:t>31.9</a:t>
                      </a:r>
                      <a:endParaRPr lang="en-US" sz="1300" dirty="0">
                        <a:effectLst/>
                        <a:latin typeface="Calibri"/>
                        <a:ea typeface="Calibri"/>
                        <a:cs typeface="Times New Roman"/>
                      </a:endParaRPr>
                    </a:p>
                  </a:txBody>
                  <a:tcPr marL="83365" marR="83365"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r>
            </a:tbl>
          </a:graphicData>
        </a:graphic>
      </p:graphicFrame>
      <p:sp>
        <p:nvSpPr>
          <p:cNvPr id="5" name="Footer Placeholder 4"/>
          <p:cNvSpPr>
            <a:spLocks noGrp="1"/>
          </p:cNvSpPr>
          <p:nvPr>
            <p:ph type="ftr" sz="quarter" idx="10"/>
          </p:nvPr>
        </p:nvSpPr>
        <p:spPr/>
        <p:txBody>
          <a:bodyPr/>
          <a:lstStyle/>
          <a:p>
            <a:r>
              <a:rPr lang="en-US" dirty="0" smtClean="0"/>
              <a:t>Vol 2, ESRD, </a:t>
            </a:r>
            <a:r>
              <a:rPr lang="en-US" dirty="0" err="1" smtClean="0"/>
              <a:t>Ch</a:t>
            </a:r>
            <a:r>
              <a:rPr lang="en-US" dirty="0" smtClean="0"/>
              <a:t> 4</a:t>
            </a:r>
            <a:endParaRPr lang="en-US" dirty="0"/>
          </a:p>
        </p:txBody>
      </p:sp>
      <p:sp>
        <p:nvSpPr>
          <p:cNvPr id="6" name="Title 5"/>
          <p:cNvSpPr>
            <a:spLocks noGrp="1"/>
          </p:cNvSpPr>
          <p:nvPr>
            <p:ph type="title"/>
          </p:nvPr>
        </p:nvSpPr>
        <p:spPr>
          <a:xfrm>
            <a:off x="457200" y="274638"/>
            <a:ext cx="8229600" cy="954107"/>
          </a:xfrm>
          <a:prstGeom prst="rect">
            <a:avLst/>
          </a:prstGeom>
        </p:spPr>
        <p:txBody>
          <a:bodyPr wrap="square">
            <a:spAutoFit/>
          </a:bodyPr>
          <a:lstStyle/>
          <a:p>
            <a:r>
              <a:rPr lang="en-US" sz="2800" b="1" baseline="30000" dirty="0"/>
              <a:t> </a:t>
            </a:r>
            <a:r>
              <a:rPr lang="en-US" sz="2800" b="1" baseline="30000" dirty="0" smtClean="0"/>
              <a:t>Table </a:t>
            </a:r>
            <a:r>
              <a:rPr lang="en-US" sz="2800" b="1" baseline="30000" dirty="0"/>
              <a:t>4.4  Cross-sectional distributions of vascular access use during the first year of hemodialysis therapy among patients new to hemodialysis in 2013, by race, from the ESRD Medical Evidence form (CMS-2728) and </a:t>
            </a:r>
            <a:r>
              <a:rPr lang="en-US" sz="2800" b="1" baseline="30000" dirty="0" err="1"/>
              <a:t>CROWNWeb</a:t>
            </a:r>
            <a:r>
              <a:rPr lang="en-US" sz="2800" b="1" baseline="30000" dirty="0"/>
              <a:t>, 2013-2014</a:t>
            </a:r>
          </a:p>
        </p:txBody>
      </p:sp>
      <p:sp>
        <p:nvSpPr>
          <p:cNvPr id="7" name="Rectangle 6"/>
          <p:cNvSpPr/>
          <p:nvPr/>
        </p:nvSpPr>
        <p:spPr>
          <a:xfrm>
            <a:off x="723900" y="5748130"/>
            <a:ext cx="7696200" cy="830997"/>
          </a:xfrm>
          <a:prstGeom prst="rect">
            <a:avLst/>
          </a:prstGeom>
        </p:spPr>
        <p:txBody>
          <a:bodyPr wrap="square">
            <a:spAutoFit/>
          </a:bodyPr>
          <a:lstStyle/>
          <a:p>
            <a:r>
              <a:rPr lang="en-US" i="1" baseline="30000" dirty="0"/>
              <a:t>Data Source: Special analyses, USRDS ESRD Database. Medical Evidence form (CMS 2728) at initiation and </a:t>
            </a:r>
            <a:r>
              <a:rPr lang="en-US" i="1" baseline="30000" dirty="0" err="1"/>
              <a:t>CROWNWeb</a:t>
            </a:r>
            <a:r>
              <a:rPr lang="en-US" i="1" baseline="30000" dirty="0"/>
              <a:t> for subsequent time periods. Abbreviations: AV, arteriovenous; CMS, Centers for Medicare &amp; </a:t>
            </a:r>
          </a:p>
          <a:p>
            <a:r>
              <a:rPr lang="en-US" i="1" baseline="30000" dirty="0"/>
              <a:t>Medicaid; ESRD, end-stage renal disease.</a:t>
            </a:r>
          </a:p>
          <a:p>
            <a:r>
              <a:rPr lang="en-US" i="1" baseline="30000" dirty="0" smtClean="0"/>
              <a:t>.</a:t>
            </a:r>
            <a:endParaRPr lang="en-US" i="1" baseline="30000" dirty="0"/>
          </a:p>
        </p:txBody>
      </p:sp>
    </p:spTree>
    <p:extLst>
      <p:ext uri="{BB962C8B-B14F-4D97-AF65-F5344CB8AC3E}">
        <p14:creationId xmlns:p14="http://schemas.microsoft.com/office/powerpoint/2010/main" val="2494336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13</a:t>
            </a:fld>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241690062"/>
              </p:ext>
            </p:extLst>
          </p:nvPr>
        </p:nvGraphicFramePr>
        <p:xfrm>
          <a:off x="805710" y="2286000"/>
          <a:ext cx="7532581" cy="1981198"/>
        </p:xfrm>
        <a:graphic>
          <a:graphicData uri="http://schemas.openxmlformats.org/drawingml/2006/table">
            <a:tbl>
              <a:tblPr firstRow="1" firstCol="1" bandRow="1"/>
              <a:tblGrid>
                <a:gridCol w="1085086"/>
                <a:gridCol w="1022065"/>
                <a:gridCol w="1085086"/>
                <a:gridCol w="1085086"/>
                <a:gridCol w="1085086"/>
                <a:gridCol w="1085086"/>
                <a:gridCol w="1085086"/>
              </a:tblGrid>
              <a:tr h="236336">
                <a:tc rowSpan="2">
                  <a:txBody>
                    <a:bodyPr/>
                    <a:lstStyle/>
                    <a:p>
                      <a:pPr marL="0" marR="0">
                        <a:lnSpc>
                          <a:spcPct val="115000"/>
                        </a:lnSpc>
                        <a:spcBef>
                          <a:spcPts val="0"/>
                        </a:spcBef>
                        <a:spcAft>
                          <a:spcPts val="1000"/>
                        </a:spcAft>
                      </a:pPr>
                      <a:r>
                        <a:rPr lang="en-US" sz="1300" b="1">
                          <a:effectLst/>
                          <a:latin typeface="Calibri"/>
                          <a:ea typeface="Times New Roman"/>
                          <a:cs typeface="Times New Roman"/>
                        </a:rPr>
                        <a:t>Sex</a:t>
                      </a:r>
                      <a:endParaRPr lang="en-US" sz="1500">
                        <a:effectLst/>
                        <a:latin typeface="Calibri"/>
                        <a:ea typeface="Calibri"/>
                        <a:cs typeface="Times New Roman"/>
                      </a:endParaRPr>
                    </a:p>
                  </a:txBody>
                  <a:tcPr marL="90512" marR="9051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1000"/>
                        </a:spcAft>
                      </a:pPr>
                      <a:r>
                        <a:rPr lang="en-US" sz="1300" b="1">
                          <a:effectLst/>
                          <a:latin typeface="Calibri"/>
                          <a:ea typeface="Times New Roman"/>
                          <a:cs typeface="Times New Roman"/>
                        </a:rPr>
                        <a:t>Access type</a:t>
                      </a:r>
                      <a:endParaRPr lang="en-US" sz="1500">
                        <a:effectLst/>
                        <a:latin typeface="Calibri"/>
                        <a:ea typeface="Calibri"/>
                        <a:cs typeface="Times New Roman"/>
                      </a:endParaRPr>
                    </a:p>
                  </a:txBody>
                  <a:tcPr marL="90512" marR="9051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lnSpc>
                          <a:spcPct val="115000"/>
                        </a:lnSpc>
                        <a:spcBef>
                          <a:spcPts val="0"/>
                        </a:spcBef>
                        <a:spcAft>
                          <a:spcPts val="1000"/>
                        </a:spcAft>
                      </a:pPr>
                      <a:r>
                        <a:rPr lang="en-US" sz="1300" b="1">
                          <a:effectLst/>
                          <a:latin typeface="Calibri"/>
                          <a:ea typeface="Times New Roman"/>
                          <a:cs typeface="Times New Roman"/>
                        </a:rPr>
                        <a:t>Time</a:t>
                      </a:r>
                      <a:endParaRPr lang="en-US" sz="1500">
                        <a:effectLst/>
                        <a:latin typeface="Calibri"/>
                        <a:ea typeface="Calibri"/>
                        <a:cs typeface="Times New Roman"/>
                      </a:endParaRPr>
                    </a:p>
                  </a:txBody>
                  <a:tcPr marL="90512" marR="9051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6336">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1000"/>
                        </a:spcAft>
                      </a:pPr>
                      <a:r>
                        <a:rPr lang="en-US" sz="1300" b="1">
                          <a:effectLst/>
                          <a:latin typeface="Calibri"/>
                          <a:ea typeface="Times New Roman"/>
                          <a:cs typeface="Times New Roman"/>
                        </a:rPr>
                        <a:t>At initiation</a:t>
                      </a:r>
                      <a:endParaRPr lang="en-US" sz="1500">
                        <a:effectLst/>
                        <a:latin typeface="Calibri"/>
                        <a:ea typeface="Calibri"/>
                        <a:cs typeface="Times New Roman"/>
                      </a:endParaRPr>
                    </a:p>
                  </a:txBody>
                  <a:tcPr marL="90512" marR="9051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1300" b="1">
                          <a:effectLst/>
                          <a:latin typeface="Calibri"/>
                          <a:ea typeface="Times New Roman"/>
                          <a:cs typeface="Times New Roman"/>
                        </a:rPr>
                        <a:t>3 months</a:t>
                      </a:r>
                      <a:endParaRPr lang="en-US" sz="1500">
                        <a:effectLst/>
                        <a:latin typeface="Calibri"/>
                        <a:ea typeface="Calibri"/>
                        <a:cs typeface="Times New Roman"/>
                      </a:endParaRPr>
                    </a:p>
                  </a:txBody>
                  <a:tcPr marL="90512" marR="9051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300" b="1">
                          <a:effectLst/>
                          <a:latin typeface="Calibri"/>
                          <a:ea typeface="Times New Roman"/>
                          <a:cs typeface="Times New Roman"/>
                        </a:rPr>
                        <a:t>6 months</a:t>
                      </a:r>
                      <a:endParaRPr lang="en-US" sz="1500">
                        <a:effectLst/>
                        <a:latin typeface="Calibri"/>
                        <a:ea typeface="Calibri"/>
                        <a:cs typeface="Times New Roman"/>
                      </a:endParaRPr>
                    </a:p>
                  </a:txBody>
                  <a:tcPr marL="90512" marR="9051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1300" b="1">
                          <a:effectLst/>
                          <a:latin typeface="Calibri"/>
                          <a:ea typeface="Times New Roman"/>
                          <a:cs typeface="Times New Roman"/>
                        </a:rPr>
                        <a:t>9 months</a:t>
                      </a:r>
                      <a:endParaRPr lang="en-US" sz="1500">
                        <a:effectLst/>
                        <a:latin typeface="Calibri"/>
                        <a:ea typeface="Calibri"/>
                        <a:cs typeface="Times New Roman"/>
                      </a:endParaRPr>
                    </a:p>
                  </a:txBody>
                  <a:tcPr marL="90512" marR="9051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300" b="1">
                          <a:effectLst/>
                          <a:latin typeface="Calibri"/>
                          <a:ea typeface="Times New Roman"/>
                          <a:cs typeface="Times New Roman"/>
                        </a:rPr>
                        <a:t>1 year</a:t>
                      </a:r>
                      <a:endParaRPr lang="en-US" sz="1500">
                        <a:effectLst/>
                        <a:latin typeface="Calibri"/>
                        <a:ea typeface="Calibri"/>
                        <a:cs typeface="Times New Roman"/>
                      </a:endParaRPr>
                    </a:p>
                  </a:txBody>
                  <a:tcPr marL="90512" marR="9051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51421">
                <a:tc>
                  <a:txBody>
                    <a:bodyPr/>
                    <a:lstStyle/>
                    <a:p>
                      <a:pPr marL="0" marR="0">
                        <a:lnSpc>
                          <a:spcPct val="115000"/>
                        </a:lnSpc>
                        <a:spcBef>
                          <a:spcPts val="0"/>
                        </a:spcBef>
                        <a:spcAft>
                          <a:spcPts val="1000"/>
                        </a:spcAft>
                      </a:pPr>
                      <a:r>
                        <a:rPr lang="en-US" sz="1300" b="1">
                          <a:effectLst/>
                          <a:latin typeface="Calibri"/>
                          <a:ea typeface="Times New Roman"/>
                          <a:cs typeface="Times New Roman"/>
                        </a:rPr>
                        <a:t>Male</a:t>
                      </a:r>
                      <a:endParaRPr lang="en-US" sz="1500">
                        <a:effectLst/>
                        <a:latin typeface="Calibri"/>
                        <a:ea typeface="Calibri"/>
                        <a:cs typeface="Times New Roman"/>
                      </a:endParaRPr>
                    </a:p>
                  </a:txBody>
                  <a:tcPr marL="90512" marR="90512"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1300">
                          <a:effectLst/>
                          <a:latin typeface="Calibri"/>
                          <a:ea typeface="Times New Roman"/>
                          <a:cs typeface="Times New Roman"/>
                        </a:rPr>
                        <a:t>AV fistula</a:t>
                      </a:r>
                      <a:endParaRPr lang="en-US" sz="1500">
                        <a:effectLst/>
                        <a:latin typeface="Calibri"/>
                        <a:ea typeface="Calibri"/>
                        <a:cs typeface="Times New Roman"/>
                      </a:endParaRPr>
                    </a:p>
                  </a:txBody>
                  <a:tcPr marL="90512" marR="9051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1300">
                          <a:effectLst/>
                          <a:latin typeface="Calibri"/>
                          <a:ea typeface="Times New Roman"/>
                          <a:cs typeface="Times New Roman"/>
                        </a:rPr>
                        <a:t>18.8</a:t>
                      </a:r>
                      <a:endParaRPr lang="en-US" sz="1500">
                        <a:effectLst/>
                        <a:latin typeface="Calibri"/>
                        <a:ea typeface="Calibri"/>
                        <a:cs typeface="Times New Roman"/>
                      </a:endParaRPr>
                    </a:p>
                  </a:txBody>
                  <a:tcPr marL="90512" marR="90512"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1000"/>
                        </a:spcAft>
                      </a:pPr>
                      <a:r>
                        <a:rPr lang="en-US" sz="1300">
                          <a:effectLst/>
                          <a:latin typeface="Calibri"/>
                          <a:ea typeface="Times New Roman"/>
                          <a:cs typeface="Times New Roman"/>
                        </a:rPr>
                        <a:t>28.6</a:t>
                      </a:r>
                      <a:endParaRPr lang="en-US" sz="1500">
                        <a:effectLst/>
                        <a:latin typeface="Calibri"/>
                        <a:ea typeface="Calibri"/>
                        <a:cs typeface="Times New Roman"/>
                      </a:endParaRPr>
                    </a:p>
                  </a:txBody>
                  <a:tcPr marL="90512" marR="9051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1300">
                          <a:effectLst/>
                          <a:latin typeface="Calibri"/>
                          <a:ea typeface="Times New Roman"/>
                          <a:cs typeface="Times New Roman"/>
                        </a:rPr>
                        <a:t>51.0</a:t>
                      </a:r>
                      <a:endParaRPr lang="en-US" sz="1500">
                        <a:effectLst/>
                        <a:latin typeface="Calibri"/>
                        <a:ea typeface="Calibri"/>
                        <a:cs typeface="Times New Roman"/>
                      </a:endParaRPr>
                    </a:p>
                  </a:txBody>
                  <a:tcPr marL="90512" marR="90512"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1000"/>
                        </a:spcAft>
                      </a:pPr>
                      <a:r>
                        <a:rPr lang="en-US" sz="1300">
                          <a:effectLst/>
                          <a:latin typeface="Calibri"/>
                          <a:ea typeface="Times New Roman"/>
                          <a:cs typeface="Times New Roman"/>
                        </a:rPr>
                        <a:t>65.1</a:t>
                      </a:r>
                      <a:endParaRPr lang="en-US" sz="1500">
                        <a:effectLst/>
                        <a:latin typeface="Calibri"/>
                        <a:ea typeface="Calibri"/>
                        <a:cs typeface="Times New Roman"/>
                      </a:endParaRPr>
                    </a:p>
                  </a:txBody>
                  <a:tcPr marL="90512" marR="9051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1300">
                          <a:effectLst/>
                          <a:latin typeface="Calibri"/>
                          <a:ea typeface="Times New Roman"/>
                          <a:cs typeface="Times New Roman"/>
                        </a:rPr>
                        <a:t>71.5</a:t>
                      </a:r>
                      <a:endParaRPr lang="en-US" sz="1500">
                        <a:effectLst/>
                        <a:latin typeface="Calibri"/>
                        <a:ea typeface="Calibri"/>
                        <a:cs typeface="Times New Roman"/>
                      </a:endParaRPr>
                    </a:p>
                  </a:txBody>
                  <a:tcPr marL="90512" marR="90512"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r>
              <a:tr h="251421">
                <a:tc>
                  <a:txBody>
                    <a:bodyPr/>
                    <a:lstStyle/>
                    <a:p>
                      <a:pPr marL="0" marR="0">
                        <a:lnSpc>
                          <a:spcPct val="115000"/>
                        </a:lnSpc>
                        <a:spcBef>
                          <a:spcPts val="0"/>
                        </a:spcBef>
                        <a:spcAft>
                          <a:spcPts val="1000"/>
                        </a:spcAft>
                      </a:pPr>
                      <a:r>
                        <a:rPr lang="en-US" sz="1300" b="1">
                          <a:effectLst/>
                          <a:latin typeface="Calibri"/>
                          <a:ea typeface="Times New Roman"/>
                          <a:cs typeface="Times New Roman"/>
                        </a:rPr>
                        <a:t> </a:t>
                      </a:r>
                      <a:endParaRPr lang="en-US" sz="1500">
                        <a:effectLst/>
                        <a:latin typeface="Calibri"/>
                        <a:ea typeface="Calibri"/>
                        <a:cs typeface="Times New Roman"/>
                      </a:endParaRPr>
                    </a:p>
                  </a:txBody>
                  <a:tcPr marL="90512" marR="90512"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1300">
                          <a:effectLst/>
                          <a:latin typeface="Calibri"/>
                          <a:ea typeface="Times New Roman"/>
                          <a:cs typeface="Times New Roman"/>
                        </a:rPr>
                        <a:t>AV graft</a:t>
                      </a:r>
                      <a:endParaRPr lang="en-US" sz="1500">
                        <a:effectLst/>
                        <a:latin typeface="Calibri"/>
                        <a:ea typeface="Calibri"/>
                        <a:cs typeface="Times New Roman"/>
                      </a:endParaRPr>
                    </a:p>
                  </a:txBody>
                  <a:tcPr marL="90512" marR="90512"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1300">
                          <a:effectLst/>
                          <a:latin typeface="Calibri"/>
                          <a:ea typeface="Times New Roman"/>
                          <a:cs typeface="Times New Roman"/>
                        </a:rPr>
                        <a:t>2.1</a:t>
                      </a:r>
                      <a:endParaRPr lang="en-US" sz="1500">
                        <a:effectLst/>
                        <a:latin typeface="Calibri"/>
                        <a:ea typeface="Calibri"/>
                        <a:cs typeface="Times New Roman"/>
                      </a:endParaRPr>
                    </a:p>
                  </a:txBody>
                  <a:tcPr marL="90512" marR="90512"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1300">
                          <a:effectLst/>
                          <a:latin typeface="Calibri"/>
                          <a:ea typeface="Times New Roman"/>
                          <a:cs typeface="Times New Roman"/>
                        </a:rPr>
                        <a:t>4.9</a:t>
                      </a:r>
                      <a:endParaRPr lang="en-US" sz="1500">
                        <a:effectLst/>
                        <a:latin typeface="Calibri"/>
                        <a:ea typeface="Calibri"/>
                        <a:cs typeface="Times New Roman"/>
                      </a:endParaRPr>
                    </a:p>
                  </a:txBody>
                  <a:tcPr marL="90512" marR="90512"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1300">
                          <a:effectLst/>
                          <a:latin typeface="Calibri"/>
                          <a:ea typeface="Times New Roman"/>
                          <a:cs typeface="Times New Roman"/>
                        </a:rPr>
                        <a:t>8.0</a:t>
                      </a:r>
                      <a:endParaRPr lang="en-US" sz="1500">
                        <a:effectLst/>
                        <a:latin typeface="Calibri"/>
                        <a:ea typeface="Calibri"/>
                        <a:cs typeface="Times New Roman"/>
                      </a:endParaRPr>
                    </a:p>
                  </a:txBody>
                  <a:tcPr marL="90512" marR="90512"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1300">
                          <a:effectLst/>
                          <a:latin typeface="Calibri"/>
                          <a:ea typeface="Times New Roman"/>
                          <a:cs typeface="Times New Roman"/>
                        </a:rPr>
                        <a:t>9.9</a:t>
                      </a:r>
                      <a:endParaRPr lang="en-US" sz="1500">
                        <a:effectLst/>
                        <a:latin typeface="Calibri"/>
                        <a:ea typeface="Calibri"/>
                        <a:cs typeface="Times New Roman"/>
                      </a:endParaRPr>
                    </a:p>
                  </a:txBody>
                  <a:tcPr marL="90512" marR="90512"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1300">
                          <a:effectLst/>
                          <a:latin typeface="Calibri"/>
                          <a:ea typeface="Times New Roman"/>
                          <a:cs typeface="Times New Roman"/>
                        </a:rPr>
                        <a:t>11.0</a:t>
                      </a:r>
                      <a:endParaRPr lang="en-US" sz="1500">
                        <a:effectLst/>
                        <a:latin typeface="Calibri"/>
                        <a:ea typeface="Calibri"/>
                        <a:cs typeface="Times New Roman"/>
                      </a:endParaRPr>
                    </a:p>
                  </a:txBody>
                  <a:tcPr marL="90512" marR="90512" marT="0" marB="0" anchor="ctr">
                    <a:lnL>
                      <a:noFill/>
                    </a:lnL>
                    <a:lnR>
                      <a:noFill/>
                    </a:lnR>
                    <a:lnT>
                      <a:noFill/>
                    </a:lnT>
                    <a:lnB>
                      <a:noFill/>
                    </a:lnB>
                    <a:solidFill>
                      <a:srgbClr val="F2F2F2"/>
                    </a:solidFill>
                  </a:tcPr>
                </a:tc>
              </a:tr>
              <a:tr h="251421">
                <a:tc>
                  <a:txBody>
                    <a:bodyPr/>
                    <a:lstStyle/>
                    <a:p>
                      <a:pPr marL="0" marR="0">
                        <a:lnSpc>
                          <a:spcPct val="115000"/>
                        </a:lnSpc>
                        <a:spcBef>
                          <a:spcPts val="0"/>
                        </a:spcBef>
                        <a:spcAft>
                          <a:spcPts val="1000"/>
                        </a:spcAft>
                      </a:pPr>
                      <a:r>
                        <a:rPr lang="en-US" sz="1300" b="1">
                          <a:effectLst/>
                          <a:latin typeface="Calibri"/>
                          <a:ea typeface="Times New Roman"/>
                          <a:cs typeface="Times New Roman"/>
                        </a:rPr>
                        <a:t> </a:t>
                      </a:r>
                      <a:endParaRPr lang="en-US" sz="1500">
                        <a:effectLst/>
                        <a:latin typeface="Calibri"/>
                        <a:ea typeface="Calibri"/>
                        <a:cs typeface="Times New Roman"/>
                      </a:endParaRPr>
                    </a:p>
                  </a:txBody>
                  <a:tcPr marL="90512" marR="90512"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1300">
                          <a:effectLst/>
                          <a:latin typeface="Calibri"/>
                          <a:ea typeface="Times New Roman"/>
                          <a:cs typeface="Times New Roman"/>
                        </a:rPr>
                        <a:t>Catheter</a:t>
                      </a:r>
                      <a:endParaRPr lang="en-US" sz="1500">
                        <a:effectLst/>
                        <a:latin typeface="Calibri"/>
                        <a:ea typeface="Calibri"/>
                        <a:cs typeface="Times New Roman"/>
                      </a:endParaRPr>
                    </a:p>
                  </a:txBody>
                  <a:tcPr marL="90512" marR="9051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1300">
                          <a:effectLst/>
                          <a:latin typeface="Calibri"/>
                          <a:ea typeface="Times New Roman"/>
                          <a:cs typeface="Times New Roman"/>
                        </a:rPr>
                        <a:t>79.1</a:t>
                      </a:r>
                      <a:endParaRPr lang="en-US" sz="1500">
                        <a:effectLst/>
                        <a:latin typeface="Calibri"/>
                        <a:ea typeface="Calibri"/>
                        <a:cs typeface="Times New Roman"/>
                      </a:endParaRPr>
                    </a:p>
                  </a:txBody>
                  <a:tcPr marL="90512" marR="90512"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1300">
                          <a:effectLst/>
                          <a:latin typeface="Calibri"/>
                          <a:ea typeface="Times New Roman"/>
                          <a:cs typeface="Times New Roman"/>
                        </a:rPr>
                        <a:t>66.5</a:t>
                      </a:r>
                      <a:endParaRPr lang="en-US" sz="1500">
                        <a:effectLst/>
                        <a:latin typeface="Calibri"/>
                        <a:ea typeface="Calibri"/>
                        <a:cs typeface="Times New Roman"/>
                      </a:endParaRPr>
                    </a:p>
                  </a:txBody>
                  <a:tcPr marL="90512" marR="9051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1300">
                          <a:effectLst/>
                          <a:latin typeface="Calibri"/>
                          <a:ea typeface="Times New Roman"/>
                          <a:cs typeface="Times New Roman"/>
                        </a:rPr>
                        <a:t>41.0</a:t>
                      </a:r>
                      <a:endParaRPr lang="en-US" sz="1500">
                        <a:effectLst/>
                        <a:latin typeface="Calibri"/>
                        <a:ea typeface="Calibri"/>
                        <a:cs typeface="Times New Roman"/>
                      </a:endParaRPr>
                    </a:p>
                  </a:txBody>
                  <a:tcPr marL="90512" marR="90512"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1300">
                          <a:effectLst/>
                          <a:latin typeface="Calibri"/>
                          <a:ea typeface="Times New Roman"/>
                          <a:cs typeface="Times New Roman"/>
                        </a:rPr>
                        <a:t>25.0</a:t>
                      </a:r>
                      <a:endParaRPr lang="en-US" sz="1500">
                        <a:effectLst/>
                        <a:latin typeface="Calibri"/>
                        <a:ea typeface="Calibri"/>
                        <a:cs typeface="Times New Roman"/>
                      </a:endParaRPr>
                    </a:p>
                  </a:txBody>
                  <a:tcPr marL="90512" marR="9051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1300">
                          <a:effectLst/>
                          <a:latin typeface="Calibri"/>
                          <a:ea typeface="Times New Roman"/>
                          <a:cs typeface="Times New Roman"/>
                        </a:rPr>
                        <a:t>17.5</a:t>
                      </a:r>
                      <a:endParaRPr lang="en-US" sz="1500">
                        <a:effectLst/>
                        <a:latin typeface="Calibri"/>
                        <a:ea typeface="Calibri"/>
                        <a:cs typeface="Times New Roman"/>
                      </a:endParaRPr>
                    </a:p>
                  </a:txBody>
                  <a:tcPr marL="90512" marR="90512"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r>
              <a:tr h="251421">
                <a:tc>
                  <a:txBody>
                    <a:bodyPr/>
                    <a:lstStyle/>
                    <a:p>
                      <a:pPr marL="0" marR="0">
                        <a:lnSpc>
                          <a:spcPct val="115000"/>
                        </a:lnSpc>
                        <a:spcBef>
                          <a:spcPts val="0"/>
                        </a:spcBef>
                        <a:spcAft>
                          <a:spcPts val="1000"/>
                        </a:spcAft>
                      </a:pPr>
                      <a:r>
                        <a:rPr lang="en-US" sz="1300" b="1">
                          <a:effectLst/>
                          <a:latin typeface="Calibri"/>
                          <a:ea typeface="Times New Roman"/>
                          <a:cs typeface="Times New Roman"/>
                        </a:rPr>
                        <a:t>Female</a:t>
                      </a:r>
                      <a:endParaRPr lang="en-US" sz="1500">
                        <a:effectLst/>
                        <a:latin typeface="Calibri"/>
                        <a:ea typeface="Calibri"/>
                        <a:cs typeface="Times New Roman"/>
                      </a:endParaRPr>
                    </a:p>
                  </a:txBody>
                  <a:tcPr marL="90512" marR="90512"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1300">
                          <a:effectLst/>
                          <a:latin typeface="Calibri"/>
                          <a:ea typeface="Times New Roman"/>
                          <a:cs typeface="Times New Roman"/>
                        </a:rPr>
                        <a:t>AV fistula</a:t>
                      </a:r>
                      <a:endParaRPr lang="en-US" sz="1500">
                        <a:effectLst/>
                        <a:latin typeface="Calibri"/>
                        <a:ea typeface="Calibri"/>
                        <a:cs typeface="Times New Roman"/>
                      </a:endParaRPr>
                    </a:p>
                  </a:txBody>
                  <a:tcPr marL="90512" marR="9051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1300">
                          <a:effectLst/>
                          <a:latin typeface="Calibri"/>
                          <a:ea typeface="Times New Roman"/>
                          <a:cs typeface="Times New Roman"/>
                        </a:rPr>
                        <a:t>15.0</a:t>
                      </a:r>
                      <a:endParaRPr lang="en-US" sz="1500">
                        <a:effectLst/>
                        <a:latin typeface="Calibri"/>
                        <a:ea typeface="Calibri"/>
                        <a:cs typeface="Times New Roman"/>
                      </a:endParaRPr>
                    </a:p>
                  </a:txBody>
                  <a:tcPr marL="90512" marR="90512"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1000"/>
                        </a:spcAft>
                      </a:pPr>
                      <a:r>
                        <a:rPr lang="en-US" sz="1300">
                          <a:effectLst/>
                          <a:latin typeface="Calibri"/>
                          <a:ea typeface="Times New Roman"/>
                          <a:cs typeface="Times New Roman"/>
                        </a:rPr>
                        <a:t>20.8</a:t>
                      </a:r>
                      <a:endParaRPr lang="en-US" sz="1500">
                        <a:effectLst/>
                        <a:latin typeface="Calibri"/>
                        <a:ea typeface="Calibri"/>
                        <a:cs typeface="Times New Roman"/>
                      </a:endParaRPr>
                    </a:p>
                  </a:txBody>
                  <a:tcPr marL="90512" marR="9051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1300">
                          <a:effectLst/>
                          <a:latin typeface="Calibri"/>
                          <a:ea typeface="Times New Roman"/>
                          <a:cs typeface="Times New Roman"/>
                        </a:rPr>
                        <a:t>37.9</a:t>
                      </a:r>
                      <a:endParaRPr lang="en-US" sz="1500">
                        <a:effectLst/>
                        <a:latin typeface="Calibri"/>
                        <a:ea typeface="Calibri"/>
                        <a:cs typeface="Times New Roman"/>
                      </a:endParaRPr>
                    </a:p>
                  </a:txBody>
                  <a:tcPr marL="90512" marR="90512"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1000"/>
                        </a:spcAft>
                      </a:pPr>
                      <a:r>
                        <a:rPr lang="en-US" sz="1300">
                          <a:effectLst/>
                          <a:latin typeface="Calibri"/>
                          <a:ea typeface="Times New Roman"/>
                          <a:cs typeface="Times New Roman"/>
                        </a:rPr>
                        <a:t>50.2</a:t>
                      </a:r>
                      <a:endParaRPr lang="en-US" sz="1500">
                        <a:effectLst/>
                        <a:latin typeface="Calibri"/>
                        <a:ea typeface="Calibri"/>
                        <a:cs typeface="Times New Roman"/>
                      </a:endParaRPr>
                    </a:p>
                  </a:txBody>
                  <a:tcPr marL="90512" marR="9051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1300">
                          <a:effectLst/>
                          <a:latin typeface="Calibri"/>
                          <a:ea typeface="Times New Roman"/>
                          <a:cs typeface="Times New Roman"/>
                        </a:rPr>
                        <a:t>56.9</a:t>
                      </a:r>
                      <a:endParaRPr lang="en-US" sz="1500">
                        <a:effectLst/>
                        <a:latin typeface="Calibri"/>
                        <a:ea typeface="Calibri"/>
                        <a:cs typeface="Times New Roman"/>
                      </a:endParaRPr>
                    </a:p>
                  </a:txBody>
                  <a:tcPr marL="90512" marR="90512"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r>
              <a:tr h="251421">
                <a:tc>
                  <a:txBody>
                    <a:bodyPr/>
                    <a:lstStyle/>
                    <a:p>
                      <a:pPr marL="0" marR="0">
                        <a:lnSpc>
                          <a:spcPct val="115000"/>
                        </a:lnSpc>
                        <a:spcBef>
                          <a:spcPts val="0"/>
                        </a:spcBef>
                        <a:spcAft>
                          <a:spcPts val="1000"/>
                        </a:spcAft>
                      </a:pPr>
                      <a:r>
                        <a:rPr lang="en-US" sz="1300" b="1">
                          <a:effectLst/>
                          <a:latin typeface="Calibri"/>
                          <a:ea typeface="Times New Roman"/>
                          <a:cs typeface="Times New Roman"/>
                        </a:rPr>
                        <a:t> </a:t>
                      </a:r>
                      <a:endParaRPr lang="en-US" sz="1500">
                        <a:effectLst/>
                        <a:latin typeface="Calibri"/>
                        <a:ea typeface="Calibri"/>
                        <a:cs typeface="Times New Roman"/>
                      </a:endParaRPr>
                    </a:p>
                  </a:txBody>
                  <a:tcPr marL="90512" marR="90512"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1300">
                          <a:effectLst/>
                          <a:latin typeface="Calibri"/>
                          <a:ea typeface="Times New Roman"/>
                          <a:cs typeface="Times New Roman"/>
                        </a:rPr>
                        <a:t>AV graft</a:t>
                      </a:r>
                      <a:endParaRPr lang="en-US" sz="1500">
                        <a:effectLst/>
                        <a:latin typeface="Calibri"/>
                        <a:ea typeface="Calibri"/>
                        <a:cs typeface="Times New Roman"/>
                      </a:endParaRPr>
                    </a:p>
                  </a:txBody>
                  <a:tcPr marL="90512" marR="90512"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1300">
                          <a:effectLst/>
                          <a:latin typeface="Calibri"/>
                          <a:ea typeface="Times New Roman"/>
                          <a:cs typeface="Times New Roman"/>
                        </a:rPr>
                        <a:t>3.8</a:t>
                      </a:r>
                      <a:endParaRPr lang="en-US" sz="1500">
                        <a:effectLst/>
                        <a:latin typeface="Calibri"/>
                        <a:ea typeface="Calibri"/>
                        <a:cs typeface="Times New Roman"/>
                      </a:endParaRPr>
                    </a:p>
                  </a:txBody>
                  <a:tcPr marL="90512" marR="90512"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1300">
                          <a:effectLst/>
                          <a:latin typeface="Calibri"/>
                          <a:ea typeface="Times New Roman"/>
                          <a:cs typeface="Times New Roman"/>
                        </a:rPr>
                        <a:t>8.6</a:t>
                      </a:r>
                      <a:endParaRPr lang="en-US" sz="1500">
                        <a:effectLst/>
                        <a:latin typeface="Calibri"/>
                        <a:ea typeface="Calibri"/>
                        <a:cs typeface="Times New Roman"/>
                      </a:endParaRPr>
                    </a:p>
                  </a:txBody>
                  <a:tcPr marL="90512" marR="90512"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1300">
                          <a:effectLst/>
                          <a:latin typeface="Calibri"/>
                          <a:ea typeface="Times New Roman"/>
                          <a:cs typeface="Times New Roman"/>
                        </a:rPr>
                        <a:t>14.0</a:t>
                      </a:r>
                      <a:endParaRPr lang="en-US" sz="1500">
                        <a:effectLst/>
                        <a:latin typeface="Calibri"/>
                        <a:ea typeface="Calibri"/>
                        <a:cs typeface="Times New Roman"/>
                      </a:endParaRPr>
                    </a:p>
                  </a:txBody>
                  <a:tcPr marL="90512" marR="90512"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1300">
                          <a:effectLst/>
                          <a:latin typeface="Calibri"/>
                          <a:ea typeface="Times New Roman"/>
                          <a:cs typeface="Times New Roman"/>
                        </a:rPr>
                        <a:t>17.4</a:t>
                      </a:r>
                      <a:endParaRPr lang="en-US" sz="1500">
                        <a:effectLst/>
                        <a:latin typeface="Calibri"/>
                        <a:ea typeface="Calibri"/>
                        <a:cs typeface="Times New Roman"/>
                      </a:endParaRPr>
                    </a:p>
                  </a:txBody>
                  <a:tcPr marL="90512" marR="90512"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1300">
                          <a:effectLst/>
                          <a:latin typeface="Calibri"/>
                          <a:ea typeface="Times New Roman"/>
                          <a:cs typeface="Times New Roman"/>
                        </a:rPr>
                        <a:t>19.3</a:t>
                      </a:r>
                      <a:endParaRPr lang="en-US" sz="1500">
                        <a:effectLst/>
                        <a:latin typeface="Calibri"/>
                        <a:ea typeface="Calibri"/>
                        <a:cs typeface="Times New Roman"/>
                      </a:endParaRPr>
                    </a:p>
                  </a:txBody>
                  <a:tcPr marL="90512" marR="90512" marT="0" marB="0" anchor="ctr">
                    <a:lnL>
                      <a:noFill/>
                    </a:lnL>
                    <a:lnR>
                      <a:noFill/>
                    </a:lnR>
                    <a:lnT>
                      <a:noFill/>
                    </a:lnT>
                    <a:lnB>
                      <a:noFill/>
                    </a:lnB>
                    <a:solidFill>
                      <a:srgbClr val="F2F2F2"/>
                    </a:solidFill>
                  </a:tcPr>
                </a:tc>
              </a:tr>
              <a:tr h="251421">
                <a:tc>
                  <a:txBody>
                    <a:bodyPr/>
                    <a:lstStyle/>
                    <a:p>
                      <a:pPr marL="0" marR="0">
                        <a:lnSpc>
                          <a:spcPct val="115000"/>
                        </a:lnSpc>
                        <a:spcBef>
                          <a:spcPts val="0"/>
                        </a:spcBef>
                        <a:spcAft>
                          <a:spcPts val="1000"/>
                        </a:spcAft>
                      </a:pPr>
                      <a:r>
                        <a:rPr lang="en-US" sz="1300" b="1">
                          <a:effectLst/>
                          <a:latin typeface="Calibri"/>
                          <a:ea typeface="Times New Roman"/>
                          <a:cs typeface="Times New Roman"/>
                        </a:rPr>
                        <a:t> </a:t>
                      </a:r>
                      <a:endParaRPr lang="en-US" sz="1500">
                        <a:effectLst/>
                        <a:latin typeface="Calibri"/>
                        <a:ea typeface="Calibri"/>
                        <a:cs typeface="Times New Roman"/>
                      </a:endParaRPr>
                    </a:p>
                  </a:txBody>
                  <a:tcPr marL="90512" marR="90512"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1300">
                          <a:effectLst/>
                          <a:latin typeface="Calibri"/>
                          <a:ea typeface="Times New Roman"/>
                          <a:cs typeface="Times New Roman"/>
                        </a:rPr>
                        <a:t>Catheter</a:t>
                      </a:r>
                      <a:endParaRPr lang="en-US" sz="1500">
                        <a:effectLst/>
                        <a:latin typeface="Calibri"/>
                        <a:ea typeface="Calibri"/>
                        <a:cs typeface="Times New Roman"/>
                      </a:endParaRPr>
                    </a:p>
                  </a:txBody>
                  <a:tcPr marL="90512" marR="9051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1300">
                          <a:effectLst/>
                          <a:latin typeface="Calibri"/>
                          <a:ea typeface="Times New Roman"/>
                          <a:cs typeface="Times New Roman"/>
                        </a:rPr>
                        <a:t>81.2</a:t>
                      </a:r>
                      <a:endParaRPr lang="en-US" sz="1500">
                        <a:effectLst/>
                        <a:latin typeface="Calibri"/>
                        <a:ea typeface="Calibri"/>
                        <a:cs typeface="Times New Roman"/>
                      </a:endParaRPr>
                    </a:p>
                  </a:txBody>
                  <a:tcPr marL="90512" marR="90512"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1300">
                          <a:effectLst/>
                          <a:latin typeface="Calibri"/>
                          <a:ea typeface="Times New Roman"/>
                          <a:cs typeface="Times New Roman"/>
                        </a:rPr>
                        <a:t>70.6</a:t>
                      </a:r>
                      <a:endParaRPr lang="en-US" sz="1500">
                        <a:effectLst/>
                        <a:latin typeface="Calibri"/>
                        <a:ea typeface="Calibri"/>
                        <a:cs typeface="Times New Roman"/>
                      </a:endParaRPr>
                    </a:p>
                  </a:txBody>
                  <a:tcPr marL="90512" marR="9051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1300">
                          <a:effectLst/>
                          <a:latin typeface="Calibri"/>
                          <a:ea typeface="Times New Roman"/>
                          <a:cs typeface="Times New Roman"/>
                        </a:rPr>
                        <a:t>48.1</a:t>
                      </a:r>
                      <a:endParaRPr lang="en-US" sz="1500">
                        <a:effectLst/>
                        <a:latin typeface="Calibri"/>
                        <a:ea typeface="Calibri"/>
                        <a:cs typeface="Times New Roman"/>
                      </a:endParaRPr>
                    </a:p>
                  </a:txBody>
                  <a:tcPr marL="90512" marR="90512"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1300">
                          <a:effectLst/>
                          <a:latin typeface="Calibri"/>
                          <a:ea typeface="Times New Roman"/>
                          <a:cs typeface="Times New Roman"/>
                        </a:rPr>
                        <a:t>32.4</a:t>
                      </a:r>
                      <a:endParaRPr lang="en-US" sz="1500">
                        <a:effectLst/>
                        <a:latin typeface="Calibri"/>
                        <a:ea typeface="Calibri"/>
                        <a:cs typeface="Times New Roman"/>
                      </a:endParaRPr>
                    </a:p>
                  </a:txBody>
                  <a:tcPr marL="90512" marR="9051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1300" dirty="0">
                          <a:effectLst/>
                          <a:latin typeface="Calibri"/>
                          <a:ea typeface="Times New Roman"/>
                          <a:cs typeface="Times New Roman"/>
                        </a:rPr>
                        <a:t>23.7</a:t>
                      </a:r>
                      <a:endParaRPr lang="en-US" sz="1500" dirty="0">
                        <a:effectLst/>
                        <a:latin typeface="Calibri"/>
                        <a:ea typeface="Calibri"/>
                        <a:cs typeface="Times New Roman"/>
                      </a:endParaRPr>
                    </a:p>
                  </a:txBody>
                  <a:tcPr marL="90512" marR="90512"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r>
            </a:tbl>
          </a:graphicData>
        </a:graphic>
      </p:graphicFrame>
      <p:sp>
        <p:nvSpPr>
          <p:cNvPr id="5" name="Footer Placeholder 4"/>
          <p:cNvSpPr>
            <a:spLocks noGrp="1"/>
          </p:cNvSpPr>
          <p:nvPr>
            <p:ph type="ftr" sz="quarter" idx="10"/>
          </p:nvPr>
        </p:nvSpPr>
        <p:spPr/>
        <p:txBody>
          <a:bodyPr/>
          <a:lstStyle/>
          <a:p>
            <a:r>
              <a:rPr lang="en-US" dirty="0" smtClean="0"/>
              <a:t>Vol 2, ESRD, </a:t>
            </a:r>
            <a:r>
              <a:rPr lang="en-US" dirty="0" err="1" smtClean="0"/>
              <a:t>Ch</a:t>
            </a:r>
            <a:r>
              <a:rPr lang="en-US" dirty="0" smtClean="0"/>
              <a:t> 4</a:t>
            </a:r>
            <a:endParaRPr lang="en-US" dirty="0"/>
          </a:p>
        </p:txBody>
      </p:sp>
      <p:sp>
        <p:nvSpPr>
          <p:cNvPr id="6" name="Title 5"/>
          <p:cNvSpPr>
            <a:spLocks noGrp="1"/>
          </p:cNvSpPr>
          <p:nvPr>
            <p:ph type="title"/>
          </p:nvPr>
        </p:nvSpPr>
        <p:spPr>
          <a:xfrm>
            <a:off x="457200" y="274638"/>
            <a:ext cx="8229600" cy="954107"/>
          </a:xfrm>
          <a:prstGeom prst="rect">
            <a:avLst/>
          </a:prstGeom>
        </p:spPr>
        <p:txBody>
          <a:bodyPr wrap="square">
            <a:spAutoFit/>
          </a:bodyPr>
          <a:lstStyle/>
          <a:p>
            <a:r>
              <a:rPr lang="en-US" sz="2800" b="1" baseline="30000" dirty="0"/>
              <a:t>Table 4.5  Cross-sectional distributions of vascular access use during the first year of hemodialysis therapy among patients new to hemodialysis in 2013, by sex, from the ESRD Medical Evidence form (CMS 2728) and </a:t>
            </a:r>
            <a:r>
              <a:rPr lang="en-US" sz="2800" b="1" baseline="30000" dirty="0" err="1"/>
              <a:t>CROWNWeb</a:t>
            </a:r>
            <a:r>
              <a:rPr lang="en-US" sz="2800" b="1" baseline="30000" dirty="0"/>
              <a:t>, 2013-2014</a:t>
            </a:r>
          </a:p>
        </p:txBody>
      </p:sp>
      <p:sp>
        <p:nvSpPr>
          <p:cNvPr id="7" name="Rectangle 6"/>
          <p:cNvSpPr/>
          <p:nvPr/>
        </p:nvSpPr>
        <p:spPr>
          <a:xfrm>
            <a:off x="685800" y="5486400"/>
            <a:ext cx="7696200" cy="830997"/>
          </a:xfrm>
          <a:prstGeom prst="rect">
            <a:avLst/>
          </a:prstGeom>
        </p:spPr>
        <p:txBody>
          <a:bodyPr wrap="square">
            <a:spAutoFit/>
          </a:bodyPr>
          <a:lstStyle/>
          <a:p>
            <a:r>
              <a:rPr lang="en-US" i="1" baseline="30000" dirty="0"/>
              <a:t>Data Source: Special analyses, USRDS ESRD Database. Medical Evidence form (CMS 2728) at initiation and </a:t>
            </a:r>
            <a:r>
              <a:rPr lang="en-US" i="1" baseline="30000" dirty="0" err="1"/>
              <a:t>CROWNWeb</a:t>
            </a:r>
            <a:r>
              <a:rPr lang="en-US" i="1" baseline="30000" dirty="0"/>
              <a:t> for subsequent time periods. Abbreviations: AV, arteriovenous; CMS, Centers for Medicare &amp; </a:t>
            </a:r>
          </a:p>
          <a:p>
            <a:r>
              <a:rPr lang="en-US" i="1" baseline="30000" dirty="0"/>
              <a:t>Medicaid; ESRD, end-stage renal disease.</a:t>
            </a:r>
          </a:p>
          <a:p>
            <a:r>
              <a:rPr lang="en-US" i="1" baseline="30000" dirty="0" smtClean="0"/>
              <a:t>.</a:t>
            </a:r>
            <a:endParaRPr lang="en-US" i="1" baseline="30000" dirty="0"/>
          </a:p>
        </p:txBody>
      </p:sp>
    </p:spTree>
    <p:extLst>
      <p:ext uri="{BB962C8B-B14F-4D97-AF65-F5344CB8AC3E}">
        <p14:creationId xmlns:p14="http://schemas.microsoft.com/office/powerpoint/2010/main" val="2119956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14</a:t>
            </a:fld>
            <a:endParaRPr lang="en-US" dirty="0"/>
          </a:p>
        </p:txBody>
      </p:sp>
      <p:sp>
        <p:nvSpPr>
          <p:cNvPr id="5" name="Footer Placeholder 4"/>
          <p:cNvSpPr>
            <a:spLocks noGrp="1"/>
          </p:cNvSpPr>
          <p:nvPr>
            <p:ph type="ftr" sz="quarter" idx="10"/>
          </p:nvPr>
        </p:nvSpPr>
        <p:spPr/>
        <p:txBody>
          <a:bodyPr/>
          <a:lstStyle/>
          <a:p>
            <a:r>
              <a:rPr lang="en-US" dirty="0" smtClean="0"/>
              <a:t>Vol 2, ESRD, </a:t>
            </a:r>
            <a:r>
              <a:rPr lang="en-US" dirty="0" err="1" smtClean="0"/>
              <a:t>Ch</a:t>
            </a:r>
            <a:r>
              <a:rPr lang="en-US" dirty="0" smtClean="0"/>
              <a:t> 4</a:t>
            </a:r>
            <a:endParaRPr lang="en-US" dirty="0"/>
          </a:p>
        </p:txBody>
      </p:sp>
      <p:sp>
        <p:nvSpPr>
          <p:cNvPr id="6" name="Title 5"/>
          <p:cNvSpPr>
            <a:spLocks noGrp="1"/>
          </p:cNvSpPr>
          <p:nvPr>
            <p:ph type="title"/>
          </p:nvPr>
        </p:nvSpPr>
        <p:spPr>
          <a:xfrm>
            <a:off x="457200" y="152400"/>
            <a:ext cx="8229600" cy="954107"/>
          </a:xfrm>
          <a:prstGeom prst="rect">
            <a:avLst/>
          </a:prstGeom>
        </p:spPr>
        <p:txBody>
          <a:bodyPr wrap="square">
            <a:spAutoFit/>
          </a:bodyPr>
          <a:lstStyle/>
          <a:p>
            <a:r>
              <a:rPr lang="en-US" sz="2800" b="1" baseline="30000" dirty="0"/>
              <a:t>Table 4.6  Odds ratios and 95% confidence intervals from logistic regression models of fistula use at hemodialysis initiation and fistula or graft use at hemodialysis initiation, from the ESRD Medical Evidence form (CMS 2728), 2013</a:t>
            </a:r>
          </a:p>
        </p:txBody>
      </p:sp>
      <p:sp>
        <p:nvSpPr>
          <p:cNvPr id="7" name="Rectangle 6"/>
          <p:cNvSpPr/>
          <p:nvPr/>
        </p:nvSpPr>
        <p:spPr>
          <a:xfrm>
            <a:off x="152400" y="6084217"/>
            <a:ext cx="8915400" cy="256480"/>
          </a:xfrm>
          <a:prstGeom prst="rect">
            <a:avLst/>
          </a:prstGeom>
        </p:spPr>
        <p:txBody>
          <a:bodyPr wrap="square">
            <a:spAutoFit/>
          </a:bodyPr>
          <a:lstStyle/>
          <a:p>
            <a:r>
              <a:rPr lang="en-US" sz="1600" i="1" baseline="30000" dirty="0"/>
              <a:t>Data Source: Special analyses, USRDS ESRD Database. Abbreviations: AV, arteriovenous; CMS, Centers for Medicare &amp; Medicaid; ESRD, end-stage renal disease</a:t>
            </a:r>
            <a:r>
              <a:rPr lang="en-US" sz="1600" i="1" baseline="30000" dirty="0" smtClean="0"/>
              <a:t>.</a:t>
            </a:r>
            <a:endParaRPr lang="en-US" sz="1600" i="1" baseline="30000" dirty="0"/>
          </a:p>
        </p:txBody>
      </p:sp>
      <p:graphicFrame>
        <p:nvGraphicFramePr>
          <p:cNvPr id="4" name="Object 3"/>
          <p:cNvGraphicFramePr>
            <a:graphicFrameLocks noChangeAspect="1"/>
          </p:cNvGraphicFramePr>
          <p:nvPr>
            <p:extLst>
              <p:ext uri="{D42A27DB-BD31-4B8C-83A1-F6EECF244321}">
                <p14:modId xmlns:p14="http://schemas.microsoft.com/office/powerpoint/2010/main" val="2918633072"/>
              </p:ext>
            </p:extLst>
          </p:nvPr>
        </p:nvGraphicFramePr>
        <p:xfrm>
          <a:off x="2743200" y="990600"/>
          <a:ext cx="3886200" cy="5133473"/>
        </p:xfrm>
        <a:graphic>
          <a:graphicData uri="http://schemas.openxmlformats.org/presentationml/2006/ole">
            <mc:AlternateContent xmlns:mc="http://schemas.openxmlformats.org/markup-compatibility/2006">
              <mc:Choice xmlns:v="urn:schemas-microsoft-com:vml" Requires="v">
                <p:oleObj spid="_x0000_s1027" name="Document" r:id="rId4" imgW="6109263" imgH="8071538" progId="Word.Document.12">
                  <p:embed/>
                </p:oleObj>
              </mc:Choice>
              <mc:Fallback>
                <p:oleObj name="Document" r:id="rId4" imgW="6109263" imgH="8071538" progId="Word.Document.12">
                  <p:embed/>
                  <p:pic>
                    <p:nvPicPr>
                      <p:cNvPr id="0" name=""/>
                      <p:cNvPicPr/>
                      <p:nvPr/>
                    </p:nvPicPr>
                    <p:blipFill>
                      <a:blip r:embed="rId5"/>
                      <a:stretch>
                        <a:fillRect/>
                      </a:stretch>
                    </p:blipFill>
                    <p:spPr>
                      <a:xfrm>
                        <a:off x="2743200" y="990600"/>
                        <a:ext cx="3886200" cy="5133473"/>
                      </a:xfrm>
                      <a:prstGeom prst="rect">
                        <a:avLst/>
                      </a:prstGeom>
                    </p:spPr>
                  </p:pic>
                </p:oleObj>
              </mc:Fallback>
            </mc:AlternateContent>
          </a:graphicData>
        </a:graphic>
      </p:graphicFrame>
    </p:spTree>
    <p:extLst>
      <p:ext uri="{BB962C8B-B14F-4D97-AF65-F5344CB8AC3E}">
        <p14:creationId xmlns:p14="http://schemas.microsoft.com/office/powerpoint/2010/main" val="3443202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15</a:t>
            </a:fld>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176783621"/>
              </p:ext>
            </p:extLst>
          </p:nvPr>
        </p:nvGraphicFramePr>
        <p:xfrm>
          <a:off x="1983754" y="1219200"/>
          <a:ext cx="5024092" cy="4525960"/>
        </p:xfrm>
        <a:graphic>
          <a:graphicData uri="http://schemas.openxmlformats.org/drawingml/2006/table">
            <a:tbl>
              <a:tblPr firstRow="1" firstCol="1" bandRow="1"/>
              <a:tblGrid>
                <a:gridCol w="1433925"/>
                <a:gridCol w="746948"/>
                <a:gridCol w="650567"/>
                <a:gridCol w="554187"/>
                <a:gridCol w="481901"/>
                <a:gridCol w="578282"/>
                <a:gridCol w="578282"/>
              </a:tblGrid>
              <a:tr h="295346">
                <a:tc>
                  <a:txBody>
                    <a:bodyPr/>
                    <a:lstStyle/>
                    <a:p>
                      <a:pPr>
                        <a:lnSpc>
                          <a:spcPct val="115000"/>
                        </a:lnSpc>
                      </a:pPr>
                      <a:endParaRPr lang="en-US" sz="900" dirty="0">
                        <a:effectLst/>
                        <a:latin typeface="Calibri"/>
                      </a:endParaRPr>
                    </a:p>
                  </a:txBody>
                  <a:tcPr marL="57785" marR="57785" marT="0" marB="0" anchor="ctr">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marL="0" marR="0" algn="ctr">
                        <a:lnSpc>
                          <a:spcPct val="115000"/>
                        </a:lnSpc>
                        <a:spcBef>
                          <a:spcPts val="0"/>
                        </a:spcBef>
                        <a:spcAft>
                          <a:spcPts val="1000"/>
                        </a:spcAft>
                      </a:pPr>
                      <a:r>
                        <a:rPr lang="en-US" sz="800" b="1">
                          <a:effectLst/>
                          <a:latin typeface="Calibri"/>
                          <a:ea typeface="Times New Roman"/>
                          <a:cs typeface="Times New Roman"/>
                        </a:rPr>
                        <a:t>Total AV fistula placements</a:t>
                      </a:r>
                      <a:endParaRPr lang="en-US" sz="900">
                        <a:effectLst/>
                        <a:latin typeface="Calibri"/>
                        <a:ea typeface="Calibri"/>
                        <a:cs typeface="Times New Roman"/>
                      </a:endParaRPr>
                    </a:p>
                  </a:txBody>
                  <a:tcPr marL="57785" marR="577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marL="0" marR="0" algn="ctr">
                        <a:lnSpc>
                          <a:spcPct val="115000"/>
                        </a:lnSpc>
                        <a:spcBef>
                          <a:spcPts val="0"/>
                        </a:spcBef>
                        <a:spcAft>
                          <a:spcPts val="1000"/>
                        </a:spcAft>
                      </a:pPr>
                      <a:r>
                        <a:rPr lang="en-US" sz="800" b="1">
                          <a:effectLst/>
                          <a:latin typeface="Calibri"/>
                          <a:ea typeface="Times New Roman"/>
                          <a:cs typeface="Times New Roman"/>
                        </a:rPr>
                        <a:t>Percentage of failed placements</a:t>
                      </a:r>
                      <a:endParaRPr lang="en-US" sz="900">
                        <a:effectLst/>
                        <a:latin typeface="Calibri"/>
                        <a:ea typeface="Calibri"/>
                        <a:cs typeface="Times New Roman"/>
                      </a:endParaRPr>
                    </a:p>
                  </a:txBody>
                  <a:tcPr marL="57785" marR="577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a:lnSpc>
                          <a:spcPct val="115000"/>
                        </a:lnSpc>
                        <a:spcBef>
                          <a:spcPts val="0"/>
                        </a:spcBef>
                        <a:spcAft>
                          <a:spcPts val="1000"/>
                        </a:spcAft>
                      </a:pPr>
                      <a:r>
                        <a:rPr lang="en-US" sz="800" b="1">
                          <a:effectLst/>
                          <a:latin typeface="Calibri"/>
                          <a:ea typeface="Times New Roman"/>
                          <a:cs typeface="Times New Roman"/>
                        </a:rPr>
                        <a:t>Number of days between AV fistula placement and first use</a:t>
                      </a:r>
                      <a:endParaRPr lang="en-US" sz="900">
                        <a:effectLst/>
                        <a:latin typeface="Calibri"/>
                        <a:ea typeface="Calibri"/>
                        <a:cs typeface="Times New Roman"/>
                      </a:endParaRPr>
                    </a:p>
                  </a:txBody>
                  <a:tcPr marL="57785" marR="577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95346">
                <a:tc>
                  <a:txBody>
                    <a:bodyPr/>
                    <a:lstStyle/>
                    <a:p>
                      <a:pPr marL="0" marR="0" algn="ctr">
                        <a:lnSpc>
                          <a:spcPct val="115000"/>
                        </a:lnSpc>
                        <a:spcBef>
                          <a:spcPts val="0"/>
                        </a:spcBef>
                        <a:spcAft>
                          <a:spcPts val="1000"/>
                        </a:spcAft>
                      </a:pPr>
                      <a:r>
                        <a:rPr lang="en-US" sz="800" b="1">
                          <a:solidFill>
                            <a:srgbClr val="000000"/>
                          </a:solidFill>
                          <a:effectLst/>
                          <a:latin typeface="Calibri"/>
                          <a:ea typeface="Times New Roman"/>
                          <a:cs typeface="Times New Roman"/>
                        </a:rPr>
                        <a:t> </a:t>
                      </a:r>
                      <a:endParaRPr lang="en-US" sz="900">
                        <a:effectLst/>
                        <a:latin typeface="Calibri"/>
                        <a:ea typeface="Calibri"/>
                        <a:cs typeface="Times New Roman"/>
                      </a:endParaRPr>
                    </a:p>
                  </a:txBody>
                  <a:tcPr marL="57785" marR="57785" marT="0" marB="0" anchor="ctr">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1000"/>
                        </a:spcAft>
                      </a:pPr>
                      <a:r>
                        <a:rPr lang="en-US" sz="800" b="1">
                          <a:effectLst/>
                          <a:latin typeface="Calibri"/>
                          <a:ea typeface="Times New Roman"/>
                          <a:cs typeface="Times New Roman"/>
                        </a:rPr>
                        <a:t>Average</a:t>
                      </a:r>
                      <a:endParaRPr lang="en-US" sz="900">
                        <a:effectLst/>
                        <a:latin typeface="Calibri"/>
                        <a:ea typeface="Calibri"/>
                        <a:cs typeface="Times New Roman"/>
                      </a:endParaRPr>
                    </a:p>
                  </a:txBody>
                  <a:tcPr marL="57785" marR="577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800" b="1">
                          <a:effectLst/>
                          <a:latin typeface="Calibri"/>
                          <a:ea typeface="Times New Roman"/>
                          <a:cs typeface="Times New Roman"/>
                        </a:rPr>
                        <a:t>Median</a:t>
                      </a:r>
                      <a:endParaRPr lang="en-US" sz="900">
                        <a:effectLst/>
                        <a:latin typeface="Calibri"/>
                        <a:ea typeface="Calibri"/>
                        <a:cs typeface="Times New Roman"/>
                      </a:endParaRPr>
                    </a:p>
                  </a:txBody>
                  <a:tcPr marL="57785" marR="577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800" b="1" dirty="0">
                          <a:effectLst/>
                          <a:latin typeface="Calibri"/>
                          <a:ea typeface="Times New Roman"/>
                          <a:cs typeface="Times New Roman"/>
                        </a:rPr>
                        <a:t>25</a:t>
                      </a:r>
                      <a:r>
                        <a:rPr lang="en-US" sz="800" b="1" baseline="30000" dirty="0">
                          <a:effectLst/>
                          <a:latin typeface="Calibri"/>
                          <a:ea typeface="Times New Roman"/>
                          <a:cs typeface="Times New Roman"/>
                        </a:rPr>
                        <a:t>th </a:t>
                      </a:r>
                      <a:r>
                        <a:rPr lang="en-US" sz="800" b="1" dirty="0">
                          <a:effectLst/>
                          <a:latin typeface="Calibri"/>
                          <a:ea typeface="Times New Roman"/>
                          <a:cs typeface="Times New Roman"/>
                        </a:rPr>
                        <a:t>percentile</a:t>
                      </a:r>
                      <a:endParaRPr lang="en-US" sz="900" dirty="0">
                        <a:effectLst/>
                        <a:latin typeface="Calibri"/>
                        <a:ea typeface="Calibri"/>
                        <a:cs typeface="Times New Roman"/>
                      </a:endParaRPr>
                    </a:p>
                  </a:txBody>
                  <a:tcPr marL="57785" marR="577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800" b="1">
                          <a:effectLst/>
                          <a:latin typeface="Calibri"/>
                          <a:ea typeface="Times New Roman"/>
                          <a:cs typeface="Times New Roman"/>
                        </a:rPr>
                        <a:t>75</a:t>
                      </a:r>
                      <a:r>
                        <a:rPr lang="en-US" sz="800" b="1" baseline="30000">
                          <a:effectLst/>
                          <a:latin typeface="Calibri"/>
                          <a:ea typeface="Times New Roman"/>
                          <a:cs typeface="Times New Roman"/>
                        </a:rPr>
                        <a:t>th </a:t>
                      </a:r>
                      <a:r>
                        <a:rPr lang="en-US" sz="800" b="1">
                          <a:effectLst/>
                          <a:latin typeface="Calibri"/>
                          <a:ea typeface="Times New Roman"/>
                          <a:cs typeface="Times New Roman"/>
                        </a:rPr>
                        <a:t>percentile</a:t>
                      </a:r>
                      <a:endParaRPr lang="en-US" sz="900">
                        <a:effectLst/>
                        <a:latin typeface="Calibri"/>
                        <a:ea typeface="Calibri"/>
                        <a:cs typeface="Times New Roman"/>
                      </a:endParaRPr>
                    </a:p>
                  </a:txBody>
                  <a:tcPr marL="57785" marR="577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974">
                <a:tc>
                  <a:txBody>
                    <a:bodyPr/>
                    <a:lstStyle/>
                    <a:p>
                      <a:pPr marL="0" marR="0">
                        <a:lnSpc>
                          <a:spcPct val="115000"/>
                        </a:lnSpc>
                        <a:spcBef>
                          <a:spcPts val="0"/>
                        </a:spcBef>
                        <a:spcAft>
                          <a:spcPts val="1000"/>
                        </a:spcAft>
                      </a:pPr>
                      <a:r>
                        <a:rPr lang="en-US" sz="800" b="1">
                          <a:solidFill>
                            <a:srgbClr val="000000"/>
                          </a:solidFill>
                          <a:effectLst/>
                          <a:latin typeface="Calibri"/>
                          <a:ea typeface="Times New Roman"/>
                          <a:cs typeface="Times New Roman"/>
                        </a:rPr>
                        <a:t>Overall</a:t>
                      </a:r>
                      <a:endParaRPr lang="en-US" sz="900">
                        <a:effectLst/>
                        <a:latin typeface="Calibri"/>
                        <a:ea typeface="Calibri"/>
                        <a:cs typeface="Times New Roman"/>
                      </a:endParaRPr>
                    </a:p>
                  </a:txBody>
                  <a:tcPr marL="57785" marR="577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800">
                          <a:effectLst/>
                          <a:latin typeface="Calibri"/>
                          <a:ea typeface="Calibri"/>
                          <a:cs typeface="Times New Roman"/>
                        </a:rPr>
                        <a:t>45,475</a:t>
                      </a:r>
                      <a:endParaRPr lang="en-US" sz="900">
                        <a:effectLst/>
                        <a:latin typeface="Calibri"/>
                        <a:ea typeface="Calibri"/>
                        <a:cs typeface="Times New Roman"/>
                      </a:endParaRPr>
                    </a:p>
                  </a:txBody>
                  <a:tcPr marL="57785" marR="577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800">
                          <a:effectLst/>
                          <a:latin typeface="Calibri"/>
                          <a:ea typeface="Calibri"/>
                          <a:cs typeface="Times New Roman"/>
                        </a:rPr>
                        <a:t>35.9</a:t>
                      </a:r>
                      <a:endParaRPr lang="en-US" sz="900">
                        <a:effectLst/>
                        <a:latin typeface="Calibri"/>
                        <a:ea typeface="Calibri"/>
                        <a:cs typeface="Times New Roman"/>
                      </a:endParaRPr>
                    </a:p>
                  </a:txBody>
                  <a:tcPr marL="57785" marR="577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800">
                          <a:effectLst/>
                          <a:latin typeface="Calibri"/>
                          <a:ea typeface="Calibri"/>
                          <a:cs typeface="Times New Roman"/>
                        </a:rPr>
                        <a:t>135</a:t>
                      </a:r>
                      <a:endParaRPr lang="en-US" sz="900">
                        <a:effectLst/>
                        <a:latin typeface="Calibri"/>
                        <a:ea typeface="Calibri"/>
                        <a:cs typeface="Times New Roman"/>
                      </a:endParaRPr>
                    </a:p>
                  </a:txBody>
                  <a:tcPr marL="57785" marR="577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800">
                          <a:effectLst/>
                          <a:latin typeface="Calibri"/>
                          <a:ea typeface="Calibri"/>
                          <a:cs typeface="Times New Roman"/>
                        </a:rPr>
                        <a:t>112</a:t>
                      </a:r>
                      <a:endParaRPr lang="en-US" sz="900">
                        <a:effectLst/>
                        <a:latin typeface="Calibri"/>
                        <a:ea typeface="Calibri"/>
                        <a:cs typeface="Times New Roman"/>
                      </a:endParaRPr>
                    </a:p>
                  </a:txBody>
                  <a:tcPr marL="57785" marR="577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800">
                          <a:effectLst/>
                          <a:latin typeface="Calibri"/>
                          <a:ea typeface="Calibri"/>
                          <a:cs typeface="Times New Roman"/>
                        </a:rPr>
                        <a:t>74</a:t>
                      </a:r>
                      <a:endParaRPr lang="en-US" sz="900">
                        <a:effectLst/>
                        <a:latin typeface="Calibri"/>
                        <a:ea typeface="Calibri"/>
                        <a:cs typeface="Times New Roman"/>
                      </a:endParaRPr>
                    </a:p>
                  </a:txBody>
                  <a:tcPr marL="57785" marR="577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800" dirty="0">
                          <a:effectLst/>
                          <a:latin typeface="Calibri"/>
                          <a:ea typeface="Calibri"/>
                          <a:cs typeface="Times New Roman"/>
                        </a:rPr>
                        <a:t>171</a:t>
                      </a:r>
                      <a:endParaRPr lang="en-US" sz="900" dirty="0">
                        <a:effectLst/>
                        <a:latin typeface="Calibri"/>
                        <a:ea typeface="Calibri"/>
                        <a:cs typeface="Times New Roman"/>
                      </a:endParaRPr>
                    </a:p>
                  </a:txBody>
                  <a:tcPr marL="57785" marR="577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514">
                <a:tc>
                  <a:txBody>
                    <a:bodyPr/>
                    <a:lstStyle/>
                    <a:p>
                      <a:pPr marL="0" marR="0">
                        <a:lnSpc>
                          <a:spcPct val="115000"/>
                        </a:lnSpc>
                        <a:spcBef>
                          <a:spcPts val="0"/>
                        </a:spcBef>
                        <a:spcAft>
                          <a:spcPts val="1000"/>
                        </a:spcAft>
                      </a:pPr>
                      <a:r>
                        <a:rPr lang="en-US" sz="800" b="1">
                          <a:effectLst/>
                          <a:latin typeface="Calibri"/>
                          <a:ea typeface="Times New Roman"/>
                          <a:cs typeface="Times New Roman"/>
                        </a:rPr>
                        <a:t>Age</a:t>
                      </a:r>
                      <a:endParaRPr lang="en-US" sz="900">
                        <a:effectLst/>
                        <a:latin typeface="Calibri"/>
                        <a:ea typeface="Calibri"/>
                        <a:cs typeface="Times New Roman"/>
                      </a:endParaRPr>
                    </a:p>
                  </a:txBody>
                  <a:tcPr marL="57785" marR="577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800">
                          <a:effectLst/>
                          <a:latin typeface="Calibri"/>
                          <a:ea typeface="Times New Roman"/>
                          <a:cs typeface="Times New Roman"/>
                        </a:rPr>
                        <a:t> </a:t>
                      </a:r>
                      <a:endParaRPr lang="en-US" sz="900">
                        <a:effectLst/>
                        <a:latin typeface="Calibri"/>
                        <a:ea typeface="Calibri"/>
                        <a:cs typeface="Times New Roman"/>
                      </a:endParaRPr>
                    </a:p>
                  </a:txBody>
                  <a:tcPr marL="57785" marR="57785"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1000"/>
                        </a:spcAft>
                      </a:pPr>
                      <a:r>
                        <a:rPr lang="en-US" sz="800">
                          <a:solidFill>
                            <a:srgbClr val="000000"/>
                          </a:solidFill>
                          <a:effectLst/>
                          <a:latin typeface="Calibri"/>
                          <a:ea typeface="Calibri"/>
                          <a:cs typeface="Times New Roman"/>
                        </a:rPr>
                        <a:t> </a:t>
                      </a:r>
                      <a:endParaRPr lang="en-US" sz="900">
                        <a:effectLst/>
                        <a:latin typeface="Calibri"/>
                        <a:ea typeface="Calibri"/>
                        <a:cs typeface="Times New Roman"/>
                      </a:endParaRPr>
                    </a:p>
                  </a:txBody>
                  <a:tcPr marL="57785" marR="577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800">
                          <a:effectLst/>
                          <a:latin typeface="Calibri"/>
                          <a:ea typeface="Times New Roman"/>
                          <a:cs typeface="Times New Roman"/>
                        </a:rPr>
                        <a:t> </a:t>
                      </a:r>
                      <a:endParaRPr lang="en-US" sz="900">
                        <a:effectLst/>
                        <a:latin typeface="Calibri"/>
                        <a:ea typeface="Calibri"/>
                        <a:cs typeface="Times New Roman"/>
                      </a:endParaRPr>
                    </a:p>
                  </a:txBody>
                  <a:tcPr marL="57785" marR="57785"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1000"/>
                        </a:spcAft>
                      </a:pPr>
                      <a:r>
                        <a:rPr lang="en-US" sz="800">
                          <a:effectLst/>
                          <a:latin typeface="Calibri"/>
                          <a:ea typeface="Times New Roman"/>
                          <a:cs typeface="Times New Roman"/>
                        </a:rPr>
                        <a:t> </a:t>
                      </a:r>
                      <a:endParaRPr lang="en-US" sz="900">
                        <a:effectLst/>
                        <a:latin typeface="Calibri"/>
                        <a:ea typeface="Calibri"/>
                        <a:cs typeface="Times New Roman"/>
                      </a:endParaRPr>
                    </a:p>
                  </a:txBody>
                  <a:tcPr marL="57785" marR="577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800">
                          <a:effectLst/>
                          <a:latin typeface="Calibri"/>
                          <a:ea typeface="Times New Roman"/>
                          <a:cs typeface="Times New Roman"/>
                        </a:rPr>
                        <a:t> </a:t>
                      </a:r>
                      <a:endParaRPr lang="en-US" sz="900">
                        <a:effectLst/>
                        <a:latin typeface="Calibri"/>
                        <a:ea typeface="Calibri"/>
                        <a:cs typeface="Times New Roman"/>
                      </a:endParaRPr>
                    </a:p>
                  </a:txBody>
                  <a:tcPr marL="57785" marR="57785"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1000"/>
                        </a:spcAft>
                      </a:pPr>
                      <a:r>
                        <a:rPr lang="en-US" sz="800">
                          <a:effectLst/>
                          <a:latin typeface="Calibri"/>
                          <a:ea typeface="Times New Roman"/>
                          <a:cs typeface="Times New Roman"/>
                        </a:rPr>
                        <a:t> </a:t>
                      </a:r>
                      <a:endParaRPr lang="en-US" sz="900">
                        <a:effectLst/>
                        <a:latin typeface="Calibri"/>
                        <a:ea typeface="Calibri"/>
                        <a:cs typeface="Times New Roman"/>
                      </a:endParaRPr>
                    </a:p>
                  </a:txBody>
                  <a:tcPr marL="57785" marR="57785" marT="0" marB="0" anchor="ctr">
                    <a:lnL>
                      <a:noFill/>
                    </a:lnL>
                    <a:lnR>
                      <a:noFill/>
                    </a:lnR>
                    <a:lnT w="12700" cap="flat" cmpd="sng" algn="ctr">
                      <a:solidFill>
                        <a:srgbClr val="000000"/>
                      </a:solidFill>
                      <a:prstDash val="solid"/>
                      <a:round/>
                      <a:headEnd type="none" w="med" len="med"/>
                      <a:tailEnd type="none" w="med" len="med"/>
                    </a:lnT>
                    <a:lnB>
                      <a:noFill/>
                    </a:lnB>
                  </a:tcPr>
                </a:tc>
              </a:tr>
              <a:tr h="160514">
                <a:tc>
                  <a:txBody>
                    <a:bodyPr/>
                    <a:lstStyle/>
                    <a:p>
                      <a:pPr marL="182880" marR="0">
                        <a:lnSpc>
                          <a:spcPct val="115000"/>
                        </a:lnSpc>
                        <a:spcBef>
                          <a:spcPts val="0"/>
                        </a:spcBef>
                        <a:spcAft>
                          <a:spcPts val="1000"/>
                        </a:spcAft>
                      </a:pPr>
                      <a:r>
                        <a:rPr lang="en-US" sz="800">
                          <a:effectLst/>
                          <a:latin typeface="Calibri"/>
                          <a:ea typeface="Times New Roman"/>
                          <a:cs typeface="Times New Roman"/>
                        </a:rPr>
                        <a:t>0-21</a:t>
                      </a:r>
                      <a:endParaRPr lang="en-US" sz="900">
                        <a:effectLst/>
                        <a:latin typeface="Calibri"/>
                        <a:ea typeface="Calibri"/>
                        <a:cs typeface="Times New Roman"/>
                      </a:endParaRPr>
                    </a:p>
                  </a:txBody>
                  <a:tcPr marL="57785" marR="577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800">
                          <a:effectLst/>
                          <a:latin typeface="Calibri"/>
                          <a:ea typeface="Calibri"/>
                          <a:cs typeface="Times New Roman"/>
                        </a:rPr>
                        <a:t>230</a:t>
                      </a:r>
                      <a:endParaRPr lang="en-US" sz="900">
                        <a:effectLst/>
                        <a:latin typeface="Calibri"/>
                        <a:ea typeface="Calibri"/>
                        <a:cs typeface="Times New Roman"/>
                      </a:endParaRPr>
                    </a:p>
                  </a:txBody>
                  <a:tcPr marL="57785" marR="5778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800">
                          <a:effectLst/>
                          <a:latin typeface="Calibri"/>
                          <a:ea typeface="Calibri"/>
                          <a:cs typeface="Times New Roman"/>
                        </a:rPr>
                        <a:t>31.7</a:t>
                      </a:r>
                      <a:endParaRPr lang="en-US" sz="900">
                        <a:effectLst/>
                        <a:latin typeface="Calibri"/>
                        <a:ea typeface="Calibri"/>
                        <a:cs typeface="Times New Roman"/>
                      </a:endParaRPr>
                    </a:p>
                  </a:txBody>
                  <a:tcPr marL="57785" marR="577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800">
                          <a:effectLst/>
                          <a:latin typeface="Calibri"/>
                          <a:ea typeface="Calibri"/>
                          <a:cs typeface="Times New Roman"/>
                        </a:rPr>
                        <a:t>139</a:t>
                      </a:r>
                      <a:endParaRPr lang="en-US" sz="900">
                        <a:effectLst/>
                        <a:latin typeface="Calibri"/>
                        <a:ea typeface="Calibri"/>
                        <a:cs typeface="Times New Roman"/>
                      </a:endParaRPr>
                    </a:p>
                  </a:txBody>
                  <a:tcPr marL="57785" marR="5778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800">
                          <a:effectLst/>
                          <a:latin typeface="Calibri"/>
                          <a:ea typeface="Calibri"/>
                          <a:cs typeface="Times New Roman"/>
                        </a:rPr>
                        <a:t>110</a:t>
                      </a:r>
                      <a:endParaRPr lang="en-US" sz="900">
                        <a:effectLst/>
                        <a:latin typeface="Calibri"/>
                        <a:ea typeface="Calibri"/>
                        <a:cs typeface="Times New Roman"/>
                      </a:endParaRPr>
                    </a:p>
                  </a:txBody>
                  <a:tcPr marL="57785" marR="577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800">
                          <a:effectLst/>
                          <a:latin typeface="Calibri"/>
                          <a:ea typeface="Calibri"/>
                          <a:cs typeface="Times New Roman"/>
                        </a:rPr>
                        <a:t>71</a:t>
                      </a:r>
                      <a:endParaRPr lang="en-US" sz="900">
                        <a:effectLst/>
                        <a:latin typeface="Calibri"/>
                        <a:ea typeface="Calibri"/>
                        <a:cs typeface="Times New Roman"/>
                      </a:endParaRPr>
                    </a:p>
                  </a:txBody>
                  <a:tcPr marL="57785" marR="5778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800">
                          <a:effectLst/>
                          <a:latin typeface="Calibri"/>
                          <a:ea typeface="Calibri"/>
                          <a:cs typeface="Times New Roman"/>
                        </a:rPr>
                        <a:t>174</a:t>
                      </a:r>
                      <a:endParaRPr lang="en-US" sz="900">
                        <a:effectLst/>
                        <a:latin typeface="Calibri"/>
                        <a:ea typeface="Calibri"/>
                        <a:cs typeface="Times New Roman"/>
                      </a:endParaRPr>
                    </a:p>
                  </a:txBody>
                  <a:tcPr marL="57785" marR="57785" marT="0" marB="0" anchor="ctr">
                    <a:lnL>
                      <a:noFill/>
                    </a:lnL>
                    <a:lnR>
                      <a:noFill/>
                    </a:lnR>
                    <a:lnT>
                      <a:noFill/>
                    </a:lnT>
                    <a:lnB>
                      <a:noFill/>
                    </a:lnB>
                  </a:tcPr>
                </a:tc>
              </a:tr>
              <a:tr h="160514">
                <a:tc>
                  <a:txBody>
                    <a:bodyPr/>
                    <a:lstStyle/>
                    <a:p>
                      <a:pPr marL="182880" marR="0">
                        <a:lnSpc>
                          <a:spcPct val="115000"/>
                        </a:lnSpc>
                        <a:spcBef>
                          <a:spcPts val="0"/>
                        </a:spcBef>
                        <a:spcAft>
                          <a:spcPts val="1000"/>
                        </a:spcAft>
                      </a:pPr>
                      <a:r>
                        <a:rPr lang="en-US" sz="800">
                          <a:effectLst/>
                          <a:latin typeface="Calibri"/>
                          <a:ea typeface="Times New Roman"/>
                          <a:cs typeface="Times New Roman"/>
                        </a:rPr>
                        <a:t>22-44</a:t>
                      </a:r>
                      <a:endParaRPr lang="en-US" sz="900">
                        <a:effectLst/>
                        <a:latin typeface="Calibri"/>
                        <a:ea typeface="Calibri"/>
                        <a:cs typeface="Times New Roman"/>
                      </a:endParaRPr>
                    </a:p>
                  </a:txBody>
                  <a:tcPr marL="57785" marR="577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800">
                          <a:effectLst/>
                          <a:latin typeface="Calibri"/>
                          <a:ea typeface="Calibri"/>
                          <a:cs typeface="Times New Roman"/>
                        </a:rPr>
                        <a:t>5,429</a:t>
                      </a:r>
                      <a:endParaRPr lang="en-US" sz="900">
                        <a:effectLst/>
                        <a:latin typeface="Calibri"/>
                        <a:ea typeface="Calibri"/>
                        <a:cs typeface="Times New Roman"/>
                      </a:endParaRPr>
                    </a:p>
                  </a:txBody>
                  <a:tcPr marL="57785" marR="5778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800">
                          <a:effectLst/>
                          <a:latin typeface="Calibri"/>
                          <a:ea typeface="Calibri"/>
                          <a:cs typeface="Times New Roman"/>
                        </a:rPr>
                        <a:t>32.3</a:t>
                      </a:r>
                      <a:endParaRPr lang="en-US" sz="900">
                        <a:effectLst/>
                        <a:latin typeface="Calibri"/>
                        <a:ea typeface="Calibri"/>
                        <a:cs typeface="Times New Roman"/>
                      </a:endParaRPr>
                    </a:p>
                  </a:txBody>
                  <a:tcPr marL="57785" marR="577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800">
                          <a:effectLst/>
                          <a:latin typeface="Calibri"/>
                          <a:ea typeface="Calibri"/>
                          <a:cs typeface="Times New Roman"/>
                        </a:rPr>
                        <a:t>132</a:t>
                      </a:r>
                      <a:endParaRPr lang="en-US" sz="900">
                        <a:effectLst/>
                        <a:latin typeface="Calibri"/>
                        <a:ea typeface="Calibri"/>
                        <a:cs typeface="Times New Roman"/>
                      </a:endParaRPr>
                    </a:p>
                  </a:txBody>
                  <a:tcPr marL="57785" marR="5778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800">
                          <a:effectLst/>
                          <a:latin typeface="Calibri"/>
                          <a:ea typeface="Calibri"/>
                          <a:cs typeface="Times New Roman"/>
                        </a:rPr>
                        <a:t>106</a:t>
                      </a:r>
                      <a:endParaRPr lang="en-US" sz="900">
                        <a:effectLst/>
                        <a:latin typeface="Calibri"/>
                        <a:ea typeface="Calibri"/>
                        <a:cs typeface="Times New Roman"/>
                      </a:endParaRPr>
                    </a:p>
                  </a:txBody>
                  <a:tcPr marL="57785" marR="577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800">
                          <a:effectLst/>
                          <a:latin typeface="Calibri"/>
                          <a:ea typeface="Calibri"/>
                          <a:cs typeface="Times New Roman"/>
                        </a:rPr>
                        <a:t>70</a:t>
                      </a:r>
                      <a:endParaRPr lang="en-US" sz="900">
                        <a:effectLst/>
                        <a:latin typeface="Calibri"/>
                        <a:ea typeface="Calibri"/>
                        <a:cs typeface="Times New Roman"/>
                      </a:endParaRPr>
                    </a:p>
                  </a:txBody>
                  <a:tcPr marL="57785" marR="5778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800">
                          <a:effectLst/>
                          <a:latin typeface="Calibri"/>
                          <a:ea typeface="Calibri"/>
                          <a:cs typeface="Times New Roman"/>
                        </a:rPr>
                        <a:t>169</a:t>
                      </a:r>
                      <a:endParaRPr lang="en-US" sz="900">
                        <a:effectLst/>
                        <a:latin typeface="Calibri"/>
                        <a:ea typeface="Calibri"/>
                        <a:cs typeface="Times New Roman"/>
                      </a:endParaRPr>
                    </a:p>
                  </a:txBody>
                  <a:tcPr marL="57785" marR="57785" marT="0" marB="0" anchor="ctr">
                    <a:lnL>
                      <a:noFill/>
                    </a:lnL>
                    <a:lnR>
                      <a:noFill/>
                    </a:lnR>
                    <a:lnT>
                      <a:noFill/>
                    </a:lnT>
                    <a:lnB>
                      <a:noFill/>
                    </a:lnB>
                  </a:tcPr>
                </a:tc>
              </a:tr>
              <a:tr h="160514">
                <a:tc>
                  <a:txBody>
                    <a:bodyPr/>
                    <a:lstStyle/>
                    <a:p>
                      <a:pPr marL="182880" marR="0">
                        <a:lnSpc>
                          <a:spcPct val="115000"/>
                        </a:lnSpc>
                        <a:spcBef>
                          <a:spcPts val="0"/>
                        </a:spcBef>
                        <a:spcAft>
                          <a:spcPts val="1000"/>
                        </a:spcAft>
                      </a:pPr>
                      <a:r>
                        <a:rPr lang="en-US" sz="800">
                          <a:effectLst/>
                          <a:latin typeface="Calibri"/>
                          <a:ea typeface="Times New Roman"/>
                          <a:cs typeface="Times New Roman"/>
                        </a:rPr>
                        <a:t>45-64</a:t>
                      </a:r>
                      <a:endParaRPr lang="en-US" sz="900">
                        <a:effectLst/>
                        <a:latin typeface="Calibri"/>
                        <a:ea typeface="Calibri"/>
                        <a:cs typeface="Times New Roman"/>
                      </a:endParaRPr>
                    </a:p>
                  </a:txBody>
                  <a:tcPr marL="57785" marR="577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800">
                          <a:effectLst/>
                          <a:latin typeface="Calibri"/>
                          <a:ea typeface="Calibri"/>
                          <a:cs typeface="Times New Roman"/>
                        </a:rPr>
                        <a:t>17,184</a:t>
                      </a:r>
                      <a:endParaRPr lang="en-US" sz="900">
                        <a:effectLst/>
                        <a:latin typeface="Calibri"/>
                        <a:ea typeface="Calibri"/>
                        <a:cs typeface="Times New Roman"/>
                      </a:endParaRPr>
                    </a:p>
                  </a:txBody>
                  <a:tcPr marL="57785" marR="5778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800">
                          <a:effectLst/>
                          <a:latin typeface="Calibri"/>
                          <a:ea typeface="Calibri"/>
                          <a:cs typeface="Times New Roman"/>
                        </a:rPr>
                        <a:t>33.9</a:t>
                      </a:r>
                      <a:endParaRPr lang="en-US" sz="900">
                        <a:effectLst/>
                        <a:latin typeface="Calibri"/>
                        <a:ea typeface="Calibri"/>
                        <a:cs typeface="Times New Roman"/>
                      </a:endParaRPr>
                    </a:p>
                  </a:txBody>
                  <a:tcPr marL="57785" marR="577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800">
                          <a:effectLst/>
                          <a:latin typeface="Calibri"/>
                          <a:ea typeface="Calibri"/>
                          <a:cs typeface="Times New Roman"/>
                        </a:rPr>
                        <a:t>134</a:t>
                      </a:r>
                      <a:endParaRPr lang="en-US" sz="900">
                        <a:effectLst/>
                        <a:latin typeface="Calibri"/>
                        <a:ea typeface="Calibri"/>
                        <a:cs typeface="Times New Roman"/>
                      </a:endParaRPr>
                    </a:p>
                  </a:txBody>
                  <a:tcPr marL="57785" marR="5778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800">
                          <a:effectLst/>
                          <a:latin typeface="Calibri"/>
                          <a:ea typeface="Calibri"/>
                          <a:cs typeface="Times New Roman"/>
                        </a:rPr>
                        <a:t>111</a:t>
                      </a:r>
                      <a:endParaRPr lang="en-US" sz="900">
                        <a:effectLst/>
                        <a:latin typeface="Calibri"/>
                        <a:ea typeface="Calibri"/>
                        <a:cs typeface="Times New Roman"/>
                      </a:endParaRPr>
                    </a:p>
                  </a:txBody>
                  <a:tcPr marL="57785" marR="577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800">
                          <a:effectLst/>
                          <a:latin typeface="Calibri"/>
                          <a:ea typeface="Calibri"/>
                          <a:cs typeface="Times New Roman"/>
                        </a:rPr>
                        <a:t>72</a:t>
                      </a:r>
                      <a:endParaRPr lang="en-US" sz="900">
                        <a:effectLst/>
                        <a:latin typeface="Calibri"/>
                        <a:ea typeface="Calibri"/>
                        <a:cs typeface="Times New Roman"/>
                      </a:endParaRPr>
                    </a:p>
                  </a:txBody>
                  <a:tcPr marL="57785" marR="5778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800">
                          <a:effectLst/>
                          <a:latin typeface="Calibri"/>
                          <a:ea typeface="Calibri"/>
                          <a:cs typeface="Times New Roman"/>
                        </a:rPr>
                        <a:t>169</a:t>
                      </a:r>
                      <a:endParaRPr lang="en-US" sz="900">
                        <a:effectLst/>
                        <a:latin typeface="Calibri"/>
                        <a:ea typeface="Calibri"/>
                        <a:cs typeface="Times New Roman"/>
                      </a:endParaRPr>
                    </a:p>
                  </a:txBody>
                  <a:tcPr marL="57785" marR="57785" marT="0" marB="0" anchor="ctr">
                    <a:lnL>
                      <a:noFill/>
                    </a:lnL>
                    <a:lnR>
                      <a:noFill/>
                    </a:lnR>
                    <a:lnT>
                      <a:noFill/>
                    </a:lnT>
                    <a:lnB>
                      <a:noFill/>
                    </a:lnB>
                  </a:tcPr>
                </a:tc>
              </a:tr>
              <a:tr h="160514">
                <a:tc>
                  <a:txBody>
                    <a:bodyPr/>
                    <a:lstStyle/>
                    <a:p>
                      <a:pPr marL="182880" marR="0">
                        <a:lnSpc>
                          <a:spcPct val="115000"/>
                        </a:lnSpc>
                        <a:spcBef>
                          <a:spcPts val="0"/>
                        </a:spcBef>
                        <a:spcAft>
                          <a:spcPts val="1000"/>
                        </a:spcAft>
                      </a:pPr>
                      <a:r>
                        <a:rPr lang="en-US" sz="800">
                          <a:effectLst/>
                          <a:latin typeface="Calibri"/>
                          <a:ea typeface="Times New Roman"/>
                          <a:cs typeface="Times New Roman"/>
                        </a:rPr>
                        <a:t>65-74</a:t>
                      </a:r>
                      <a:endParaRPr lang="en-US" sz="900">
                        <a:effectLst/>
                        <a:latin typeface="Calibri"/>
                        <a:ea typeface="Calibri"/>
                        <a:cs typeface="Times New Roman"/>
                      </a:endParaRPr>
                    </a:p>
                  </a:txBody>
                  <a:tcPr marL="57785" marR="577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800">
                          <a:effectLst/>
                          <a:latin typeface="Calibri"/>
                          <a:ea typeface="Calibri"/>
                          <a:cs typeface="Times New Roman"/>
                        </a:rPr>
                        <a:t>12,191</a:t>
                      </a:r>
                      <a:endParaRPr lang="en-US" sz="900">
                        <a:effectLst/>
                        <a:latin typeface="Calibri"/>
                        <a:ea typeface="Calibri"/>
                        <a:cs typeface="Times New Roman"/>
                      </a:endParaRPr>
                    </a:p>
                  </a:txBody>
                  <a:tcPr marL="57785" marR="5778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800">
                          <a:effectLst/>
                          <a:latin typeface="Calibri"/>
                          <a:ea typeface="Calibri"/>
                          <a:cs typeface="Times New Roman"/>
                        </a:rPr>
                        <a:t>36.6</a:t>
                      </a:r>
                      <a:endParaRPr lang="en-US" sz="900">
                        <a:effectLst/>
                        <a:latin typeface="Calibri"/>
                        <a:ea typeface="Calibri"/>
                        <a:cs typeface="Times New Roman"/>
                      </a:endParaRPr>
                    </a:p>
                  </a:txBody>
                  <a:tcPr marL="57785" marR="577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800">
                          <a:effectLst/>
                          <a:latin typeface="Calibri"/>
                          <a:ea typeface="Calibri"/>
                          <a:cs typeface="Times New Roman"/>
                        </a:rPr>
                        <a:t>137</a:t>
                      </a:r>
                      <a:endParaRPr lang="en-US" sz="900">
                        <a:effectLst/>
                        <a:latin typeface="Calibri"/>
                        <a:ea typeface="Calibri"/>
                        <a:cs typeface="Times New Roman"/>
                      </a:endParaRPr>
                    </a:p>
                  </a:txBody>
                  <a:tcPr marL="57785" marR="5778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800">
                          <a:effectLst/>
                          <a:latin typeface="Calibri"/>
                          <a:ea typeface="Calibri"/>
                          <a:cs typeface="Times New Roman"/>
                        </a:rPr>
                        <a:t>115</a:t>
                      </a:r>
                      <a:endParaRPr lang="en-US" sz="900">
                        <a:effectLst/>
                        <a:latin typeface="Calibri"/>
                        <a:ea typeface="Calibri"/>
                        <a:cs typeface="Times New Roman"/>
                      </a:endParaRPr>
                    </a:p>
                  </a:txBody>
                  <a:tcPr marL="57785" marR="577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800">
                          <a:effectLst/>
                          <a:latin typeface="Calibri"/>
                          <a:ea typeface="Calibri"/>
                          <a:cs typeface="Times New Roman"/>
                        </a:rPr>
                        <a:t>76</a:t>
                      </a:r>
                      <a:endParaRPr lang="en-US" sz="900">
                        <a:effectLst/>
                        <a:latin typeface="Calibri"/>
                        <a:ea typeface="Calibri"/>
                        <a:cs typeface="Times New Roman"/>
                      </a:endParaRPr>
                    </a:p>
                  </a:txBody>
                  <a:tcPr marL="57785" marR="5778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800">
                          <a:effectLst/>
                          <a:latin typeface="Calibri"/>
                          <a:ea typeface="Calibri"/>
                          <a:cs typeface="Times New Roman"/>
                        </a:rPr>
                        <a:t>174</a:t>
                      </a:r>
                      <a:endParaRPr lang="en-US" sz="900">
                        <a:effectLst/>
                        <a:latin typeface="Calibri"/>
                        <a:ea typeface="Calibri"/>
                        <a:cs typeface="Times New Roman"/>
                      </a:endParaRPr>
                    </a:p>
                  </a:txBody>
                  <a:tcPr marL="57785" marR="57785" marT="0" marB="0" anchor="ctr">
                    <a:lnL>
                      <a:noFill/>
                    </a:lnL>
                    <a:lnR>
                      <a:noFill/>
                    </a:lnR>
                    <a:lnT>
                      <a:noFill/>
                    </a:lnT>
                    <a:lnB>
                      <a:noFill/>
                    </a:lnB>
                  </a:tcPr>
                </a:tc>
              </a:tr>
              <a:tr h="160514">
                <a:tc>
                  <a:txBody>
                    <a:bodyPr/>
                    <a:lstStyle/>
                    <a:p>
                      <a:pPr marL="182880" marR="0">
                        <a:lnSpc>
                          <a:spcPct val="115000"/>
                        </a:lnSpc>
                        <a:spcBef>
                          <a:spcPts val="0"/>
                        </a:spcBef>
                        <a:spcAft>
                          <a:spcPts val="1000"/>
                        </a:spcAft>
                      </a:pPr>
                      <a:r>
                        <a:rPr lang="en-US" sz="800">
                          <a:effectLst/>
                          <a:latin typeface="Calibri"/>
                          <a:ea typeface="Times New Roman"/>
                          <a:cs typeface="Times New Roman"/>
                        </a:rPr>
                        <a:t>75+</a:t>
                      </a:r>
                      <a:endParaRPr lang="en-US" sz="900">
                        <a:effectLst/>
                        <a:latin typeface="Calibri"/>
                        <a:ea typeface="Calibri"/>
                        <a:cs typeface="Times New Roman"/>
                      </a:endParaRPr>
                    </a:p>
                  </a:txBody>
                  <a:tcPr marL="57785" marR="577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800">
                          <a:effectLst/>
                          <a:latin typeface="Calibri"/>
                          <a:ea typeface="Calibri"/>
                          <a:cs typeface="Times New Roman"/>
                        </a:rPr>
                        <a:t>10,441</a:t>
                      </a:r>
                      <a:endParaRPr lang="en-US" sz="900">
                        <a:effectLst/>
                        <a:latin typeface="Calibri"/>
                        <a:ea typeface="Calibri"/>
                        <a:cs typeface="Times New Roman"/>
                      </a:endParaRPr>
                    </a:p>
                  </a:txBody>
                  <a:tcPr marL="57785" marR="57785"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800">
                          <a:effectLst/>
                          <a:latin typeface="Calibri"/>
                          <a:ea typeface="Calibri"/>
                          <a:cs typeface="Times New Roman"/>
                        </a:rPr>
                        <a:t>40.6</a:t>
                      </a:r>
                      <a:endParaRPr lang="en-US" sz="900">
                        <a:effectLst/>
                        <a:latin typeface="Calibri"/>
                        <a:ea typeface="Calibri"/>
                        <a:cs typeface="Times New Roman"/>
                      </a:endParaRPr>
                    </a:p>
                  </a:txBody>
                  <a:tcPr marL="57785" marR="577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800">
                          <a:effectLst/>
                          <a:latin typeface="Calibri"/>
                          <a:ea typeface="Calibri"/>
                          <a:cs typeface="Times New Roman"/>
                        </a:rPr>
                        <a:t>137</a:t>
                      </a:r>
                      <a:endParaRPr lang="en-US" sz="900">
                        <a:effectLst/>
                        <a:latin typeface="Calibri"/>
                        <a:ea typeface="Calibri"/>
                        <a:cs typeface="Times New Roman"/>
                      </a:endParaRPr>
                    </a:p>
                  </a:txBody>
                  <a:tcPr marL="57785" marR="57785"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800">
                          <a:effectLst/>
                          <a:latin typeface="Calibri"/>
                          <a:ea typeface="Calibri"/>
                          <a:cs typeface="Times New Roman"/>
                        </a:rPr>
                        <a:t>115</a:t>
                      </a:r>
                      <a:endParaRPr lang="en-US" sz="900">
                        <a:effectLst/>
                        <a:latin typeface="Calibri"/>
                        <a:ea typeface="Calibri"/>
                        <a:cs typeface="Times New Roman"/>
                      </a:endParaRPr>
                    </a:p>
                  </a:txBody>
                  <a:tcPr marL="57785" marR="577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800">
                          <a:effectLst/>
                          <a:latin typeface="Calibri"/>
                          <a:ea typeface="Calibri"/>
                          <a:cs typeface="Times New Roman"/>
                        </a:rPr>
                        <a:t>78</a:t>
                      </a:r>
                      <a:endParaRPr lang="en-US" sz="900">
                        <a:effectLst/>
                        <a:latin typeface="Calibri"/>
                        <a:ea typeface="Calibri"/>
                        <a:cs typeface="Times New Roman"/>
                      </a:endParaRPr>
                    </a:p>
                  </a:txBody>
                  <a:tcPr marL="57785" marR="57785"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800">
                          <a:effectLst/>
                          <a:latin typeface="Calibri"/>
                          <a:ea typeface="Calibri"/>
                          <a:cs typeface="Times New Roman"/>
                        </a:rPr>
                        <a:t>171</a:t>
                      </a:r>
                      <a:endParaRPr lang="en-US" sz="900">
                        <a:effectLst/>
                        <a:latin typeface="Calibri"/>
                        <a:ea typeface="Calibri"/>
                        <a:cs typeface="Times New Roman"/>
                      </a:endParaRPr>
                    </a:p>
                  </a:txBody>
                  <a:tcPr marL="57785" marR="57785" marT="0" marB="0" anchor="ctr">
                    <a:lnL>
                      <a:noFill/>
                    </a:lnL>
                    <a:lnR>
                      <a:noFill/>
                    </a:lnR>
                    <a:lnT>
                      <a:noFill/>
                    </a:lnT>
                    <a:lnB w="12700" cap="flat" cmpd="sng" algn="ctr">
                      <a:solidFill>
                        <a:srgbClr val="000000"/>
                      </a:solidFill>
                      <a:prstDash val="solid"/>
                      <a:round/>
                      <a:headEnd type="none" w="med" len="med"/>
                      <a:tailEnd type="none" w="med" len="med"/>
                    </a:lnB>
                  </a:tcPr>
                </a:tc>
              </a:tr>
              <a:tr h="160514">
                <a:tc>
                  <a:txBody>
                    <a:bodyPr/>
                    <a:lstStyle/>
                    <a:p>
                      <a:pPr marL="0" marR="0">
                        <a:lnSpc>
                          <a:spcPct val="115000"/>
                        </a:lnSpc>
                        <a:spcBef>
                          <a:spcPts val="0"/>
                        </a:spcBef>
                        <a:spcAft>
                          <a:spcPts val="1000"/>
                        </a:spcAft>
                      </a:pPr>
                      <a:r>
                        <a:rPr lang="en-US" sz="800" b="1">
                          <a:effectLst/>
                          <a:latin typeface="Calibri"/>
                          <a:ea typeface="Times New Roman"/>
                          <a:cs typeface="Times New Roman"/>
                        </a:rPr>
                        <a:t>Race</a:t>
                      </a:r>
                      <a:endParaRPr lang="en-US" sz="900">
                        <a:effectLst/>
                        <a:latin typeface="Calibri"/>
                        <a:ea typeface="Calibri"/>
                        <a:cs typeface="Times New Roman"/>
                      </a:endParaRPr>
                    </a:p>
                  </a:txBody>
                  <a:tcPr marL="57785" marR="577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800">
                          <a:effectLst/>
                          <a:latin typeface="Calibri"/>
                          <a:ea typeface="Times New Roman"/>
                          <a:cs typeface="Times New Roman"/>
                        </a:rPr>
                        <a:t> </a:t>
                      </a:r>
                      <a:endParaRPr lang="en-US" sz="900">
                        <a:effectLst/>
                        <a:latin typeface="Calibri"/>
                        <a:ea typeface="Calibri"/>
                        <a:cs typeface="Times New Roman"/>
                      </a:endParaRPr>
                    </a:p>
                  </a:txBody>
                  <a:tcPr marL="57785" marR="57785"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1000"/>
                        </a:spcAft>
                      </a:pPr>
                      <a:r>
                        <a:rPr lang="en-US" sz="800">
                          <a:solidFill>
                            <a:srgbClr val="000000"/>
                          </a:solidFill>
                          <a:effectLst/>
                          <a:latin typeface="Calibri"/>
                          <a:ea typeface="Calibri"/>
                          <a:cs typeface="Times New Roman"/>
                        </a:rPr>
                        <a:t> </a:t>
                      </a:r>
                      <a:endParaRPr lang="en-US" sz="900">
                        <a:effectLst/>
                        <a:latin typeface="Calibri"/>
                        <a:ea typeface="Calibri"/>
                        <a:cs typeface="Times New Roman"/>
                      </a:endParaRPr>
                    </a:p>
                  </a:txBody>
                  <a:tcPr marL="57785" marR="577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800">
                          <a:effectLst/>
                          <a:latin typeface="Calibri"/>
                          <a:ea typeface="Times New Roman"/>
                          <a:cs typeface="Times New Roman"/>
                        </a:rPr>
                        <a:t> </a:t>
                      </a:r>
                      <a:endParaRPr lang="en-US" sz="900">
                        <a:effectLst/>
                        <a:latin typeface="Calibri"/>
                        <a:ea typeface="Calibri"/>
                        <a:cs typeface="Times New Roman"/>
                      </a:endParaRPr>
                    </a:p>
                  </a:txBody>
                  <a:tcPr marL="57785" marR="57785"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1000"/>
                        </a:spcAft>
                      </a:pPr>
                      <a:r>
                        <a:rPr lang="en-US" sz="800">
                          <a:effectLst/>
                          <a:latin typeface="Calibri"/>
                          <a:ea typeface="Times New Roman"/>
                          <a:cs typeface="Times New Roman"/>
                        </a:rPr>
                        <a:t> </a:t>
                      </a:r>
                      <a:endParaRPr lang="en-US" sz="900">
                        <a:effectLst/>
                        <a:latin typeface="Calibri"/>
                        <a:ea typeface="Calibri"/>
                        <a:cs typeface="Times New Roman"/>
                      </a:endParaRPr>
                    </a:p>
                  </a:txBody>
                  <a:tcPr marL="57785" marR="577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800">
                          <a:effectLst/>
                          <a:latin typeface="Calibri"/>
                          <a:ea typeface="Times New Roman"/>
                          <a:cs typeface="Times New Roman"/>
                        </a:rPr>
                        <a:t> </a:t>
                      </a:r>
                      <a:endParaRPr lang="en-US" sz="900">
                        <a:effectLst/>
                        <a:latin typeface="Calibri"/>
                        <a:ea typeface="Calibri"/>
                        <a:cs typeface="Times New Roman"/>
                      </a:endParaRPr>
                    </a:p>
                  </a:txBody>
                  <a:tcPr marL="57785" marR="57785"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1000"/>
                        </a:spcAft>
                      </a:pPr>
                      <a:r>
                        <a:rPr lang="en-US" sz="800">
                          <a:effectLst/>
                          <a:latin typeface="Calibri"/>
                          <a:ea typeface="Times New Roman"/>
                          <a:cs typeface="Times New Roman"/>
                        </a:rPr>
                        <a:t> </a:t>
                      </a:r>
                      <a:endParaRPr lang="en-US" sz="900">
                        <a:effectLst/>
                        <a:latin typeface="Calibri"/>
                        <a:ea typeface="Calibri"/>
                        <a:cs typeface="Times New Roman"/>
                      </a:endParaRPr>
                    </a:p>
                  </a:txBody>
                  <a:tcPr marL="57785" marR="57785" marT="0" marB="0" anchor="ctr">
                    <a:lnL>
                      <a:noFill/>
                    </a:lnL>
                    <a:lnR>
                      <a:noFill/>
                    </a:lnR>
                    <a:lnT w="12700" cap="flat" cmpd="sng" algn="ctr">
                      <a:solidFill>
                        <a:srgbClr val="000000"/>
                      </a:solidFill>
                      <a:prstDash val="solid"/>
                      <a:round/>
                      <a:headEnd type="none" w="med" len="med"/>
                      <a:tailEnd type="none" w="med" len="med"/>
                    </a:lnT>
                    <a:lnB>
                      <a:noFill/>
                    </a:lnB>
                  </a:tcPr>
                </a:tc>
              </a:tr>
              <a:tr h="182986">
                <a:tc>
                  <a:txBody>
                    <a:bodyPr/>
                    <a:lstStyle/>
                    <a:p>
                      <a:pPr marL="182880" marR="0">
                        <a:lnSpc>
                          <a:spcPct val="115000"/>
                        </a:lnSpc>
                        <a:spcBef>
                          <a:spcPts val="0"/>
                        </a:spcBef>
                        <a:spcAft>
                          <a:spcPts val="1000"/>
                        </a:spcAft>
                      </a:pPr>
                      <a:r>
                        <a:rPr lang="en-US" sz="800">
                          <a:effectLst/>
                          <a:latin typeface="Calibri"/>
                          <a:ea typeface="Times New Roman"/>
                          <a:cs typeface="Times New Roman"/>
                        </a:rPr>
                        <a:t>Native American</a:t>
                      </a:r>
                      <a:endParaRPr lang="en-US" sz="900">
                        <a:effectLst/>
                        <a:latin typeface="Calibri"/>
                        <a:ea typeface="Calibri"/>
                        <a:cs typeface="Times New Roman"/>
                      </a:endParaRPr>
                    </a:p>
                  </a:txBody>
                  <a:tcPr marL="57785" marR="577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800">
                          <a:effectLst/>
                          <a:latin typeface="Calibri"/>
                          <a:ea typeface="Calibri"/>
                          <a:cs typeface="Times New Roman"/>
                        </a:rPr>
                        <a:t>485</a:t>
                      </a:r>
                      <a:endParaRPr lang="en-US" sz="900">
                        <a:effectLst/>
                        <a:latin typeface="Calibri"/>
                        <a:ea typeface="Calibri"/>
                        <a:cs typeface="Times New Roman"/>
                      </a:endParaRPr>
                    </a:p>
                  </a:txBody>
                  <a:tcPr marL="57785" marR="5778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800">
                          <a:effectLst/>
                          <a:latin typeface="Calibri"/>
                          <a:ea typeface="Calibri"/>
                          <a:cs typeface="Times New Roman"/>
                        </a:rPr>
                        <a:t>26.6</a:t>
                      </a:r>
                      <a:endParaRPr lang="en-US" sz="900">
                        <a:effectLst/>
                        <a:latin typeface="Calibri"/>
                        <a:ea typeface="Calibri"/>
                        <a:cs typeface="Times New Roman"/>
                      </a:endParaRPr>
                    </a:p>
                  </a:txBody>
                  <a:tcPr marL="57785" marR="577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800">
                          <a:effectLst/>
                          <a:latin typeface="Calibri"/>
                          <a:ea typeface="Calibri"/>
                          <a:cs typeface="Times New Roman"/>
                        </a:rPr>
                        <a:t>135</a:t>
                      </a:r>
                      <a:endParaRPr lang="en-US" sz="900">
                        <a:effectLst/>
                        <a:latin typeface="Calibri"/>
                        <a:ea typeface="Calibri"/>
                        <a:cs typeface="Times New Roman"/>
                      </a:endParaRPr>
                    </a:p>
                  </a:txBody>
                  <a:tcPr marL="57785" marR="5778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800">
                          <a:effectLst/>
                          <a:latin typeface="Calibri"/>
                          <a:ea typeface="Calibri"/>
                          <a:cs typeface="Times New Roman"/>
                        </a:rPr>
                        <a:t>117</a:t>
                      </a:r>
                      <a:endParaRPr lang="en-US" sz="900">
                        <a:effectLst/>
                        <a:latin typeface="Calibri"/>
                        <a:ea typeface="Calibri"/>
                        <a:cs typeface="Times New Roman"/>
                      </a:endParaRPr>
                    </a:p>
                  </a:txBody>
                  <a:tcPr marL="57785" marR="577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800">
                          <a:effectLst/>
                          <a:latin typeface="Calibri"/>
                          <a:ea typeface="Calibri"/>
                          <a:cs typeface="Times New Roman"/>
                        </a:rPr>
                        <a:t>76</a:t>
                      </a:r>
                      <a:endParaRPr lang="en-US" sz="900">
                        <a:effectLst/>
                        <a:latin typeface="Calibri"/>
                        <a:ea typeface="Calibri"/>
                        <a:cs typeface="Times New Roman"/>
                      </a:endParaRPr>
                    </a:p>
                  </a:txBody>
                  <a:tcPr marL="57785" marR="5778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800">
                          <a:effectLst/>
                          <a:latin typeface="Calibri"/>
                          <a:ea typeface="Calibri"/>
                          <a:cs typeface="Times New Roman"/>
                        </a:rPr>
                        <a:t>165</a:t>
                      </a:r>
                      <a:endParaRPr lang="en-US" sz="900">
                        <a:effectLst/>
                        <a:latin typeface="Calibri"/>
                        <a:ea typeface="Calibri"/>
                        <a:cs typeface="Times New Roman"/>
                      </a:endParaRPr>
                    </a:p>
                  </a:txBody>
                  <a:tcPr marL="57785" marR="57785" marT="0" marB="0" anchor="ctr">
                    <a:lnL>
                      <a:noFill/>
                    </a:lnL>
                    <a:lnR>
                      <a:noFill/>
                    </a:lnR>
                    <a:lnT>
                      <a:noFill/>
                    </a:lnT>
                    <a:lnB>
                      <a:noFill/>
                    </a:lnB>
                  </a:tcPr>
                </a:tc>
              </a:tr>
              <a:tr h="160514">
                <a:tc>
                  <a:txBody>
                    <a:bodyPr/>
                    <a:lstStyle/>
                    <a:p>
                      <a:pPr marL="182880" marR="0">
                        <a:lnSpc>
                          <a:spcPct val="115000"/>
                        </a:lnSpc>
                        <a:spcBef>
                          <a:spcPts val="0"/>
                        </a:spcBef>
                        <a:spcAft>
                          <a:spcPts val="1000"/>
                        </a:spcAft>
                      </a:pPr>
                      <a:r>
                        <a:rPr lang="en-US" sz="800">
                          <a:effectLst/>
                          <a:latin typeface="Calibri"/>
                          <a:ea typeface="Times New Roman"/>
                          <a:cs typeface="Times New Roman"/>
                        </a:rPr>
                        <a:t>Asian</a:t>
                      </a:r>
                      <a:endParaRPr lang="en-US" sz="900">
                        <a:effectLst/>
                        <a:latin typeface="Calibri"/>
                        <a:ea typeface="Calibri"/>
                        <a:cs typeface="Times New Roman"/>
                      </a:endParaRPr>
                    </a:p>
                  </a:txBody>
                  <a:tcPr marL="57785" marR="577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800">
                          <a:effectLst/>
                          <a:latin typeface="Calibri"/>
                          <a:ea typeface="Calibri"/>
                          <a:cs typeface="Times New Roman"/>
                        </a:rPr>
                        <a:t>1,857</a:t>
                      </a:r>
                      <a:endParaRPr lang="en-US" sz="900">
                        <a:effectLst/>
                        <a:latin typeface="Calibri"/>
                        <a:ea typeface="Calibri"/>
                        <a:cs typeface="Times New Roman"/>
                      </a:endParaRPr>
                    </a:p>
                  </a:txBody>
                  <a:tcPr marL="57785" marR="5778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800">
                          <a:effectLst/>
                          <a:latin typeface="Calibri"/>
                          <a:ea typeface="Calibri"/>
                          <a:cs typeface="Times New Roman"/>
                        </a:rPr>
                        <a:t>27.8</a:t>
                      </a:r>
                      <a:endParaRPr lang="en-US" sz="900">
                        <a:effectLst/>
                        <a:latin typeface="Calibri"/>
                        <a:ea typeface="Calibri"/>
                        <a:cs typeface="Times New Roman"/>
                      </a:endParaRPr>
                    </a:p>
                  </a:txBody>
                  <a:tcPr marL="57785" marR="577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800">
                          <a:effectLst/>
                          <a:latin typeface="Calibri"/>
                          <a:ea typeface="Calibri"/>
                          <a:cs typeface="Times New Roman"/>
                        </a:rPr>
                        <a:t>128</a:t>
                      </a:r>
                      <a:endParaRPr lang="en-US" sz="900">
                        <a:effectLst/>
                        <a:latin typeface="Calibri"/>
                        <a:ea typeface="Calibri"/>
                        <a:cs typeface="Times New Roman"/>
                      </a:endParaRPr>
                    </a:p>
                  </a:txBody>
                  <a:tcPr marL="57785" marR="5778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800">
                          <a:effectLst/>
                          <a:latin typeface="Calibri"/>
                          <a:ea typeface="Calibri"/>
                          <a:cs typeface="Times New Roman"/>
                        </a:rPr>
                        <a:t>106</a:t>
                      </a:r>
                      <a:endParaRPr lang="en-US" sz="900">
                        <a:effectLst/>
                        <a:latin typeface="Calibri"/>
                        <a:ea typeface="Calibri"/>
                        <a:cs typeface="Times New Roman"/>
                      </a:endParaRPr>
                    </a:p>
                  </a:txBody>
                  <a:tcPr marL="57785" marR="577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800">
                          <a:effectLst/>
                          <a:latin typeface="Calibri"/>
                          <a:ea typeface="Calibri"/>
                          <a:cs typeface="Times New Roman"/>
                        </a:rPr>
                        <a:t>67</a:t>
                      </a:r>
                      <a:endParaRPr lang="en-US" sz="900">
                        <a:effectLst/>
                        <a:latin typeface="Calibri"/>
                        <a:ea typeface="Calibri"/>
                        <a:cs typeface="Times New Roman"/>
                      </a:endParaRPr>
                    </a:p>
                  </a:txBody>
                  <a:tcPr marL="57785" marR="5778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800">
                          <a:effectLst/>
                          <a:latin typeface="Calibri"/>
                          <a:ea typeface="Calibri"/>
                          <a:cs typeface="Times New Roman"/>
                        </a:rPr>
                        <a:t>168</a:t>
                      </a:r>
                      <a:endParaRPr lang="en-US" sz="900">
                        <a:effectLst/>
                        <a:latin typeface="Calibri"/>
                        <a:ea typeface="Calibri"/>
                        <a:cs typeface="Times New Roman"/>
                      </a:endParaRPr>
                    </a:p>
                  </a:txBody>
                  <a:tcPr marL="57785" marR="57785" marT="0" marB="0" anchor="ctr">
                    <a:lnL>
                      <a:noFill/>
                    </a:lnL>
                    <a:lnR>
                      <a:noFill/>
                    </a:lnR>
                    <a:lnT>
                      <a:noFill/>
                    </a:lnT>
                    <a:lnB>
                      <a:noFill/>
                    </a:lnB>
                  </a:tcPr>
                </a:tc>
              </a:tr>
              <a:tr h="160514">
                <a:tc>
                  <a:txBody>
                    <a:bodyPr/>
                    <a:lstStyle/>
                    <a:p>
                      <a:pPr marL="182880" marR="0">
                        <a:lnSpc>
                          <a:spcPct val="115000"/>
                        </a:lnSpc>
                        <a:spcBef>
                          <a:spcPts val="0"/>
                        </a:spcBef>
                        <a:spcAft>
                          <a:spcPts val="1000"/>
                        </a:spcAft>
                      </a:pPr>
                      <a:r>
                        <a:rPr lang="en-US" sz="800">
                          <a:solidFill>
                            <a:srgbClr val="000000"/>
                          </a:solidFill>
                          <a:effectLst/>
                          <a:latin typeface="Calibri"/>
                          <a:ea typeface="Times New Roman"/>
                          <a:cs typeface="Times New Roman"/>
                        </a:rPr>
                        <a:t>Black/African American</a:t>
                      </a:r>
                      <a:endParaRPr lang="en-US" sz="900">
                        <a:effectLst/>
                        <a:latin typeface="Calibri"/>
                        <a:ea typeface="Calibri"/>
                        <a:cs typeface="Times New Roman"/>
                      </a:endParaRPr>
                    </a:p>
                  </a:txBody>
                  <a:tcPr marL="57785" marR="577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800">
                          <a:effectLst/>
                          <a:latin typeface="Calibri"/>
                          <a:ea typeface="Calibri"/>
                          <a:cs typeface="Times New Roman"/>
                        </a:rPr>
                        <a:t>14,582</a:t>
                      </a:r>
                      <a:endParaRPr lang="en-US" sz="900">
                        <a:effectLst/>
                        <a:latin typeface="Calibri"/>
                        <a:ea typeface="Calibri"/>
                        <a:cs typeface="Times New Roman"/>
                      </a:endParaRPr>
                    </a:p>
                  </a:txBody>
                  <a:tcPr marL="57785" marR="5778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800">
                          <a:effectLst/>
                          <a:latin typeface="Calibri"/>
                          <a:ea typeface="Calibri"/>
                          <a:cs typeface="Times New Roman"/>
                        </a:rPr>
                        <a:t>38.8</a:t>
                      </a:r>
                      <a:endParaRPr lang="en-US" sz="900">
                        <a:effectLst/>
                        <a:latin typeface="Calibri"/>
                        <a:ea typeface="Calibri"/>
                        <a:cs typeface="Times New Roman"/>
                      </a:endParaRPr>
                    </a:p>
                  </a:txBody>
                  <a:tcPr marL="57785" marR="577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800">
                          <a:effectLst/>
                          <a:latin typeface="Calibri"/>
                          <a:ea typeface="Calibri"/>
                          <a:cs typeface="Times New Roman"/>
                        </a:rPr>
                        <a:t>136</a:t>
                      </a:r>
                      <a:endParaRPr lang="en-US" sz="900">
                        <a:effectLst/>
                        <a:latin typeface="Calibri"/>
                        <a:ea typeface="Calibri"/>
                        <a:cs typeface="Times New Roman"/>
                      </a:endParaRPr>
                    </a:p>
                  </a:txBody>
                  <a:tcPr marL="57785" marR="5778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800">
                          <a:effectLst/>
                          <a:latin typeface="Calibri"/>
                          <a:ea typeface="Calibri"/>
                          <a:cs typeface="Times New Roman"/>
                        </a:rPr>
                        <a:t>113</a:t>
                      </a:r>
                      <a:endParaRPr lang="en-US" sz="900">
                        <a:effectLst/>
                        <a:latin typeface="Calibri"/>
                        <a:ea typeface="Calibri"/>
                        <a:cs typeface="Times New Roman"/>
                      </a:endParaRPr>
                    </a:p>
                  </a:txBody>
                  <a:tcPr marL="57785" marR="577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800">
                          <a:effectLst/>
                          <a:latin typeface="Calibri"/>
                          <a:ea typeface="Calibri"/>
                          <a:cs typeface="Times New Roman"/>
                        </a:rPr>
                        <a:t>71</a:t>
                      </a:r>
                      <a:endParaRPr lang="en-US" sz="900">
                        <a:effectLst/>
                        <a:latin typeface="Calibri"/>
                        <a:ea typeface="Calibri"/>
                        <a:cs typeface="Times New Roman"/>
                      </a:endParaRPr>
                    </a:p>
                  </a:txBody>
                  <a:tcPr marL="57785" marR="5778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800">
                          <a:effectLst/>
                          <a:latin typeface="Calibri"/>
                          <a:ea typeface="Calibri"/>
                          <a:cs typeface="Times New Roman"/>
                        </a:rPr>
                        <a:t>175</a:t>
                      </a:r>
                      <a:endParaRPr lang="en-US" sz="900">
                        <a:effectLst/>
                        <a:latin typeface="Calibri"/>
                        <a:ea typeface="Calibri"/>
                        <a:cs typeface="Times New Roman"/>
                      </a:endParaRPr>
                    </a:p>
                  </a:txBody>
                  <a:tcPr marL="57785" marR="57785" marT="0" marB="0" anchor="ctr">
                    <a:lnL>
                      <a:noFill/>
                    </a:lnL>
                    <a:lnR>
                      <a:noFill/>
                    </a:lnR>
                    <a:lnT>
                      <a:noFill/>
                    </a:lnT>
                    <a:lnB>
                      <a:noFill/>
                    </a:lnB>
                  </a:tcPr>
                </a:tc>
              </a:tr>
              <a:tr h="160514">
                <a:tc>
                  <a:txBody>
                    <a:bodyPr/>
                    <a:lstStyle/>
                    <a:p>
                      <a:pPr marL="182880" marR="0">
                        <a:lnSpc>
                          <a:spcPct val="115000"/>
                        </a:lnSpc>
                        <a:spcBef>
                          <a:spcPts val="0"/>
                        </a:spcBef>
                        <a:spcAft>
                          <a:spcPts val="1000"/>
                        </a:spcAft>
                      </a:pPr>
                      <a:r>
                        <a:rPr lang="en-US" sz="800">
                          <a:effectLst/>
                          <a:latin typeface="Calibri"/>
                          <a:ea typeface="Times New Roman"/>
                          <a:cs typeface="Times New Roman"/>
                        </a:rPr>
                        <a:t>White</a:t>
                      </a:r>
                      <a:endParaRPr lang="en-US" sz="900">
                        <a:effectLst/>
                        <a:latin typeface="Calibri"/>
                        <a:ea typeface="Calibri"/>
                        <a:cs typeface="Times New Roman"/>
                      </a:endParaRPr>
                    </a:p>
                  </a:txBody>
                  <a:tcPr marL="57785" marR="577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800">
                          <a:effectLst/>
                          <a:latin typeface="Calibri"/>
                          <a:ea typeface="Calibri"/>
                          <a:cs typeface="Times New Roman"/>
                        </a:rPr>
                        <a:t>28,501</a:t>
                      </a:r>
                      <a:endParaRPr lang="en-US" sz="900">
                        <a:effectLst/>
                        <a:latin typeface="Calibri"/>
                        <a:ea typeface="Calibri"/>
                        <a:cs typeface="Times New Roman"/>
                      </a:endParaRPr>
                    </a:p>
                  </a:txBody>
                  <a:tcPr marL="57785" marR="5778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800">
                          <a:effectLst/>
                          <a:latin typeface="Calibri"/>
                          <a:ea typeface="Calibri"/>
                          <a:cs typeface="Times New Roman"/>
                        </a:rPr>
                        <a:t>35.2</a:t>
                      </a:r>
                      <a:endParaRPr lang="en-US" sz="900">
                        <a:effectLst/>
                        <a:latin typeface="Calibri"/>
                        <a:ea typeface="Calibri"/>
                        <a:cs typeface="Times New Roman"/>
                      </a:endParaRPr>
                    </a:p>
                  </a:txBody>
                  <a:tcPr marL="57785" marR="577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800">
                          <a:effectLst/>
                          <a:latin typeface="Calibri"/>
                          <a:ea typeface="Calibri"/>
                          <a:cs typeface="Times New Roman"/>
                        </a:rPr>
                        <a:t>135</a:t>
                      </a:r>
                      <a:endParaRPr lang="en-US" sz="900">
                        <a:effectLst/>
                        <a:latin typeface="Calibri"/>
                        <a:ea typeface="Calibri"/>
                        <a:cs typeface="Times New Roman"/>
                      </a:endParaRPr>
                    </a:p>
                  </a:txBody>
                  <a:tcPr marL="57785" marR="5778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800">
                          <a:effectLst/>
                          <a:latin typeface="Calibri"/>
                          <a:ea typeface="Calibri"/>
                          <a:cs typeface="Times New Roman"/>
                        </a:rPr>
                        <a:t>112</a:t>
                      </a:r>
                      <a:endParaRPr lang="en-US" sz="900">
                        <a:effectLst/>
                        <a:latin typeface="Calibri"/>
                        <a:ea typeface="Calibri"/>
                        <a:cs typeface="Times New Roman"/>
                      </a:endParaRPr>
                    </a:p>
                  </a:txBody>
                  <a:tcPr marL="57785" marR="577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800">
                          <a:effectLst/>
                          <a:latin typeface="Calibri"/>
                          <a:ea typeface="Calibri"/>
                          <a:cs typeface="Times New Roman"/>
                        </a:rPr>
                        <a:t>76</a:t>
                      </a:r>
                      <a:endParaRPr lang="en-US" sz="900">
                        <a:effectLst/>
                        <a:latin typeface="Calibri"/>
                        <a:ea typeface="Calibri"/>
                        <a:cs typeface="Times New Roman"/>
                      </a:endParaRPr>
                    </a:p>
                  </a:txBody>
                  <a:tcPr marL="57785" marR="5778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800">
                          <a:effectLst/>
                          <a:latin typeface="Calibri"/>
                          <a:ea typeface="Calibri"/>
                          <a:cs typeface="Times New Roman"/>
                        </a:rPr>
                        <a:t>170</a:t>
                      </a:r>
                      <a:endParaRPr lang="en-US" sz="900">
                        <a:effectLst/>
                        <a:latin typeface="Calibri"/>
                        <a:ea typeface="Calibri"/>
                        <a:cs typeface="Times New Roman"/>
                      </a:endParaRPr>
                    </a:p>
                  </a:txBody>
                  <a:tcPr marL="57785" marR="57785" marT="0" marB="0" anchor="ctr">
                    <a:lnL>
                      <a:noFill/>
                    </a:lnL>
                    <a:lnR>
                      <a:noFill/>
                    </a:lnR>
                    <a:lnT>
                      <a:noFill/>
                    </a:lnT>
                    <a:lnB>
                      <a:noFill/>
                    </a:lnB>
                  </a:tcPr>
                </a:tc>
              </a:tr>
              <a:tr h="160514">
                <a:tc>
                  <a:txBody>
                    <a:bodyPr/>
                    <a:lstStyle/>
                    <a:p>
                      <a:pPr marL="182880" marR="0">
                        <a:lnSpc>
                          <a:spcPct val="115000"/>
                        </a:lnSpc>
                        <a:spcBef>
                          <a:spcPts val="0"/>
                        </a:spcBef>
                        <a:spcAft>
                          <a:spcPts val="1000"/>
                        </a:spcAft>
                      </a:pPr>
                      <a:r>
                        <a:rPr lang="en-US" sz="800">
                          <a:effectLst/>
                          <a:latin typeface="Calibri"/>
                          <a:ea typeface="Times New Roman"/>
                          <a:cs typeface="Times New Roman"/>
                        </a:rPr>
                        <a:t>Other/Unknown</a:t>
                      </a:r>
                      <a:endParaRPr lang="en-US" sz="900">
                        <a:effectLst/>
                        <a:latin typeface="Calibri"/>
                        <a:ea typeface="Calibri"/>
                        <a:cs typeface="Times New Roman"/>
                      </a:endParaRPr>
                    </a:p>
                  </a:txBody>
                  <a:tcPr marL="57785" marR="577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800">
                          <a:effectLst/>
                          <a:latin typeface="Calibri"/>
                          <a:ea typeface="Calibri"/>
                          <a:cs typeface="Times New Roman"/>
                        </a:rPr>
                        <a:t>50</a:t>
                      </a:r>
                      <a:endParaRPr lang="en-US" sz="900">
                        <a:effectLst/>
                        <a:latin typeface="Calibri"/>
                        <a:ea typeface="Calibri"/>
                        <a:cs typeface="Times New Roman"/>
                      </a:endParaRPr>
                    </a:p>
                  </a:txBody>
                  <a:tcPr marL="57785" marR="57785"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800">
                          <a:effectLst/>
                          <a:latin typeface="Calibri"/>
                          <a:ea typeface="Calibri"/>
                          <a:cs typeface="Times New Roman"/>
                        </a:rPr>
                        <a:t>34.0</a:t>
                      </a:r>
                      <a:endParaRPr lang="en-US" sz="900">
                        <a:effectLst/>
                        <a:latin typeface="Calibri"/>
                        <a:ea typeface="Calibri"/>
                        <a:cs typeface="Times New Roman"/>
                      </a:endParaRPr>
                    </a:p>
                  </a:txBody>
                  <a:tcPr marL="57785" marR="577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800">
                          <a:effectLst/>
                          <a:latin typeface="Calibri"/>
                          <a:ea typeface="Calibri"/>
                          <a:cs typeface="Times New Roman"/>
                        </a:rPr>
                        <a:t>122</a:t>
                      </a:r>
                      <a:endParaRPr lang="en-US" sz="900">
                        <a:effectLst/>
                        <a:latin typeface="Calibri"/>
                        <a:ea typeface="Calibri"/>
                        <a:cs typeface="Times New Roman"/>
                      </a:endParaRPr>
                    </a:p>
                  </a:txBody>
                  <a:tcPr marL="57785" marR="57785"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800">
                          <a:effectLst/>
                          <a:latin typeface="Calibri"/>
                          <a:ea typeface="Calibri"/>
                          <a:cs typeface="Times New Roman"/>
                        </a:rPr>
                        <a:t>113</a:t>
                      </a:r>
                      <a:endParaRPr lang="en-US" sz="900">
                        <a:effectLst/>
                        <a:latin typeface="Calibri"/>
                        <a:ea typeface="Calibri"/>
                        <a:cs typeface="Times New Roman"/>
                      </a:endParaRPr>
                    </a:p>
                  </a:txBody>
                  <a:tcPr marL="57785" marR="577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800">
                          <a:effectLst/>
                          <a:latin typeface="Calibri"/>
                          <a:ea typeface="Calibri"/>
                          <a:cs typeface="Times New Roman"/>
                        </a:rPr>
                        <a:t>71</a:t>
                      </a:r>
                      <a:endParaRPr lang="en-US" sz="900">
                        <a:effectLst/>
                        <a:latin typeface="Calibri"/>
                        <a:ea typeface="Calibri"/>
                        <a:cs typeface="Times New Roman"/>
                      </a:endParaRPr>
                    </a:p>
                  </a:txBody>
                  <a:tcPr marL="57785" marR="57785"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800">
                          <a:effectLst/>
                          <a:latin typeface="Calibri"/>
                          <a:ea typeface="Calibri"/>
                          <a:cs typeface="Times New Roman"/>
                        </a:rPr>
                        <a:t>146</a:t>
                      </a:r>
                      <a:endParaRPr lang="en-US" sz="900">
                        <a:effectLst/>
                        <a:latin typeface="Calibri"/>
                        <a:ea typeface="Calibri"/>
                        <a:cs typeface="Times New Roman"/>
                      </a:endParaRPr>
                    </a:p>
                  </a:txBody>
                  <a:tcPr marL="57785" marR="57785" marT="0" marB="0" anchor="ctr">
                    <a:lnL>
                      <a:noFill/>
                    </a:lnL>
                    <a:lnR>
                      <a:noFill/>
                    </a:lnR>
                    <a:lnT>
                      <a:noFill/>
                    </a:lnT>
                    <a:lnB w="12700" cap="flat" cmpd="sng" algn="ctr">
                      <a:solidFill>
                        <a:srgbClr val="000000"/>
                      </a:solidFill>
                      <a:prstDash val="solid"/>
                      <a:round/>
                      <a:headEnd type="none" w="med" len="med"/>
                      <a:tailEnd type="none" w="med" len="med"/>
                    </a:lnB>
                  </a:tcPr>
                </a:tc>
              </a:tr>
              <a:tr h="160514">
                <a:tc>
                  <a:txBody>
                    <a:bodyPr/>
                    <a:lstStyle/>
                    <a:p>
                      <a:pPr marL="0" marR="0">
                        <a:lnSpc>
                          <a:spcPct val="115000"/>
                        </a:lnSpc>
                        <a:spcBef>
                          <a:spcPts val="0"/>
                        </a:spcBef>
                        <a:spcAft>
                          <a:spcPts val="1000"/>
                        </a:spcAft>
                      </a:pPr>
                      <a:r>
                        <a:rPr lang="en-US" sz="800" b="1">
                          <a:effectLst/>
                          <a:latin typeface="Calibri"/>
                          <a:ea typeface="Times New Roman"/>
                          <a:cs typeface="Times New Roman"/>
                        </a:rPr>
                        <a:t>Sex</a:t>
                      </a:r>
                      <a:endParaRPr lang="en-US" sz="900">
                        <a:effectLst/>
                        <a:latin typeface="Calibri"/>
                        <a:ea typeface="Calibri"/>
                        <a:cs typeface="Times New Roman"/>
                      </a:endParaRPr>
                    </a:p>
                  </a:txBody>
                  <a:tcPr marL="57785" marR="577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800">
                          <a:effectLst/>
                          <a:latin typeface="Calibri"/>
                          <a:ea typeface="Times New Roman"/>
                          <a:cs typeface="Times New Roman"/>
                        </a:rPr>
                        <a:t> </a:t>
                      </a:r>
                      <a:endParaRPr lang="en-US" sz="900">
                        <a:effectLst/>
                        <a:latin typeface="Calibri"/>
                        <a:ea typeface="Calibri"/>
                        <a:cs typeface="Times New Roman"/>
                      </a:endParaRPr>
                    </a:p>
                  </a:txBody>
                  <a:tcPr marL="57785" marR="57785"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1000"/>
                        </a:spcAft>
                      </a:pPr>
                      <a:r>
                        <a:rPr lang="en-US" sz="800">
                          <a:solidFill>
                            <a:srgbClr val="000000"/>
                          </a:solidFill>
                          <a:effectLst/>
                          <a:latin typeface="Calibri"/>
                          <a:ea typeface="Calibri"/>
                          <a:cs typeface="Times New Roman"/>
                        </a:rPr>
                        <a:t> </a:t>
                      </a:r>
                      <a:endParaRPr lang="en-US" sz="900">
                        <a:effectLst/>
                        <a:latin typeface="Calibri"/>
                        <a:ea typeface="Calibri"/>
                        <a:cs typeface="Times New Roman"/>
                      </a:endParaRPr>
                    </a:p>
                  </a:txBody>
                  <a:tcPr marL="57785" marR="577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800">
                          <a:effectLst/>
                          <a:latin typeface="Calibri"/>
                          <a:ea typeface="Times New Roman"/>
                          <a:cs typeface="Times New Roman"/>
                        </a:rPr>
                        <a:t> </a:t>
                      </a:r>
                      <a:endParaRPr lang="en-US" sz="900">
                        <a:effectLst/>
                        <a:latin typeface="Calibri"/>
                        <a:ea typeface="Calibri"/>
                        <a:cs typeface="Times New Roman"/>
                      </a:endParaRPr>
                    </a:p>
                  </a:txBody>
                  <a:tcPr marL="57785" marR="57785"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1000"/>
                        </a:spcAft>
                      </a:pPr>
                      <a:r>
                        <a:rPr lang="en-US" sz="800">
                          <a:effectLst/>
                          <a:latin typeface="Calibri"/>
                          <a:ea typeface="Times New Roman"/>
                          <a:cs typeface="Times New Roman"/>
                        </a:rPr>
                        <a:t> </a:t>
                      </a:r>
                      <a:endParaRPr lang="en-US" sz="900">
                        <a:effectLst/>
                        <a:latin typeface="Calibri"/>
                        <a:ea typeface="Calibri"/>
                        <a:cs typeface="Times New Roman"/>
                      </a:endParaRPr>
                    </a:p>
                  </a:txBody>
                  <a:tcPr marL="57785" marR="577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800">
                          <a:effectLst/>
                          <a:latin typeface="Calibri"/>
                          <a:ea typeface="Times New Roman"/>
                          <a:cs typeface="Times New Roman"/>
                        </a:rPr>
                        <a:t> </a:t>
                      </a:r>
                      <a:endParaRPr lang="en-US" sz="900">
                        <a:effectLst/>
                        <a:latin typeface="Calibri"/>
                        <a:ea typeface="Calibri"/>
                        <a:cs typeface="Times New Roman"/>
                      </a:endParaRPr>
                    </a:p>
                  </a:txBody>
                  <a:tcPr marL="57785" marR="57785"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1000"/>
                        </a:spcAft>
                      </a:pPr>
                      <a:r>
                        <a:rPr lang="en-US" sz="800">
                          <a:effectLst/>
                          <a:latin typeface="Calibri"/>
                          <a:ea typeface="Times New Roman"/>
                          <a:cs typeface="Times New Roman"/>
                        </a:rPr>
                        <a:t> </a:t>
                      </a:r>
                      <a:endParaRPr lang="en-US" sz="900">
                        <a:effectLst/>
                        <a:latin typeface="Calibri"/>
                        <a:ea typeface="Calibri"/>
                        <a:cs typeface="Times New Roman"/>
                      </a:endParaRPr>
                    </a:p>
                  </a:txBody>
                  <a:tcPr marL="57785" marR="57785" marT="0" marB="0" anchor="ctr">
                    <a:lnL>
                      <a:noFill/>
                    </a:lnL>
                    <a:lnR>
                      <a:noFill/>
                    </a:lnR>
                    <a:lnT w="12700" cap="flat" cmpd="sng" algn="ctr">
                      <a:solidFill>
                        <a:srgbClr val="000000"/>
                      </a:solidFill>
                      <a:prstDash val="solid"/>
                      <a:round/>
                      <a:headEnd type="none" w="med" len="med"/>
                      <a:tailEnd type="none" w="med" len="med"/>
                    </a:lnT>
                    <a:lnB>
                      <a:noFill/>
                    </a:lnB>
                  </a:tcPr>
                </a:tc>
              </a:tr>
              <a:tr h="160514">
                <a:tc>
                  <a:txBody>
                    <a:bodyPr/>
                    <a:lstStyle/>
                    <a:p>
                      <a:pPr marL="182880" marR="0">
                        <a:lnSpc>
                          <a:spcPct val="115000"/>
                        </a:lnSpc>
                        <a:spcBef>
                          <a:spcPts val="0"/>
                        </a:spcBef>
                        <a:spcAft>
                          <a:spcPts val="1000"/>
                        </a:spcAft>
                      </a:pPr>
                      <a:r>
                        <a:rPr lang="en-US" sz="800">
                          <a:effectLst/>
                          <a:latin typeface="Calibri"/>
                          <a:ea typeface="Times New Roman"/>
                          <a:cs typeface="Times New Roman"/>
                        </a:rPr>
                        <a:t>Male</a:t>
                      </a:r>
                      <a:endParaRPr lang="en-US" sz="900">
                        <a:effectLst/>
                        <a:latin typeface="Calibri"/>
                        <a:ea typeface="Calibri"/>
                        <a:cs typeface="Times New Roman"/>
                      </a:endParaRPr>
                    </a:p>
                  </a:txBody>
                  <a:tcPr marL="57785" marR="577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800">
                          <a:effectLst/>
                          <a:latin typeface="Calibri"/>
                          <a:ea typeface="Calibri"/>
                          <a:cs typeface="Times New Roman"/>
                        </a:rPr>
                        <a:t>25,693</a:t>
                      </a:r>
                      <a:endParaRPr lang="en-US" sz="900">
                        <a:effectLst/>
                        <a:latin typeface="Calibri"/>
                        <a:ea typeface="Calibri"/>
                        <a:cs typeface="Times New Roman"/>
                      </a:endParaRPr>
                    </a:p>
                  </a:txBody>
                  <a:tcPr marL="57785" marR="5778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800">
                          <a:effectLst/>
                          <a:latin typeface="Calibri"/>
                          <a:ea typeface="Calibri"/>
                          <a:cs typeface="Times New Roman"/>
                        </a:rPr>
                        <a:t>31.8</a:t>
                      </a:r>
                      <a:endParaRPr lang="en-US" sz="900">
                        <a:effectLst/>
                        <a:latin typeface="Calibri"/>
                        <a:ea typeface="Calibri"/>
                        <a:cs typeface="Times New Roman"/>
                      </a:endParaRPr>
                    </a:p>
                  </a:txBody>
                  <a:tcPr marL="57785" marR="577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800">
                          <a:effectLst/>
                          <a:latin typeface="Calibri"/>
                          <a:ea typeface="Calibri"/>
                          <a:cs typeface="Times New Roman"/>
                        </a:rPr>
                        <a:t>129</a:t>
                      </a:r>
                      <a:endParaRPr lang="en-US" sz="900">
                        <a:effectLst/>
                        <a:latin typeface="Calibri"/>
                        <a:ea typeface="Calibri"/>
                        <a:cs typeface="Times New Roman"/>
                      </a:endParaRPr>
                    </a:p>
                  </a:txBody>
                  <a:tcPr marL="57785" marR="5778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800">
                          <a:effectLst/>
                          <a:latin typeface="Calibri"/>
                          <a:ea typeface="Calibri"/>
                          <a:cs typeface="Times New Roman"/>
                        </a:rPr>
                        <a:t>108</a:t>
                      </a:r>
                      <a:endParaRPr lang="en-US" sz="900">
                        <a:effectLst/>
                        <a:latin typeface="Calibri"/>
                        <a:ea typeface="Calibri"/>
                        <a:cs typeface="Times New Roman"/>
                      </a:endParaRPr>
                    </a:p>
                  </a:txBody>
                  <a:tcPr marL="57785" marR="577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800">
                          <a:effectLst/>
                          <a:latin typeface="Calibri"/>
                          <a:ea typeface="Calibri"/>
                          <a:cs typeface="Times New Roman"/>
                        </a:rPr>
                        <a:t>73</a:t>
                      </a:r>
                      <a:endParaRPr lang="en-US" sz="900">
                        <a:effectLst/>
                        <a:latin typeface="Calibri"/>
                        <a:ea typeface="Calibri"/>
                        <a:cs typeface="Times New Roman"/>
                      </a:endParaRPr>
                    </a:p>
                  </a:txBody>
                  <a:tcPr marL="57785" marR="5778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800">
                          <a:effectLst/>
                          <a:latin typeface="Calibri"/>
                          <a:ea typeface="Calibri"/>
                          <a:cs typeface="Times New Roman"/>
                        </a:rPr>
                        <a:t>161</a:t>
                      </a:r>
                      <a:endParaRPr lang="en-US" sz="900">
                        <a:effectLst/>
                        <a:latin typeface="Calibri"/>
                        <a:ea typeface="Calibri"/>
                        <a:cs typeface="Times New Roman"/>
                      </a:endParaRPr>
                    </a:p>
                  </a:txBody>
                  <a:tcPr marL="57785" marR="57785" marT="0" marB="0" anchor="ctr">
                    <a:lnL>
                      <a:noFill/>
                    </a:lnL>
                    <a:lnR>
                      <a:noFill/>
                    </a:lnR>
                    <a:lnT>
                      <a:noFill/>
                    </a:lnT>
                    <a:lnB>
                      <a:noFill/>
                    </a:lnB>
                  </a:tcPr>
                </a:tc>
              </a:tr>
              <a:tr h="160514">
                <a:tc>
                  <a:txBody>
                    <a:bodyPr/>
                    <a:lstStyle/>
                    <a:p>
                      <a:pPr marL="182880" marR="0">
                        <a:lnSpc>
                          <a:spcPct val="115000"/>
                        </a:lnSpc>
                        <a:spcBef>
                          <a:spcPts val="0"/>
                        </a:spcBef>
                        <a:spcAft>
                          <a:spcPts val="1000"/>
                        </a:spcAft>
                      </a:pPr>
                      <a:r>
                        <a:rPr lang="en-US" sz="800">
                          <a:effectLst/>
                          <a:latin typeface="Calibri"/>
                          <a:ea typeface="Times New Roman"/>
                          <a:cs typeface="Times New Roman"/>
                        </a:rPr>
                        <a:t>Female</a:t>
                      </a:r>
                      <a:endParaRPr lang="en-US" sz="900">
                        <a:effectLst/>
                        <a:latin typeface="Calibri"/>
                        <a:ea typeface="Calibri"/>
                        <a:cs typeface="Times New Roman"/>
                      </a:endParaRPr>
                    </a:p>
                  </a:txBody>
                  <a:tcPr marL="57785" marR="577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800">
                          <a:effectLst/>
                          <a:latin typeface="Calibri"/>
                          <a:ea typeface="Calibri"/>
                          <a:cs typeface="Times New Roman"/>
                        </a:rPr>
                        <a:t>19,782</a:t>
                      </a:r>
                      <a:endParaRPr lang="en-US" sz="900">
                        <a:effectLst/>
                        <a:latin typeface="Calibri"/>
                        <a:ea typeface="Calibri"/>
                        <a:cs typeface="Times New Roman"/>
                      </a:endParaRPr>
                    </a:p>
                  </a:txBody>
                  <a:tcPr marL="57785" marR="57785"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800">
                          <a:effectLst/>
                          <a:latin typeface="Calibri"/>
                          <a:ea typeface="Calibri"/>
                          <a:cs typeface="Times New Roman"/>
                        </a:rPr>
                        <a:t>41.3</a:t>
                      </a:r>
                      <a:endParaRPr lang="en-US" sz="900">
                        <a:effectLst/>
                        <a:latin typeface="Calibri"/>
                        <a:ea typeface="Calibri"/>
                        <a:cs typeface="Times New Roman"/>
                      </a:endParaRPr>
                    </a:p>
                  </a:txBody>
                  <a:tcPr marL="57785" marR="577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800">
                          <a:effectLst/>
                          <a:latin typeface="Calibri"/>
                          <a:ea typeface="Calibri"/>
                          <a:cs typeface="Times New Roman"/>
                        </a:rPr>
                        <a:t>145</a:t>
                      </a:r>
                      <a:endParaRPr lang="en-US" sz="900">
                        <a:effectLst/>
                        <a:latin typeface="Calibri"/>
                        <a:ea typeface="Calibri"/>
                        <a:cs typeface="Times New Roman"/>
                      </a:endParaRPr>
                    </a:p>
                  </a:txBody>
                  <a:tcPr marL="57785" marR="57785"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800">
                          <a:effectLst/>
                          <a:latin typeface="Calibri"/>
                          <a:ea typeface="Calibri"/>
                          <a:cs typeface="Times New Roman"/>
                        </a:rPr>
                        <a:t>120</a:t>
                      </a:r>
                      <a:endParaRPr lang="en-US" sz="900">
                        <a:effectLst/>
                        <a:latin typeface="Calibri"/>
                        <a:ea typeface="Calibri"/>
                        <a:cs typeface="Times New Roman"/>
                      </a:endParaRPr>
                    </a:p>
                  </a:txBody>
                  <a:tcPr marL="57785" marR="577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800">
                          <a:effectLst/>
                          <a:latin typeface="Calibri"/>
                          <a:ea typeface="Calibri"/>
                          <a:cs typeface="Times New Roman"/>
                        </a:rPr>
                        <a:t>77</a:t>
                      </a:r>
                      <a:endParaRPr lang="en-US" sz="900">
                        <a:effectLst/>
                        <a:latin typeface="Calibri"/>
                        <a:ea typeface="Calibri"/>
                        <a:cs typeface="Times New Roman"/>
                      </a:endParaRPr>
                    </a:p>
                  </a:txBody>
                  <a:tcPr marL="57785" marR="57785"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800">
                          <a:effectLst/>
                          <a:latin typeface="Calibri"/>
                          <a:ea typeface="Calibri"/>
                          <a:cs typeface="Times New Roman"/>
                        </a:rPr>
                        <a:t>188</a:t>
                      </a:r>
                      <a:endParaRPr lang="en-US" sz="900">
                        <a:effectLst/>
                        <a:latin typeface="Calibri"/>
                        <a:ea typeface="Calibri"/>
                        <a:cs typeface="Times New Roman"/>
                      </a:endParaRPr>
                    </a:p>
                  </a:txBody>
                  <a:tcPr marL="57785" marR="57785" marT="0" marB="0" anchor="ctr">
                    <a:lnL>
                      <a:noFill/>
                    </a:lnL>
                    <a:lnR>
                      <a:noFill/>
                    </a:lnR>
                    <a:lnT>
                      <a:noFill/>
                    </a:lnT>
                    <a:lnB w="12700" cap="flat" cmpd="sng" algn="ctr">
                      <a:solidFill>
                        <a:srgbClr val="000000"/>
                      </a:solidFill>
                      <a:prstDash val="solid"/>
                      <a:round/>
                      <a:headEnd type="none" w="med" len="med"/>
                      <a:tailEnd type="none" w="med" len="med"/>
                    </a:lnB>
                  </a:tcPr>
                </a:tc>
              </a:tr>
              <a:tr h="160514">
                <a:tc>
                  <a:txBody>
                    <a:bodyPr/>
                    <a:lstStyle/>
                    <a:p>
                      <a:pPr marL="0" marR="0">
                        <a:lnSpc>
                          <a:spcPct val="115000"/>
                        </a:lnSpc>
                        <a:spcBef>
                          <a:spcPts val="0"/>
                        </a:spcBef>
                        <a:spcAft>
                          <a:spcPts val="1000"/>
                        </a:spcAft>
                      </a:pPr>
                      <a:r>
                        <a:rPr lang="en-US" sz="800" b="1">
                          <a:effectLst/>
                          <a:latin typeface="Calibri"/>
                          <a:ea typeface="Times New Roman"/>
                          <a:cs typeface="Times New Roman"/>
                        </a:rPr>
                        <a:t>Primary Cause of ESRD</a:t>
                      </a:r>
                      <a:endParaRPr lang="en-US" sz="900">
                        <a:effectLst/>
                        <a:latin typeface="Calibri"/>
                        <a:ea typeface="Calibri"/>
                        <a:cs typeface="Times New Roman"/>
                      </a:endParaRPr>
                    </a:p>
                  </a:txBody>
                  <a:tcPr marL="57785" marR="577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800">
                          <a:effectLst/>
                          <a:latin typeface="Calibri"/>
                          <a:ea typeface="Calibri"/>
                          <a:cs typeface="Times New Roman"/>
                        </a:rPr>
                        <a:t> </a:t>
                      </a:r>
                      <a:endParaRPr lang="en-US" sz="900">
                        <a:effectLst/>
                        <a:latin typeface="Calibri"/>
                        <a:ea typeface="Calibri"/>
                        <a:cs typeface="Times New Roman"/>
                      </a:endParaRPr>
                    </a:p>
                  </a:txBody>
                  <a:tcPr marL="57785" marR="57785"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1000"/>
                        </a:spcAft>
                      </a:pPr>
                      <a:r>
                        <a:rPr lang="en-US" sz="800">
                          <a:solidFill>
                            <a:srgbClr val="000000"/>
                          </a:solidFill>
                          <a:effectLst/>
                          <a:latin typeface="Calibri"/>
                          <a:ea typeface="Calibri"/>
                          <a:cs typeface="Times New Roman"/>
                        </a:rPr>
                        <a:t> </a:t>
                      </a:r>
                      <a:endParaRPr lang="en-US" sz="900">
                        <a:effectLst/>
                        <a:latin typeface="Calibri"/>
                        <a:ea typeface="Calibri"/>
                        <a:cs typeface="Times New Roman"/>
                      </a:endParaRPr>
                    </a:p>
                  </a:txBody>
                  <a:tcPr marL="57785" marR="577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800">
                          <a:effectLst/>
                          <a:latin typeface="Calibri"/>
                          <a:ea typeface="Calibri"/>
                          <a:cs typeface="Times New Roman"/>
                        </a:rPr>
                        <a:t> </a:t>
                      </a:r>
                      <a:endParaRPr lang="en-US" sz="900">
                        <a:effectLst/>
                        <a:latin typeface="Calibri"/>
                        <a:ea typeface="Calibri"/>
                        <a:cs typeface="Times New Roman"/>
                      </a:endParaRPr>
                    </a:p>
                  </a:txBody>
                  <a:tcPr marL="57785" marR="57785"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1000"/>
                        </a:spcAft>
                      </a:pPr>
                      <a:r>
                        <a:rPr lang="en-US" sz="800">
                          <a:effectLst/>
                          <a:latin typeface="Calibri"/>
                          <a:ea typeface="Calibri"/>
                          <a:cs typeface="Times New Roman"/>
                        </a:rPr>
                        <a:t> </a:t>
                      </a:r>
                      <a:endParaRPr lang="en-US" sz="900">
                        <a:effectLst/>
                        <a:latin typeface="Calibri"/>
                        <a:ea typeface="Calibri"/>
                        <a:cs typeface="Times New Roman"/>
                      </a:endParaRPr>
                    </a:p>
                  </a:txBody>
                  <a:tcPr marL="57785" marR="577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800">
                          <a:effectLst/>
                          <a:latin typeface="Calibri"/>
                          <a:ea typeface="Calibri"/>
                          <a:cs typeface="Times New Roman"/>
                        </a:rPr>
                        <a:t> </a:t>
                      </a:r>
                      <a:endParaRPr lang="en-US" sz="900">
                        <a:effectLst/>
                        <a:latin typeface="Calibri"/>
                        <a:ea typeface="Calibri"/>
                        <a:cs typeface="Times New Roman"/>
                      </a:endParaRPr>
                    </a:p>
                  </a:txBody>
                  <a:tcPr marL="57785" marR="57785"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1000"/>
                        </a:spcAft>
                      </a:pPr>
                      <a:r>
                        <a:rPr lang="en-US" sz="800">
                          <a:effectLst/>
                          <a:latin typeface="Calibri"/>
                          <a:ea typeface="Calibri"/>
                          <a:cs typeface="Times New Roman"/>
                        </a:rPr>
                        <a:t> </a:t>
                      </a:r>
                      <a:endParaRPr lang="en-US" sz="900">
                        <a:effectLst/>
                        <a:latin typeface="Calibri"/>
                        <a:ea typeface="Calibri"/>
                        <a:cs typeface="Times New Roman"/>
                      </a:endParaRPr>
                    </a:p>
                  </a:txBody>
                  <a:tcPr marL="57785" marR="57785" marT="0" marB="0" anchor="ctr">
                    <a:lnL>
                      <a:noFill/>
                    </a:lnL>
                    <a:lnR>
                      <a:noFill/>
                    </a:lnR>
                    <a:lnT w="12700" cap="flat" cmpd="sng" algn="ctr">
                      <a:solidFill>
                        <a:srgbClr val="000000"/>
                      </a:solidFill>
                      <a:prstDash val="solid"/>
                      <a:round/>
                      <a:headEnd type="none" w="med" len="med"/>
                      <a:tailEnd type="none" w="med" len="med"/>
                    </a:lnT>
                    <a:lnB>
                      <a:noFill/>
                    </a:lnB>
                  </a:tcPr>
                </a:tc>
              </a:tr>
              <a:tr h="160514">
                <a:tc>
                  <a:txBody>
                    <a:bodyPr/>
                    <a:lstStyle/>
                    <a:p>
                      <a:pPr marL="182880" marR="0">
                        <a:lnSpc>
                          <a:spcPct val="115000"/>
                        </a:lnSpc>
                        <a:spcBef>
                          <a:spcPts val="0"/>
                        </a:spcBef>
                        <a:spcAft>
                          <a:spcPts val="1000"/>
                        </a:spcAft>
                      </a:pPr>
                      <a:r>
                        <a:rPr lang="en-US" sz="800">
                          <a:effectLst/>
                          <a:latin typeface="Calibri"/>
                          <a:ea typeface="Calibri"/>
                          <a:cs typeface="Times New Roman"/>
                        </a:rPr>
                        <a:t>Diabetes</a:t>
                      </a:r>
                      <a:endParaRPr lang="en-US" sz="900">
                        <a:effectLst/>
                        <a:latin typeface="Calibri"/>
                        <a:ea typeface="Calibri"/>
                        <a:cs typeface="Times New Roman"/>
                      </a:endParaRPr>
                    </a:p>
                  </a:txBody>
                  <a:tcPr marL="57785" marR="577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800">
                          <a:effectLst/>
                          <a:latin typeface="Calibri"/>
                          <a:ea typeface="Calibri"/>
                          <a:cs typeface="Times New Roman"/>
                        </a:rPr>
                        <a:t>21,303</a:t>
                      </a:r>
                      <a:endParaRPr lang="en-US" sz="900">
                        <a:effectLst/>
                        <a:latin typeface="Calibri"/>
                        <a:ea typeface="Calibri"/>
                        <a:cs typeface="Times New Roman"/>
                      </a:endParaRPr>
                    </a:p>
                  </a:txBody>
                  <a:tcPr marL="57785" marR="5778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800">
                          <a:effectLst/>
                          <a:latin typeface="Calibri"/>
                          <a:ea typeface="Calibri"/>
                          <a:cs typeface="Times New Roman"/>
                        </a:rPr>
                        <a:t>36.2</a:t>
                      </a:r>
                      <a:endParaRPr lang="en-US" sz="900">
                        <a:effectLst/>
                        <a:latin typeface="Calibri"/>
                        <a:ea typeface="Calibri"/>
                        <a:cs typeface="Times New Roman"/>
                      </a:endParaRPr>
                    </a:p>
                  </a:txBody>
                  <a:tcPr marL="57785" marR="577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800">
                          <a:effectLst/>
                          <a:latin typeface="Calibri"/>
                          <a:ea typeface="Calibri"/>
                          <a:cs typeface="Times New Roman"/>
                        </a:rPr>
                        <a:t>137</a:t>
                      </a:r>
                      <a:endParaRPr lang="en-US" sz="900">
                        <a:effectLst/>
                        <a:latin typeface="Calibri"/>
                        <a:ea typeface="Calibri"/>
                        <a:cs typeface="Times New Roman"/>
                      </a:endParaRPr>
                    </a:p>
                  </a:txBody>
                  <a:tcPr marL="57785" marR="5778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800">
                          <a:effectLst/>
                          <a:latin typeface="Calibri"/>
                          <a:ea typeface="Calibri"/>
                          <a:cs typeface="Times New Roman"/>
                        </a:rPr>
                        <a:t>115</a:t>
                      </a:r>
                      <a:endParaRPr lang="en-US" sz="900">
                        <a:effectLst/>
                        <a:latin typeface="Calibri"/>
                        <a:ea typeface="Calibri"/>
                        <a:cs typeface="Times New Roman"/>
                      </a:endParaRPr>
                    </a:p>
                  </a:txBody>
                  <a:tcPr marL="57785" marR="577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800">
                          <a:effectLst/>
                          <a:latin typeface="Calibri"/>
                          <a:ea typeface="Calibri"/>
                          <a:cs typeface="Times New Roman"/>
                        </a:rPr>
                        <a:t>76</a:t>
                      </a:r>
                      <a:endParaRPr lang="en-US" sz="900">
                        <a:effectLst/>
                        <a:latin typeface="Calibri"/>
                        <a:ea typeface="Calibri"/>
                        <a:cs typeface="Times New Roman"/>
                      </a:endParaRPr>
                    </a:p>
                  </a:txBody>
                  <a:tcPr marL="57785" marR="5778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800">
                          <a:effectLst/>
                          <a:latin typeface="Calibri"/>
                          <a:ea typeface="Calibri"/>
                          <a:cs typeface="Times New Roman"/>
                        </a:rPr>
                        <a:t>174</a:t>
                      </a:r>
                      <a:endParaRPr lang="en-US" sz="900">
                        <a:effectLst/>
                        <a:latin typeface="Calibri"/>
                        <a:ea typeface="Calibri"/>
                        <a:cs typeface="Times New Roman"/>
                      </a:endParaRPr>
                    </a:p>
                  </a:txBody>
                  <a:tcPr marL="57785" marR="57785" marT="0" marB="0" anchor="ctr">
                    <a:lnL>
                      <a:noFill/>
                    </a:lnL>
                    <a:lnR>
                      <a:noFill/>
                    </a:lnR>
                    <a:lnT>
                      <a:noFill/>
                    </a:lnT>
                    <a:lnB>
                      <a:noFill/>
                    </a:lnB>
                  </a:tcPr>
                </a:tc>
              </a:tr>
              <a:tr h="160514">
                <a:tc>
                  <a:txBody>
                    <a:bodyPr/>
                    <a:lstStyle/>
                    <a:p>
                      <a:pPr marL="182880" marR="0">
                        <a:lnSpc>
                          <a:spcPct val="115000"/>
                        </a:lnSpc>
                        <a:spcBef>
                          <a:spcPts val="0"/>
                        </a:spcBef>
                        <a:spcAft>
                          <a:spcPts val="1000"/>
                        </a:spcAft>
                      </a:pPr>
                      <a:r>
                        <a:rPr lang="en-US" sz="800">
                          <a:effectLst/>
                          <a:latin typeface="Calibri"/>
                          <a:ea typeface="Calibri"/>
                          <a:cs typeface="Times New Roman"/>
                        </a:rPr>
                        <a:t>Hypertension</a:t>
                      </a:r>
                      <a:endParaRPr lang="en-US" sz="900">
                        <a:effectLst/>
                        <a:latin typeface="Calibri"/>
                        <a:ea typeface="Calibri"/>
                        <a:cs typeface="Times New Roman"/>
                      </a:endParaRPr>
                    </a:p>
                  </a:txBody>
                  <a:tcPr marL="57785" marR="577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800">
                          <a:effectLst/>
                          <a:latin typeface="Calibri"/>
                          <a:ea typeface="Calibri"/>
                          <a:cs typeface="Times New Roman"/>
                        </a:rPr>
                        <a:t>13,681</a:t>
                      </a:r>
                      <a:endParaRPr lang="en-US" sz="900">
                        <a:effectLst/>
                        <a:latin typeface="Calibri"/>
                        <a:ea typeface="Calibri"/>
                        <a:cs typeface="Times New Roman"/>
                      </a:endParaRPr>
                    </a:p>
                  </a:txBody>
                  <a:tcPr marL="57785" marR="5778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800">
                          <a:effectLst/>
                          <a:latin typeface="Calibri"/>
                          <a:ea typeface="Calibri"/>
                          <a:cs typeface="Times New Roman"/>
                        </a:rPr>
                        <a:t>35.3</a:t>
                      </a:r>
                      <a:endParaRPr lang="en-US" sz="900">
                        <a:effectLst/>
                        <a:latin typeface="Calibri"/>
                        <a:ea typeface="Calibri"/>
                        <a:cs typeface="Times New Roman"/>
                      </a:endParaRPr>
                    </a:p>
                  </a:txBody>
                  <a:tcPr marL="57785" marR="577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800">
                          <a:effectLst/>
                          <a:latin typeface="Calibri"/>
                          <a:ea typeface="Calibri"/>
                          <a:cs typeface="Times New Roman"/>
                        </a:rPr>
                        <a:t>133</a:t>
                      </a:r>
                      <a:endParaRPr lang="en-US" sz="900">
                        <a:effectLst/>
                        <a:latin typeface="Calibri"/>
                        <a:ea typeface="Calibri"/>
                        <a:cs typeface="Times New Roman"/>
                      </a:endParaRPr>
                    </a:p>
                  </a:txBody>
                  <a:tcPr marL="57785" marR="5778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800">
                          <a:effectLst/>
                          <a:latin typeface="Calibri"/>
                          <a:ea typeface="Calibri"/>
                          <a:cs typeface="Times New Roman"/>
                        </a:rPr>
                        <a:t>111</a:t>
                      </a:r>
                      <a:endParaRPr lang="en-US" sz="900">
                        <a:effectLst/>
                        <a:latin typeface="Calibri"/>
                        <a:ea typeface="Calibri"/>
                        <a:cs typeface="Times New Roman"/>
                      </a:endParaRPr>
                    </a:p>
                  </a:txBody>
                  <a:tcPr marL="57785" marR="577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800">
                          <a:effectLst/>
                          <a:latin typeface="Calibri"/>
                          <a:ea typeface="Calibri"/>
                          <a:cs typeface="Times New Roman"/>
                        </a:rPr>
                        <a:t>73</a:t>
                      </a:r>
                      <a:endParaRPr lang="en-US" sz="900">
                        <a:effectLst/>
                        <a:latin typeface="Calibri"/>
                        <a:ea typeface="Calibri"/>
                        <a:cs typeface="Times New Roman"/>
                      </a:endParaRPr>
                    </a:p>
                  </a:txBody>
                  <a:tcPr marL="57785" marR="5778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800">
                          <a:effectLst/>
                          <a:latin typeface="Calibri"/>
                          <a:ea typeface="Calibri"/>
                          <a:cs typeface="Times New Roman"/>
                        </a:rPr>
                        <a:t>169</a:t>
                      </a:r>
                      <a:endParaRPr lang="en-US" sz="900">
                        <a:effectLst/>
                        <a:latin typeface="Calibri"/>
                        <a:ea typeface="Calibri"/>
                        <a:cs typeface="Times New Roman"/>
                      </a:endParaRPr>
                    </a:p>
                  </a:txBody>
                  <a:tcPr marL="57785" marR="57785" marT="0" marB="0" anchor="ctr">
                    <a:lnL>
                      <a:noFill/>
                    </a:lnL>
                    <a:lnR>
                      <a:noFill/>
                    </a:lnR>
                    <a:lnT>
                      <a:noFill/>
                    </a:lnT>
                    <a:lnB>
                      <a:noFill/>
                    </a:lnB>
                  </a:tcPr>
                </a:tc>
              </a:tr>
              <a:tr h="160514">
                <a:tc>
                  <a:txBody>
                    <a:bodyPr/>
                    <a:lstStyle/>
                    <a:p>
                      <a:pPr marL="182880" marR="0">
                        <a:lnSpc>
                          <a:spcPct val="115000"/>
                        </a:lnSpc>
                        <a:spcBef>
                          <a:spcPts val="0"/>
                        </a:spcBef>
                        <a:spcAft>
                          <a:spcPts val="1000"/>
                        </a:spcAft>
                      </a:pPr>
                      <a:r>
                        <a:rPr lang="en-US" sz="800">
                          <a:effectLst/>
                          <a:latin typeface="Calibri"/>
                          <a:ea typeface="Calibri"/>
                          <a:cs typeface="Times New Roman"/>
                        </a:rPr>
                        <a:t>Glomerulonephritis</a:t>
                      </a:r>
                      <a:endParaRPr lang="en-US" sz="900">
                        <a:effectLst/>
                        <a:latin typeface="Calibri"/>
                        <a:ea typeface="Calibri"/>
                        <a:cs typeface="Times New Roman"/>
                      </a:endParaRPr>
                    </a:p>
                  </a:txBody>
                  <a:tcPr marL="57785" marR="577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800">
                          <a:effectLst/>
                          <a:latin typeface="Calibri"/>
                          <a:ea typeface="Calibri"/>
                          <a:cs typeface="Times New Roman"/>
                        </a:rPr>
                        <a:t>4,037</a:t>
                      </a:r>
                      <a:endParaRPr lang="en-US" sz="900">
                        <a:effectLst/>
                        <a:latin typeface="Calibri"/>
                        <a:ea typeface="Calibri"/>
                        <a:cs typeface="Times New Roman"/>
                      </a:endParaRPr>
                    </a:p>
                  </a:txBody>
                  <a:tcPr marL="57785" marR="5778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800">
                          <a:effectLst/>
                          <a:latin typeface="Calibri"/>
                          <a:ea typeface="Calibri"/>
                          <a:cs typeface="Times New Roman"/>
                        </a:rPr>
                        <a:t>33.4</a:t>
                      </a:r>
                      <a:endParaRPr lang="en-US" sz="900">
                        <a:effectLst/>
                        <a:latin typeface="Calibri"/>
                        <a:ea typeface="Calibri"/>
                        <a:cs typeface="Times New Roman"/>
                      </a:endParaRPr>
                    </a:p>
                  </a:txBody>
                  <a:tcPr marL="57785" marR="577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800">
                          <a:effectLst/>
                          <a:latin typeface="Calibri"/>
                          <a:ea typeface="Calibri"/>
                          <a:cs typeface="Times New Roman"/>
                        </a:rPr>
                        <a:t>130</a:t>
                      </a:r>
                      <a:endParaRPr lang="en-US" sz="900">
                        <a:effectLst/>
                        <a:latin typeface="Calibri"/>
                        <a:ea typeface="Calibri"/>
                        <a:cs typeface="Times New Roman"/>
                      </a:endParaRPr>
                    </a:p>
                  </a:txBody>
                  <a:tcPr marL="57785" marR="5778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800">
                          <a:effectLst/>
                          <a:latin typeface="Calibri"/>
                          <a:ea typeface="Calibri"/>
                          <a:cs typeface="Times New Roman"/>
                        </a:rPr>
                        <a:t>104</a:t>
                      </a:r>
                      <a:endParaRPr lang="en-US" sz="900">
                        <a:effectLst/>
                        <a:latin typeface="Calibri"/>
                        <a:ea typeface="Calibri"/>
                        <a:cs typeface="Times New Roman"/>
                      </a:endParaRPr>
                    </a:p>
                  </a:txBody>
                  <a:tcPr marL="57785" marR="577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800">
                          <a:effectLst/>
                          <a:latin typeface="Calibri"/>
                          <a:ea typeface="Calibri"/>
                          <a:cs typeface="Times New Roman"/>
                        </a:rPr>
                        <a:t>68</a:t>
                      </a:r>
                      <a:endParaRPr lang="en-US" sz="900">
                        <a:effectLst/>
                        <a:latin typeface="Calibri"/>
                        <a:ea typeface="Calibri"/>
                        <a:cs typeface="Times New Roman"/>
                      </a:endParaRPr>
                    </a:p>
                  </a:txBody>
                  <a:tcPr marL="57785" marR="5778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800">
                          <a:effectLst/>
                          <a:latin typeface="Calibri"/>
                          <a:ea typeface="Calibri"/>
                          <a:cs typeface="Times New Roman"/>
                        </a:rPr>
                        <a:t>167</a:t>
                      </a:r>
                      <a:endParaRPr lang="en-US" sz="900">
                        <a:effectLst/>
                        <a:latin typeface="Calibri"/>
                        <a:ea typeface="Calibri"/>
                        <a:cs typeface="Times New Roman"/>
                      </a:endParaRPr>
                    </a:p>
                  </a:txBody>
                  <a:tcPr marL="57785" marR="57785" marT="0" marB="0" anchor="ctr">
                    <a:lnL>
                      <a:noFill/>
                    </a:lnL>
                    <a:lnR>
                      <a:noFill/>
                    </a:lnR>
                    <a:lnT>
                      <a:noFill/>
                    </a:lnT>
                    <a:lnB>
                      <a:noFill/>
                    </a:lnB>
                  </a:tcPr>
                </a:tc>
              </a:tr>
              <a:tr h="160514">
                <a:tc>
                  <a:txBody>
                    <a:bodyPr/>
                    <a:lstStyle/>
                    <a:p>
                      <a:pPr marL="182880" marR="0">
                        <a:lnSpc>
                          <a:spcPct val="115000"/>
                        </a:lnSpc>
                        <a:spcBef>
                          <a:spcPts val="0"/>
                        </a:spcBef>
                        <a:spcAft>
                          <a:spcPts val="1000"/>
                        </a:spcAft>
                      </a:pPr>
                      <a:r>
                        <a:rPr lang="en-US" sz="800">
                          <a:effectLst/>
                          <a:latin typeface="Calibri"/>
                          <a:ea typeface="Calibri"/>
                          <a:cs typeface="Times New Roman"/>
                        </a:rPr>
                        <a:t>Cystic kidney</a:t>
                      </a:r>
                      <a:endParaRPr lang="en-US" sz="900">
                        <a:effectLst/>
                        <a:latin typeface="Calibri"/>
                        <a:ea typeface="Calibri"/>
                        <a:cs typeface="Times New Roman"/>
                      </a:endParaRPr>
                    </a:p>
                  </a:txBody>
                  <a:tcPr marL="57785" marR="577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800">
                          <a:effectLst/>
                          <a:latin typeface="Calibri"/>
                          <a:ea typeface="Calibri"/>
                          <a:cs typeface="Times New Roman"/>
                        </a:rPr>
                        <a:t>739</a:t>
                      </a:r>
                      <a:endParaRPr lang="en-US" sz="900">
                        <a:effectLst/>
                        <a:latin typeface="Calibri"/>
                        <a:ea typeface="Calibri"/>
                        <a:cs typeface="Times New Roman"/>
                      </a:endParaRPr>
                    </a:p>
                  </a:txBody>
                  <a:tcPr marL="57785" marR="5778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800">
                          <a:effectLst/>
                          <a:latin typeface="Calibri"/>
                          <a:ea typeface="Calibri"/>
                          <a:cs typeface="Times New Roman"/>
                        </a:rPr>
                        <a:t>36.7</a:t>
                      </a:r>
                      <a:endParaRPr lang="en-US" sz="900">
                        <a:effectLst/>
                        <a:latin typeface="Calibri"/>
                        <a:ea typeface="Calibri"/>
                        <a:cs typeface="Times New Roman"/>
                      </a:endParaRPr>
                    </a:p>
                  </a:txBody>
                  <a:tcPr marL="57785" marR="577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800">
                          <a:effectLst/>
                          <a:latin typeface="Calibri"/>
                          <a:ea typeface="Calibri"/>
                          <a:cs typeface="Times New Roman"/>
                        </a:rPr>
                        <a:t>135</a:t>
                      </a:r>
                      <a:endParaRPr lang="en-US" sz="900">
                        <a:effectLst/>
                        <a:latin typeface="Calibri"/>
                        <a:ea typeface="Calibri"/>
                        <a:cs typeface="Times New Roman"/>
                      </a:endParaRPr>
                    </a:p>
                  </a:txBody>
                  <a:tcPr marL="57785" marR="5778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800">
                          <a:effectLst/>
                          <a:latin typeface="Calibri"/>
                          <a:ea typeface="Calibri"/>
                          <a:cs typeface="Times New Roman"/>
                        </a:rPr>
                        <a:t>111</a:t>
                      </a:r>
                      <a:endParaRPr lang="en-US" sz="900">
                        <a:effectLst/>
                        <a:latin typeface="Calibri"/>
                        <a:ea typeface="Calibri"/>
                        <a:cs typeface="Times New Roman"/>
                      </a:endParaRPr>
                    </a:p>
                  </a:txBody>
                  <a:tcPr marL="57785" marR="577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800">
                          <a:effectLst/>
                          <a:latin typeface="Calibri"/>
                          <a:ea typeface="Calibri"/>
                          <a:cs typeface="Times New Roman"/>
                        </a:rPr>
                        <a:t>66</a:t>
                      </a:r>
                      <a:endParaRPr lang="en-US" sz="900">
                        <a:effectLst/>
                        <a:latin typeface="Calibri"/>
                        <a:ea typeface="Calibri"/>
                        <a:cs typeface="Times New Roman"/>
                      </a:endParaRPr>
                    </a:p>
                  </a:txBody>
                  <a:tcPr marL="57785" marR="5778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800">
                          <a:effectLst/>
                          <a:latin typeface="Calibri"/>
                          <a:ea typeface="Calibri"/>
                          <a:cs typeface="Times New Roman"/>
                        </a:rPr>
                        <a:t>173</a:t>
                      </a:r>
                      <a:endParaRPr lang="en-US" sz="900">
                        <a:effectLst/>
                        <a:latin typeface="Calibri"/>
                        <a:ea typeface="Calibri"/>
                        <a:cs typeface="Times New Roman"/>
                      </a:endParaRPr>
                    </a:p>
                  </a:txBody>
                  <a:tcPr marL="57785" marR="57785" marT="0" marB="0" anchor="ctr">
                    <a:lnL>
                      <a:noFill/>
                    </a:lnL>
                    <a:lnR>
                      <a:noFill/>
                    </a:lnR>
                    <a:lnT>
                      <a:noFill/>
                    </a:lnT>
                    <a:lnB>
                      <a:noFill/>
                    </a:lnB>
                  </a:tcPr>
                </a:tc>
              </a:tr>
              <a:tr h="160514">
                <a:tc>
                  <a:txBody>
                    <a:bodyPr/>
                    <a:lstStyle/>
                    <a:p>
                      <a:pPr marL="182880" marR="0">
                        <a:lnSpc>
                          <a:spcPct val="115000"/>
                        </a:lnSpc>
                        <a:spcBef>
                          <a:spcPts val="0"/>
                        </a:spcBef>
                        <a:spcAft>
                          <a:spcPts val="1000"/>
                        </a:spcAft>
                      </a:pPr>
                      <a:r>
                        <a:rPr lang="en-US" sz="800">
                          <a:effectLst/>
                          <a:latin typeface="Calibri"/>
                          <a:ea typeface="Calibri"/>
                          <a:cs typeface="Times New Roman"/>
                        </a:rPr>
                        <a:t>Other urologic</a:t>
                      </a:r>
                      <a:endParaRPr lang="en-US" sz="900">
                        <a:effectLst/>
                        <a:latin typeface="Calibri"/>
                        <a:ea typeface="Calibri"/>
                        <a:cs typeface="Times New Roman"/>
                      </a:endParaRPr>
                    </a:p>
                  </a:txBody>
                  <a:tcPr marL="57785" marR="577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800">
                          <a:effectLst/>
                          <a:latin typeface="Calibri"/>
                          <a:ea typeface="Calibri"/>
                          <a:cs typeface="Times New Roman"/>
                        </a:rPr>
                        <a:t>687</a:t>
                      </a:r>
                      <a:endParaRPr lang="en-US" sz="900">
                        <a:effectLst/>
                        <a:latin typeface="Calibri"/>
                        <a:ea typeface="Calibri"/>
                        <a:cs typeface="Times New Roman"/>
                      </a:endParaRPr>
                    </a:p>
                  </a:txBody>
                  <a:tcPr marL="57785" marR="5778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800">
                          <a:effectLst/>
                          <a:latin typeface="Calibri"/>
                          <a:ea typeface="Calibri"/>
                          <a:cs typeface="Times New Roman"/>
                        </a:rPr>
                        <a:t>34.6</a:t>
                      </a:r>
                      <a:endParaRPr lang="en-US" sz="900">
                        <a:effectLst/>
                        <a:latin typeface="Calibri"/>
                        <a:ea typeface="Calibri"/>
                        <a:cs typeface="Times New Roman"/>
                      </a:endParaRPr>
                    </a:p>
                  </a:txBody>
                  <a:tcPr marL="57785" marR="577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800">
                          <a:effectLst/>
                          <a:latin typeface="Calibri"/>
                          <a:ea typeface="Calibri"/>
                          <a:cs typeface="Times New Roman"/>
                        </a:rPr>
                        <a:t>128</a:t>
                      </a:r>
                      <a:endParaRPr lang="en-US" sz="900">
                        <a:effectLst/>
                        <a:latin typeface="Calibri"/>
                        <a:ea typeface="Calibri"/>
                        <a:cs typeface="Times New Roman"/>
                      </a:endParaRPr>
                    </a:p>
                  </a:txBody>
                  <a:tcPr marL="57785" marR="5778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800">
                          <a:effectLst/>
                          <a:latin typeface="Calibri"/>
                          <a:ea typeface="Calibri"/>
                          <a:cs typeface="Times New Roman"/>
                        </a:rPr>
                        <a:t>109</a:t>
                      </a:r>
                      <a:endParaRPr lang="en-US" sz="900">
                        <a:effectLst/>
                        <a:latin typeface="Calibri"/>
                        <a:ea typeface="Calibri"/>
                        <a:cs typeface="Times New Roman"/>
                      </a:endParaRPr>
                    </a:p>
                  </a:txBody>
                  <a:tcPr marL="57785" marR="577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800">
                          <a:effectLst/>
                          <a:latin typeface="Calibri"/>
                          <a:ea typeface="Calibri"/>
                          <a:cs typeface="Times New Roman"/>
                        </a:rPr>
                        <a:t>71</a:t>
                      </a:r>
                      <a:endParaRPr lang="en-US" sz="900">
                        <a:effectLst/>
                        <a:latin typeface="Calibri"/>
                        <a:ea typeface="Calibri"/>
                        <a:cs typeface="Times New Roman"/>
                      </a:endParaRPr>
                    </a:p>
                  </a:txBody>
                  <a:tcPr marL="57785" marR="5778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800">
                          <a:effectLst/>
                          <a:latin typeface="Calibri"/>
                          <a:ea typeface="Calibri"/>
                          <a:cs typeface="Times New Roman"/>
                        </a:rPr>
                        <a:t>161</a:t>
                      </a:r>
                      <a:endParaRPr lang="en-US" sz="900">
                        <a:effectLst/>
                        <a:latin typeface="Calibri"/>
                        <a:ea typeface="Calibri"/>
                        <a:cs typeface="Times New Roman"/>
                      </a:endParaRPr>
                    </a:p>
                  </a:txBody>
                  <a:tcPr marL="57785" marR="57785" marT="0" marB="0" anchor="ctr">
                    <a:lnL>
                      <a:noFill/>
                    </a:lnL>
                    <a:lnR>
                      <a:noFill/>
                    </a:lnR>
                    <a:lnT>
                      <a:noFill/>
                    </a:lnT>
                    <a:lnB>
                      <a:noFill/>
                    </a:lnB>
                  </a:tcPr>
                </a:tc>
              </a:tr>
              <a:tr h="160514">
                <a:tc>
                  <a:txBody>
                    <a:bodyPr/>
                    <a:lstStyle/>
                    <a:p>
                      <a:pPr marL="182880" marR="0">
                        <a:lnSpc>
                          <a:spcPct val="115000"/>
                        </a:lnSpc>
                        <a:spcBef>
                          <a:spcPts val="0"/>
                        </a:spcBef>
                        <a:spcAft>
                          <a:spcPts val="1000"/>
                        </a:spcAft>
                      </a:pPr>
                      <a:r>
                        <a:rPr lang="en-US" sz="800">
                          <a:effectLst/>
                          <a:latin typeface="Calibri"/>
                          <a:ea typeface="Calibri"/>
                          <a:cs typeface="Times New Roman"/>
                        </a:rPr>
                        <a:t>Other cause</a:t>
                      </a:r>
                      <a:endParaRPr lang="en-US" sz="900">
                        <a:effectLst/>
                        <a:latin typeface="Calibri"/>
                        <a:ea typeface="Calibri"/>
                        <a:cs typeface="Times New Roman"/>
                      </a:endParaRPr>
                    </a:p>
                  </a:txBody>
                  <a:tcPr marL="57785" marR="577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800">
                          <a:effectLst/>
                          <a:latin typeface="Calibri"/>
                          <a:ea typeface="Calibri"/>
                          <a:cs typeface="Times New Roman"/>
                        </a:rPr>
                        <a:t>3,714</a:t>
                      </a:r>
                      <a:endParaRPr lang="en-US" sz="900">
                        <a:effectLst/>
                        <a:latin typeface="Calibri"/>
                        <a:ea typeface="Calibri"/>
                        <a:cs typeface="Times New Roman"/>
                      </a:endParaRPr>
                    </a:p>
                  </a:txBody>
                  <a:tcPr marL="57785" marR="5778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800">
                          <a:effectLst/>
                          <a:latin typeface="Calibri"/>
                          <a:ea typeface="Calibri"/>
                          <a:cs typeface="Times New Roman"/>
                        </a:rPr>
                        <a:t>38.4</a:t>
                      </a:r>
                      <a:endParaRPr lang="en-US" sz="900">
                        <a:effectLst/>
                        <a:latin typeface="Calibri"/>
                        <a:ea typeface="Calibri"/>
                        <a:cs typeface="Times New Roman"/>
                      </a:endParaRPr>
                    </a:p>
                  </a:txBody>
                  <a:tcPr marL="57785" marR="577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800">
                          <a:effectLst/>
                          <a:latin typeface="Calibri"/>
                          <a:ea typeface="Calibri"/>
                          <a:cs typeface="Times New Roman"/>
                        </a:rPr>
                        <a:t>134</a:t>
                      </a:r>
                      <a:endParaRPr lang="en-US" sz="900">
                        <a:effectLst/>
                        <a:latin typeface="Calibri"/>
                        <a:ea typeface="Calibri"/>
                        <a:cs typeface="Times New Roman"/>
                      </a:endParaRPr>
                    </a:p>
                  </a:txBody>
                  <a:tcPr marL="57785" marR="5778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800">
                          <a:effectLst/>
                          <a:latin typeface="Calibri"/>
                          <a:ea typeface="Calibri"/>
                          <a:cs typeface="Times New Roman"/>
                        </a:rPr>
                        <a:t>111</a:t>
                      </a:r>
                      <a:endParaRPr lang="en-US" sz="900">
                        <a:effectLst/>
                        <a:latin typeface="Calibri"/>
                        <a:ea typeface="Calibri"/>
                        <a:cs typeface="Times New Roman"/>
                      </a:endParaRPr>
                    </a:p>
                  </a:txBody>
                  <a:tcPr marL="57785" marR="577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800">
                          <a:effectLst/>
                          <a:latin typeface="Calibri"/>
                          <a:ea typeface="Calibri"/>
                          <a:cs typeface="Times New Roman"/>
                        </a:rPr>
                        <a:t>72</a:t>
                      </a:r>
                      <a:endParaRPr lang="en-US" sz="900">
                        <a:effectLst/>
                        <a:latin typeface="Calibri"/>
                        <a:ea typeface="Calibri"/>
                        <a:cs typeface="Times New Roman"/>
                      </a:endParaRPr>
                    </a:p>
                  </a:txBody>
                  <a:tcPr marL="57785" marR="57785"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800">
                          <a:effectLst/>
                          <a:latin typeface="Calibri"/>
                          <a:ea typeface="Calibri"/>
                          <a:cs typeface="Times New Roman"/>
                        </a:rPr>
                        <a:t>168</a:t>
                      </a:r>
                      <a:endParaRPr lang="en-US" sz="900">
                        <a:effectLst/>
                        <a:latin typeface="Calibri"/>
                        <a:ea typeface="Calibri"/>
                        <a:cs typeface="Times New Roman"/>
                      </a:endParaRPr>
                    </a:p>
                  </a:txBody>
                  <a:tcPr marL="57785" marR="57785" marT="0" marB="0" anchor="ctr">
                    <a:lnL>
                      <a:noFill/>
                    </a:lnL>
                    <a:lnR>
                      <a:noFill/>
                    </a:lnR>
                    <a:lnT>
                      <a:noFill/>
                    </a:lnT>
                    <a:lnB>
                      <a:noFill/>
                    </a:lnB>
                  </a:tcPr>
                </a:tc>
              </a:tr>
              <a:tr h="160514">
                <a:tc>
                  <a:txBody>
                    <a:bodyPr/>
                    <a:lstStyle/>
                    <a:p>
                      <a:pPr marL="182880" marR="0">
                        <a:lnSpc>
                          <a:spcPct val="115000"/>
                        </a:lnSpc>
                        <a:spcBef>
                          <a:spcPts val="0"/>
                        </a:spcBef>
                        <a:spcAft>
                          <a:spcPts val="1000"/>
                        </a:spcAft>
                      </a:pPr>
                      <a:r>
                        <a:rPr lang="en-US" sz="800">
                          <a:effectLst/>
                          <a:latin typeface="Calibri"/>
                          <a:ea typeface="Calibri"/>
                          <a:cs typeface="Times New Roman"/>
                        </a:rPr>
                        <a:t>Unknown cause</a:t>
                      </a:r>
                      <a:endParaRPr lang="en-US" sz="900">
                        <a:effectLst/>
                        <a:latin typeface="Calibri"/>
                        <a:ea typeface="Calibri"/>
                        <a:cs typeface="Times New Roman"/>
                      </a:endParaRPr>
                    </a:p>
                  </a:txBody>
                  <a:tcPr marL="57785" marR="577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800">
                          <a:effectLst/>
                          <a:latin typeface="Calibri"/>
                          <a:ea typeface="Calibri"/>
                          <a:cs typeface="Times New Roman"/>
                        </a:rPr>
                        <a:t>1,314</a:t>
                      </a:r>
                      <a:endParaRPr lang="en-US" sz="900">
                        <a:effectLst/>
                        <a:latin typeface="Calibri"/>
                        <a:ea typeface="Calibri"/>
                        <a:cs typeface="Times New Roman"/>
                      </a:endParaRPr>
                    </a:p>
                  </a:txBody>
                  <a:tcPr marL="57785" marR="57785"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800">
                          <a:effectLst/>
                          <a:latin typeface="Calibri"/>
                          <a:ea typeface="Calibri"/>
                          <a:cs typeface="Times New Roman"/>
                        </a:rPr>
                        <a:t>39.1</a:t>
                      </a:r>
                      <a:endParaRPr lang="en-US" sz="900">
                        <a:effectLst/>
                        <a:latin typeface="Calibri"/>
                        <a:ea typeface="Calibri"/>
                        <a:cs typeface="Times New Roman"/>
                      </a:endParaRPr>
                    </a:p>
                  </a:txBody>
                  <a:tcPr marL="57785" marR="577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800">
                          <a:effectLst/>
                          <a:latin typeface="Calibri"/>
                          <a:ea typeface="Calibri"/>
                          <a:cs typeface="Times New Roman"/>
                        </a:rPr>
                        <a:t>153</a:t>
                      </a:r>
                      <a:endParaRPr lang="en-US" sz="900">
                        <a:effectLst/>
                        <a:latin typeface="Calibri"/>
                        <a:ea typeface="Calibri"/>
                        <a:cs typeface="Times New Roman"/>
                      </a:endParaRPr>
                    </a:p>
                  </a:txBody>
                  <a:tcPr marL="57785" marR="57785"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800">
                          <a:effectLst/>
                          <a:latin typeface="Calibri"/>
                          <a:ea typeface="Calibri"/>
                          <a:cs typeface="Times New Roman"/>
                        </a:rPr>
                        <a:t>120</a:t>
                      </a:r>
                      <a:endParaRPr lang="en-US" sz="900">
                        <a:effectLst/>
                        <a:latin typeface="Calibri"/>
                        <a:ea typeface="Calibri"/>
                        <a:cs typeface="Times New Roman"/>
                      </a:endParaRPr>
                    </a:p>
                  </a:txBody>
                  <a:tcPr marL="57785" marR="577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800">
                          <a:effectLst/>
                          <a:latin typeface="Calibri"/>
                          <a:ea typeface="Calibri"/>
                          <a:cs typeface="Times New Roman"/>
                        </a:rPr>
                        <a:t>78</a:t>
                      </a:r>
                      <a:endParaRPr lang="en-US" sz="900">
                        <a:effectLst/>
                        <a:latin typeface="Calibri"/>
                        <a:ea typeface="Calibri"/>
                        <a:cs typeface="Times New Roman"/>
                      </a:endParaRPr>
                    </a:p>
                  </a:txBody>
                  <a:tcPr marL="57785" marR="57785"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800" dirty="0">
                          <a:effectLst/>
                          <a:latin typeface="Calibri"/>
                          <a:ea typeface="Calibri"/>
                          <a:cs typeface="Times New Roman"/>
                        </a:rPr>
                        <a:t>195</a:t>
                      </a:r>
                      <a:endParaRPr lang="en-US" sz="900" dirty="0">
                        <a:effectLst/>
                        <a:latin typeface="Calibri"/>
                        <a:ea typeface="Calibri"/>
                        <a:cs typeface="Times New Roman"/>
                      </a:endParaRPr>
                    </a:p>
                  </a:txBody>
                  <a:tcPr marL="57785" marR="57785"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5" name="Footer Placeholder 4"/>
          <p:cNvSpPr>
            <a:spLocks noGrp="1"/>
          </p:cNvSpPr>
          <p:nvPr>
            <p:ph type="ftr" sz="quarter" idx="10"/>
          </p:nvPr>
        </p:nvSpPr>
        <p:spPr/>
        <p:txBody>
          <a:bodyPr/>
          <a:lstStyle/>
          <a:p>
            <a:r>
              <a:rPr lang="en-US" dirty="0" smtClean="0"/>
              <a:t>Vol 2, ESRD, </a:t>
            </a:r>
            <a:r>
              <a:rPr lang="en-US" dirty="0" err="1" smtClean="0"/>
              <a:t>Ch</a:t>
            </a:r>
            <a:r>
              <a:rPr lang="en-US" dirty="0" smtClean="0"/>
              <a:t> 4</a:t>
            </a:r>
            <a:endParaRPr lang="en-US" dirty="0"/>
          </a:p>
        </p:txBody>
      </p:sp>
      <p:sp>
        <p:nvSpPr>
          <p:cNvPr id="6" name="Title 5"/>
          <p:cNvSpPr>
            <a:spLocks noGrp="1"/>
          </p:cNvSpPr>
          <p:nvPr>
            <p:ph type="title"/>
          </p:nvPr>
        </p:nvSpPr>
        <p:spPr>
          <a:xfrm>
            <a:off x="381000" y="76200"/>
            <a:ext cx="8229600" cy="1241365"/>
          </a:xfrm>
          <a:prstGeom prst="rect">
            <a:avLst/>
          </a:prstGeom>
        </p:spPr>
        <p:txBody>
          <a:bodyPr wrap="square">
            <a:spAutoFit/>
          </a:bodyPr>
          <a:lstStyle/>
          <a:p>
            <a:r>
              <a:rPr lang="en-US" sz="2800" b="1" baseline="30000" dirty="0"/>
              <a:t>Table 4.7  Distribution of number of days between AV fistula placement and first successful use*, overall and by patient characteristics, for new AV fistula created in 2013 (excludes patients not yet ESRD when fistula was placed), </a:t>
            </a:r>
            <a:r>
              <a:rPr lang="en-US" sz="2800" b="1" baseline="30000" dirty="0" smtClean="0"/>
              <a:t/>
            </a:r>
            <a:br>
              <a:rPr lang="en-US" sz="2800" b="1" baseline="30000" dirty="0" smtClean="0"/>
            </a:br>
            <a:r>
              <a:rPr lang="en-US" sz="2800" b="1" baseline="30000" dirty="0" smtClean="0"/>
              <a:t>from </a:t>
            </a:r>
            <a:r>
              <a:rPr lang="en-US" sz="2800" b="1" baseline="30000" dirty="0"/>
              <a:t>Medicare claims and </a:t>
            </a:r>
            <a:r>
              <a:rPr lang="en-US" sz="2800" b="1" baseline="30000" dirty="0" err="1"/>
              <a:t>CROWNWeb</a:t>
            </a:r>
            <a:r>
              <a:rPr lang="en-US" sz="2800" b="1" baseline="30000" dirty="0"/>
              <a:t>, 2013-2014</a:t>
            </a:r>
          </a:p>
        </p:txBody>
      </p:sp>
      <p:sp>
        <p:nvSpPr>
          <p:cNvPr id="7" name="Rectangle 6"/>
          <p:cNvSpPr/>
          <p:nvPr/>
        </p:nvSpPr>
        <p:spPr>
          <a:xfrm>
            <a:off x="647700" y="5867400"/>
            <a:ext cx="7696200" cy="646331"/>
          </a:xfrm>
          <a:prstGeom prst="rect">
            <a:avLst/>
          </a:prstGeom>
        </p:spPr>
        <p:txBody>
          <a:bodyPr wrap="square">
            <a:spAutoFit/>
          </a:bodyPr>
          <a:lstStyle/>
          <a:p>
            <a:r>
              <a:rPr lang="en-US" i="1" baseline="30000" dirty="0"/>
              <a:t>Data Source: Special analyses, USRDS ESRD Database. *With follow-up through the end of 2014; date of first use was the date the given access was first reported in </a:t>
            </a:r>
            <a:r>
              <a:rPr lang="en-US" i="1" baseline="30000" dirty="0" err="1"/>
              <a:t>CROWNWeb</a:t>
            </a:r>
            <a:r>
              <a:rPr lang="en-US" i="1" baseline="30000" dirty="0"/>
              <a:t> to be in use in a particular patient. Abbreviations: AV, arteriovenous; ESRD, end-stage renal disease.</a:t>
            </a:r>
          </a:p>
        </p:txBody>
      </p:sp>
    </p:spTree>
    <p:extLst>
      <p:ext uri="{BB962C8B-B14F-4D97-AF65-F5344CB8AC3E}">
        <p14:creationId xmlns:p14="http://schemas.microsoft.com/office/powerpoint/2010/main" val="3114707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16</a:t>
            </a:fld>
            <a:endParaRPr lang="en-US"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90404" y="1219200"/>
            <a:ext cx="5163192" cy="4525963"/>
          </a:xfrm>
        </p:spPr>
      </p:pic>
      <p:sp>
        <p:nvSpPr>
          <p:cNvPr id="5" name="Footer Placeholder 4"/>
          <p:cNvSpPr>
            <a:spLocks noGrp="1"/>
          </p:cNvSpPr>
          <p:nvPr>
            <p:ph type="ftr" sz="quarter" idx="10"/>
          </p:nvPr>
        </p:nvSpPr>
        <p:spPr/>
        <p:txBody>
          <a:bodyPr/>
          <a:lstStyle/>
          <a:p>
            <a:r>
              <a:rPr lang="en-US" dirty="0" smtClean="0"/>
              <a:t>Vol 2, ESRD, </a:t>
            </a:r>
            <a:r>
              <a:rPr lang="en-US" dirty="0" err="1" smtClean="0"/>
              <a:t>Ch</a:t>
            </a:r>
            <a:r>
              <a:rPr lang="en-US" dirty="0" smtClean="0"/>
              <a:t> 4</a:t>
            </a:r>
            <a:endParaRPr lang="en-US" dirty="0"/>
          </a:p>
        </p:txBody>
      </p:sp>
      <p:sp>
        <p:nvSpPr>
          <p:cNvPr id="6" name="Title 5"/>
          <p:cNvSpPr>
            <a:spLocks noGrp="1"/>
          </p:cNvSpPr>
          <p:nvPr>
            <p:ph type="title"/>
          </p:nvPr>
        </p:nvSpPr>
        <p:spPr>
          <a:xfrm>
            <a:off x="457200" y="274638"/>
            <a:ext cx="8229600" cy="954107"/>
          </a:xfrm>
          <a:prstGeom prst="rect">
            <a:avLst/>
          </a:prstGeom>
        </p:spPr>
        <p:txBody>
          <a:bodyPr wrap="square">
            <a:spAutoFit/>
          </a:bodyPr>
          <a:lstStyle/>
          <a:p>
            <a:r>
              <a:rPr lang="en-US" sz="2800" b="1" baseline="30000" dirty="0"/>
              <a:t>Figure 4.8  Percentage of failed fistula placements, by Health Service Area, for new AV fistulas created in 2013 (excludes patients not yet ESRD when fistula was placed), from Medicare claims and </a:t>
            </a:r>
            <a:r>
              <a:rPr lang="en-US" sz="2800" b="1" baseline="30000" dirty="0" err="1"/>
              <a:t>CROWNWeb</a:t>
            </a:r>
            <a:r>
              <a:rPr lang="en-US" sz="2800" b="1" baseline="30000" dirty="0"/>
              <a:t>, 2013-2014</a:t>
            </a:r>
          </a:p>
        </p:txBody>
      </p:sp>
      <p:sp>
        <p:nvSpPr>
          <p:cNvPr id="7" name="Rectangle 6"/>
          <p:cNvSpPr/>
          <p:nvPr/>
        </p:nvSpPr>
        <p:spPr>
          <a:xfrm>
            <a:off x="723900" y="6005899"/>
            <a:ext cx="7696200" cy="276999"/>
          </a:xfrm>
          <a:prstGeom prst="rect">
            <a:avLst/>
          </a:prstGeom>
        </p:spPr>
        <p:txBody>
          <a:bodyPr wrap="square">
            <a:spAutoFit/>
          </a:bodyPr>
          <a:lstStyle/>
          <a:p>
            <a:r>
              <a:rPr lang="en-US" i="1" baseline="30000" dirty="0"/>
              <a:t>Data Source: Special analyses, USRDS ESRD Database. Abbreviations: AV, arteriovenous; ESRD, end-stage renal disease.</a:t>
            </a:r>
          </a:p>
        </p:txBody>
      </p:sp>
    </p:spTree>
    <p:extLst>
      <p:ext uri="{BB962C8B-B14F-4D97-AF65-F5344CB8AC3E}">
        <p14:creationId xmlns:p14="http://schemas.microsoft.com/office/powerpoint/2010/main" val="2575409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3900" y="5715001"/>
            <a:ext cx="7696200" cy="461665"/>
          </a:xfrm>
          <a:prstGeom prst="rect">
            <a:avLst/>
          </a:prstGeom>
        </p:spPr>
        <p:txBody>
          <a:bodyPr wrap="square">
            <a:spAutoFit/>
          </a:bodyPr>
          <a:lstStyle/>
          <a:p>
            <a:r>
              <a:rPr lang="en-US" i="1" baseline="30000" dirty="0"/>
              <a:t>Data Source: Special analyses, USRDS ESRD Database. ESRD patients initiating hemodialysis in 2005-2013. Abbreviations: AV, arteriovenous; CMS, Centers for Medicare &amp; Medicaid; ESRD, end-stage renal disease. </a:t>
            </a:r>
            <a:endParaRPr lang="en-US" i="1" baseline="30000" dirty="0">
              <a:solidFill>
                <a:srgbClr val="FF0000"/>
              </a:solidFill>
            </a:endParaRPr>
          </a:p>
        </p:txBody>
      </p:sp>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a:t>
            </a:r>
            <a:r>
              <a:rPr lang="en-US" sz="2800" b="1" baseline="30000" dirty="0" smtClean="0"/>
              <a:t>4.1 </a:t>
            </a:r>
            <a:r>
              <a:rPr lang="en-US" sz="2800" b="1" baseline="30000" dirty="0"/>
              <a:t>Vascular access use at hemodialysis initiation, </a:t>
            </a:r>
            <a:endParaRPr lang="en-US" sz="2800" b="1" baseline="30000" dirty="0" smtClean="0"/>
          </a:p>
          <a:p>
            <a:pPr algn="ctr"/>
            <a:r>
              <a:rPr lang="en-US" sz="2800" b="1" baseline="30000" dirty="0" smtClean="0"/>
              <a:t>from </a:t>
            </a:r>
            <a:r>
              <a:rPr lang="en-US" sz="2800" b="1" baseline="30000" dirty="0"/>
              <a:t>the ESRD Medical Evidence form (CMS 2728), 2005-2013</a:t>
            </a: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4</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2</a:t>
            </a:fld>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93" y="1295400"/>
            <a:ext cx="6858014" cy="3852680"/>
          </a:xfrm>
          <a:prstGeom prst="rect">
            <a:avLst/>
          </a:prstGeom>
        </p:spPr>
      </p:pic>
    </p:spTree>
    <p:extLst>
      <p:ext uri="{BB962C8B-B14F-4D97-AF65-F5344CB8AC3E}">
        <p14:creationId xmlns:p14="http://schemas.microsoft.com/office/powerpoint/2010/main" val="3630717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a:t>
            </a:fld>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282409867"/>
              </p:ext>
            </p:extLst>
          </p:nvPr>
        </p:nvGraphicFramePr>
        <p:xfrm>
          <a:off x="2536121" y="762000"/>
          <a:ext cx="4071759" cy="4963510"/>
        </p:xfrm>
        <a:graphic>
          <a:graphicData uri="http://schemas.openxmlformats.org/drawingml/2006/table">
            <a:tbl>
              <a:tblPr firstRow="1" firstCol="1" bandRow="1"/>
              <a:tblGrid>
                <a:gridCol w="1292621"/>
                <a:gridCol w="452418"/>
                <a:gridCol w="452418"/>
                <a:gridCol w="710942"/>
                <a:gridCol w="710942"/>
                <a:gridCol w="452418"/>
              </a:tblGrid>
              <a:tr h="389938">
                <a:tc>
                  <a:txBody>
                    <a:bodyPr/>
                    <a:lstStyle/>
                    <a:p>
                      <a:pPr>
                        <a:lnSpc>
                          <a:spcPct val="115000"/>
                        </a:lnSpc>
                      </a:pPr>
                      <a:endParaRPr lang="en-US" sz="700" dirty="0">
                        <a:effectLst/>
                        <a:latin typeface="Calibri"/>
                      </a:endParaRPr>
                    </a:p>
                  </a:txBody>
                  <a:tcPr marL="48473" marR="4847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b="1">
                          <a:solidFill>
                            <a:srgbClr val="000000"/>
                          </a:solidFill>
                          <a:effectLst/>
                          <a:latin typeface="Calibri"/>
                          <a:ea typeface="Times New Roman"/>
                          <a:cs typeface="Times New Roman"/>
                        </a:rPr>
                        <a:t>AV</a:t>
                      </a:r>
                      <a:br>
                        <a:rPr lang="en-US" sz="700" b="1">
                          <a:solidFill>
                            <a:srgbClr val="000000"/>
                          </a:solidFill>
                          <a:effectLst/>
                          <a:latin typeface="Calibri"/>
                          <a:ea typeface="Times New Roman"/>
                          <a:cs typeface="Times New Roman"/>
                        </a:rPr>
                      </a:br>
                      <a:r>
                        <a:rPr lang="en-US" sz="700" b="1">
                          <a:solidFill>
                            <a:srgbClr val="000000"/>
                          </a:solidFill>
                          <a:effectLst/>
                          <a:latin typeface="Calibri"/>
                          <a:ea typeface="Times New Roman"/>
                          <a:cs typeface="Times New Roman"/>
                        </a:rPr>
                        <a:t>fistula</a:t>
                      </a:r>
                      <a:endParaRPr lang="en-US" sz="700">
                        <a:effectLst/>
                        <a:latin typeface="Calibri"/>
                        <a:ea typeface="Calibri"/>
                        <a:cs typeface="Times New Roman"/>
                      </a:endParaRPr>
                    </a:p>
                  </a:txBody>
                  <a:tcPr marL="48473" marR="4847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700" b="1">
                          <a:solidFill>
                            <a:srgbClr val="000000"/>
                          </a:solidFill>
                          <a:effectLst/>
                          <a:latin typeface="Calibri"/>
                          <a:ea typeface="Times New Roman"/>
                          <a:cs typeface="Times New Roman"/>
                        </a:rPr>
                        <a:t>AV graft</a:t>
                      </a:r>
                      <a:endParaRPr lang="en-US" sz="700">
                        <a:effectLst/>
                        <a:latin typeface="Calibri"/>
                        <a:ea typeface="Calibri"/>
                        <a:cs typeface="Times New Roman"/>
                      </a:endParaRPr>
                    </a:p>
                  </a:txBody>
                  <a:tcPr marL="48473" marR="4847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b="1">
                          <a:solidFill>
                            <a:srgbClr val="000000"/>
                          </a:solidFill>
                          <a:effectLst/>
                          <a:latin typeface="Calibri"/>
                          <a:ea typeface="Times New Roman"/>
                          <a:cs typeface="Times New Roman"/>
                        </a:rPr>
                        <a:t>Catheter with maturing fistula</a:t>
                      </a:r>
                      <a:endParaRPr lang="en-US" sz="700">
                        <a:effectLst/>
                        <a:latin typeface="Calibri"/>
                        <a:ea typeface="Calibri"/>
                        <a:cs typeface="Times New Roman"/>
                      </a:endParaRPr>
                    </a:p>
                  </a:txBody>
                  <a:tcPr marL="48473" marR="4847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700" b="1">
                          <a:solidFill>
                            <a:srgbClr val="000000"/>
                          </a:solidFill>
                          <a:effectLst/>
                          <a:latin typeface="Calibri"/>
                          <a:ea typeface="Times New Roman"/>
                          <a:cs typeface="Times New Roman"/>
                        </a:rPr>
                        <a:t>Catheter with maturing graft</a:t>
                      </a:r>
                      <a:endParaRPr lang="en-US" sz="700">
                        <a:effectLst/>
                        <a:latin typeface="Calibri"/>
                        <a:ea typeface="Calibri"/>
                        <a:cs typeface="Times New Roman"/>
                      </a:endParaRPr>
                    </a:p>
                  </a:txBody>
                  <a:tcPr marL="48473" marR="4847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b="1">
                          <a:solidFill>
                            <a:srgbClr val="000000"/>
                          </a:solidFill>
                          <a:effectLst/>
                          <a:latin typeface="Calibri"/>
                          <a:ea typeface="Times New Roman"/>
                          <a:cs typeface="Times New Roman"/>
                        </a:rPr>
                        <a:t>Catheter only</a:t>
                      </a:r>
                      <a:endParaRPr lang="en-US" sz="700">
                        <a:effectLst/>
                        <a:latin typeface="Calibri"/>
                        <a:ea typeface="Calibri"/>
                        <a:cs typeface="Times New Roman"/>
                      </a:endParaRPr>
                    </a:p>
                  </a:txBody>
                  <a:tcPr marL="48473" marR="4847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134649">
                <a:tc>
                  <a:txBody>
                    <a:bodyPr/>
                    <a:lstStyle/>
                    <a:p>
                      <a:pPr marL="0" marR="0">
                        <a:lnSpc>
                          <a:spcPct val="115000"/>
                        </a:lnSpc>
                        <a:spcBef>
                          <a:spcPts val="0"/>
                        </a:spcBef>
                        <a:spcAft>
                          <a:spcPts val="1000"/>
                        </a:spcAft>
                      </a:pPr>
                      <a:r>
                        <a:rPr lang="en-US" sz="700" b="1">
                          <a:solidFill>
                            <a:srgbClr val="000000"/>
                          </a:solidFill>
                          <a:effectLst/>
                          <a:latin typeface="Calibri"/>
                          <a:ea typeface="Times New Roman"/>
                          <a:cs typeface="Times New Roman"/>
                        </a:rPr>
                        <a:t>All</a:t>
                      </a:r>
                      <a:endParaRPr lang="en-US" sz="700">
                        <a:effectLst/>
                        <a:latin typeface="Calibri"/>
                        <a:ea typeface="Calibri"/>
                        <a:cs typeface="Times New Roman"/>
                      </a:endParaRPr>
                    </a:p>
                  </a:txBody>
                  <a:tcPr marL="48473" marR="4847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17.1</a:t>
                      </a:r>
                      <a:endParaRPr lang="en-US" sz="700">
                        <a:effectLst/>
                        <a:latin typeface="Calibri"/>
                        <a:ea typeface="Calibri"/>
                        <a:cs typeface="Times New Roman"/>
                      </a:endParaRPr>
                    </a:p>
                  </a:txBody>
                  <a:tcPr marL="48473" marR="4847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2.8</a:t>
                      </a:r>
                      <a:endParaRPr lang="en-US" sz="700">
                        <a:effectLst/>
                        <a:latin typeface="Calibri"/>
                        <a:ea typeface="Calibri"/>
                        <a:cs typeface="Times New Roman"/>
                      </a:endParaRPr>
                    </a:p>
                  </a:txBody>
                  <a:tcPr marL="48473" marR="4847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18.0</a:t>
                      </a:r>
                      <a:endParaRPr lang="en-US" sz="700">
                        <a:effectLst/>
                        <a:latin typeface="Calibri"/>
                        <a:ea typeface="Calibri"/>
                        <a:cs typeface="Times New Roman"/>
                      </a:endParaRPr>
                    </a:p>
                  </a:txBody>
                  <a:tcPr marL="48473" marR="4847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2.0</a:t>
                      </a:r>
                      <a:endParaRPr lang="en-US" sz="700">
                        <a:effectLst/>
                        <a:latin typeface="Calibri"/>
                        <a:ea typeface="Calibri"/>
                        <a:cs typeface="Times New Roman"/>
                      </a:endParaRPr>
                    </a:p>
                  </a:txBody>
                  <a:tcPr marL="48473" marR="4847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60.2</a:t>
                      </a:r>
                      <a:endParaRPr lang="en-US" sz="700">
                        <a:effectLst/>
                        <a:latin typeface="Calibri"/>
                        <a:ea typeface="Calibri"/>
                        <a:cs typeface="Times New Roman"/>
                      </a:endParaRPr>
                    </a:p>
                  </a:txBody>
                  <a:tcPr marL="48473" marR="4847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136264">
                <a:tc>
                  <a:txBody>
                    <a:bodyPr/>
                    <a:lstStyle/>
                    <a:p>
                      <a:pPr marL="0" marR="0">
                        <a:lnSpc>
                          <a:spcPct val="115000"/>
                        </a:lnSpc>
                        <a:spcBef>
                          <a:spcPts val="0"/>
                        </a:spcBef>
                        <a:spcAft>
                          <a:spcPts val="1000"/>
                        </a:spcAft>
                      </a:pPr>
                      <a:r>
                        <a:rPr lang="en-US" sz="700" b="1">
                          <a:solidFill>
                            <a:srgbClr val="000000"/>
                          </a:solidFill>
                          <a:effectLst/>
                          <a:latin typeface="Calibri"/>
                          <a:ea typeface="Times New Roman"/>
                          <a:cs typeface="Times New Roman"/>
                        </a:rPr>
                        <a:t>Age</a:t>
                      </a:r>
                      <a:endParaRPr lang="en-US" sz="700">
                        <a:effectLst/>
                        <a:latin typeface="Calibri"/>
                        <a:ea typeface="Calibri"/>
                        <a:cs typeface="Times New Roman"/>
                      </a:endParaRPr>
                    </a:p>
                  </a:txBody>
                  <a:tcPr marL="48473" marR="4847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00">
                        <a:effectLst/>
                        <a:latin typeface="Calibri"/>
                      </a:endParaRPr>
                    </a:p>
                  </a:txBody>
                  <a:tcPr marL="48473" marR="48473"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nSpc>
                          <a:spcPct val="115000"/>
                        </a:lnSpc>
                      </a:pPr>
                      <a:endParaRPr lang="en-US" sz="700">
                        <a:effectLst/>
                        <a:latin typeface="Calibri"/>
                      </a:endParaRPr>
                    </a:p>
                  </a:txBody>
                  <a:tcPr marL="48473" marR="4847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00">
                        <a:effectLst/>
                        <a:latin typeface="Calibri"/>
                      </a:endParaRPr>
                    </a:p>
                  </a:txBody>
                  <a:tcPr marL="48473" marR="48473"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nSpc>
                          <a:spcPct val="115000"/>
                        </a:lnSpc>
                      </a:pPr>
                      <a:endParaRPr lang="en-US" sz="700">
                        <a:effectLst/>
                        <a:latin typeface="Calibri"/>
                      </a:endParaRPr>
                    </a:p>
                  </a:txBody>
                  <a:tcPr marL="48473" marR="4847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00">
                        <a:effectLst/>
                        <a:latin typeface="Calibri"/>
                      </a:endParaRPr>
                    </a:p>
                  </a:txBody>
                  <a:tcPr marL="48473" marR="48473"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r>
              <a:tr h="134649">
                <a:tc>
                  <a:txBody>
                    <a:bodyPr/>
                    <a:lstStyle/>
                    <a:p>
                      <a:pPr marL="55245" marR="0">
                        <a:lnSpc>
                          <a:spcPct val="115000"/>
                        </a:lnSpc>
                        <a:spcBef>
                          <a:spcPts val="0"/>
                        </a:spcBef>
                        <a:spcAft>
                          <a:spcPts val="1000"/>
                        </a:spcAft>
                      </a:pPr>
                      <a:r>
                        <a:rPr lang="en-US" sz="700">
                          <a:solidFill>
                            <a:srgbClr val="000000"/>
                          </a:solidFill>
                          <a:effectLst/>
                          <a:latin typeface="Calibri"/>
                          <a:ea typeface="Times New Roman"/>
                          <a:cs typeface="Times New Roman"/>
                        </a:rPr>
                        <a:t>0-21</a:t>
                      </a:r>
                      <a:endParaRPr lang="en-US" sz="700">
                        <a:effectLst/>
                        <a:latin typeface="Calibri"/>
                        <a:ea typeface="Calibri"/>
                        <a:cs typeface="Times New Roman"/>
                      </a:endParaRPr>
                    </a:p>
                  </a:txBody>
                  <a:tcPr marL="48473" marR="48473" marT="0" marB="0" anchor="b">
                    <a:lnL>
                      <a:noFill/>
                    </a:lnL>
                    <a:lnR>
                      <a:noFill/>
                    </a:lnR>
                    <a:lnT>
                      <a:noFill/>
                    </a:lnT>
                    <a:lnB>
                      <a:noFill/>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7.6</a:t>
                      </a:r>
                      <a:endParaRPr lang="en-US" sz="700">
                        <a:effectLst/>
                        <a:latin typeface="Calibri"/>
                        <a:ea typeface="Calibri"/>
                        <a:cs typeface="Times New Roman"/>
                      </a:endParaRPr>
                    </a:p>
                  </a:txBody>
                  <a:tcPr marL="48473" marR="484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0.6</a:t>
                      </a:r>
                      <a:endParaRPr lang="en-US" sz="700">
                        <a:effectLst/>
                        <a:latin typeface="Calibri"/>
                        <a:ea typeface="Calibri"/>
                        <a:cs typeface="Times New Roman"/>
                      </a:endParaRPr>
                    </a:p>
                  </a:txBody>
                  <a:tcPr marL="48473" marR="48473" marT="0" marB="0" anchor="b">
                    <a:lnL>
                      <a:noFill/>
                    </a:lnL>
                    <a:lnR>
                      <a:noFill/>
                    </a:lnR>
                    <a:lnT>
                      <a:noFill/>
                    </a:lnT>
                    <a:lnB>
                      <a:noFill/>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9.9</a:t>
                      </a:r>
                      <a:endParaRPr lang="en-US" sz="700">
                        <a:effectLst/>
                        <a:latin typeface="Calibri"/>
                        <a:ea typeface="Calibri"/>
                        <a:cs typeface="Times New Roman"/>
                      </a:endParaRPr>
                    </a:p>
                  </a:txBody>
                  <a:tcPr marL="48473" marR="484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1.0</a:t>
                      </a:r>
                      <a:endParaRPr lang="en-US" sz="700">
                        <a:effectLst/>
                        <a:latin typeface="Calibri"/>
                        <a:ea typeface="Calibri"/>
                        <a:cs typeface="Times New Roman"/>
                      </a:endParaRPr>
                    </a:p>
                  </a:txBody>
                  <a:tcPr marL="48473" marR="48473" marT="0" marB="0" anchor="b">
                    <a:lnL>
                      <a:noFill/>
                    </a:lnL>
                    <a:lnR>
                      <a:noFill/>
                    </a:lnR>
                    <a:lnT>
                      <a:noFill/>
                    </a:lnT>
                    <a:lnB>
                      <a:noFill/>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80.9</a:t>
                      </a:r>
                      <a:endParaRPr lang="en-US" sz="700">
                        <a:effectLst/>
                        <a:latin typeface="Calibri"/>
                        <a:ea typeface="Calibri"/>
                        <a:cs typeface="Times New Roman"/>
                      </a:endParaRPr>
                    </a:p>
                  </a:txBody>
                  <a:tcPr marL="48473" marR="48473" marT="0" marB="0" anchor="b">
                    <a:lnL>
                      <a:noFill/>
                    </a:lnL>
                    <a:lnR>
                      <a:noFill/>
                    </a:lnR>
                    <a:lnT>
                      <a:noFill/>
                    </a:lnT>
                    <a:lnB>
                      <a:noFill/>
                    </a:lnB>
                    <a:solidFill>
                      <a:srgbClr val="F2F2F2"/>
                    </a:solidFill>
                  </a:tcPr>
                </a:tc>
              </a:tr>
              <a:tr h="134649">
                <a:tc>
                  <a:txBody>
                    <a:bodyPr/>
                    <a:lstStyle/>
                    <a:p>
                      <a:pPr marL="55245" marR="0">
                        <a:lnSpc>
                          <a:spcPct val="115000"/>
                        </a:lnSpc>
                        <a:spcBef>
                          <a:spcPts val="0"/>
                        </a:spcBef>
                        <a:spcAft>
                          <a:spcPts val="1000"/>
                        </a:spcAft>
                      </a:pPr>
                      <a:r>
                        <a:rPr lang="en-US" sz="700">
                          <a:solidFill>
                            <a:srgbClr val="000000"/>
                          </a:solidFill>
                          <a:effectLst/>
                          <a:latin typeface="Calibri"/>
                          <a:ea typeface="Times New Roman"/>
                          <a:cs typeface="Times New Roman"/>
                        </a:rPr>
                        <a:t>22-44</a:t>
                      </a:r>
                      <a:endParaRPr lang="en-US" sz="700">
                        <a:effectLst/>
                        <a:latin typeface="Calibri"/>
                        <a:ea typeface="Calibri"/>
                        <a:cs typeface="Times New Roman"/>
                      </a:endParaRPr>
                    </a:p>
                  </a:txBody>
                  <a:tcPr marL="48473" marR="48473" marT="0" marB="0" anchor="b">
                    <a:lnL>
                      <a:noFill/>
                    </a:lnL>
                    <a:lnR>
                      <a:noFill/>
                    </a:lnR>
                    <a:lnT>
                      <a:noFill/>
                    </a:lnT>
                    <a:lnB>
                      <a:noFill/>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13.2</a:t>
                      </a:r>
                      <a:endParaRPr lang="en-US" sz="700">
                        <a:effectLst/>
                        <a:latin typeface="Calibri"/>
                        <a:ea typeface="Calibri"/>
                        <a:cs typeface="Times New Roman"/>
                      </a:endParaRPr>
                    </a:p>
                  </a:txBody>
                  <a:tcPr marL="48473" marR="484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1.9</a:t>
                      </a:r>
                      <a:endParaRPr lang="en-US" sz="700">
                        <a:effectLst/>
                        <a:latin typeface="Calibri"/>
                        <a:ea typeface="Calibri"/>
                        <a:cs typeface="Times New Roman"/>
                      </a:endParaRPr>
                    </a:p>
                  </a:txBody>
                  <a:tcPr marL="48473" marR="48473" marT="0" marB="0" anchor="b">
                    <a:lnL>
                      <a:noFill/>
                    </a:lnL>
                    <a:lnR>
                      <a:noFill/>
                    </a:lnR>
                    <a:lnT>
                      <a:noFill/>
                    </a:lnT>
                    <a:lnB>
                      <a:noFill/>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18.3</a:t>
                      </a:r>
                      <a:endParaRPr lang="en-US" sz="700">
                        <a:effectLst/>
                        <a:latin typeface="Calibri"/>
                        <a:ea typeface="Calibri"/>
                        <a:cs typeface="Times New Roman"/>
                      </a:endParaRPr>
                    </a:p>
                  </a:txBody>
                  <a:tcPr marL="48473" marR="484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1.6</a:t>
                      </a:r>
                      <a:endParaRPr lang="en-US" sz="700">
                        <a:effectLst/>
                        <a:latin typeface="Calibri"/>
                        <a:ea typeface="Calibri"/>
                        <a:cs typeface="Times New Roman"/>
                      </a:endParaRPr>
                    </a:p>
                  </a:txBody>
                  <a:tcPr marL="48473" marR="48473" marT="0" marB="0" anchor="b">
                    <a:lnL>
                      <a:noFill/>
                    </a:lnL>
                    <a:lnR>
                      <a:noFill/>
                    </a:lnR>
                    <a:lnT>
                      <a:noFill/>
                    </a:lnT>
                    <a:lnB>
                      <a:noFill/>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65.0</a:t>
                      </a:r>
                      <a:endParaRPr lang="en-US" sz="700">
                        <a:effectLst/>
                        <a:latin typeface="Calibri"/>
                        <a:ea typeface="Calibri"/>
                        <a:cs typeface="Times New Roman"/>
                      </a:endParaRPr>
                    </a:p>
                  </a:txBody>
                  <a:tcPr marL="48473" marR="48473" marT="0" marB="0" anchor="b">
                    <a:lnL>
                      <a:noFill/>
                    </a:lnL>
                    <a:lnR>
                      <a:noFill/>
                    </a:lnR>
                    <a:lnT>
                      <a:noFill/>
                    </a:lnT>
                    <a:lnB>
                      <a:noFill/>
                    </a:lnB>
                    <a:solidFill>
                      <a:srgbClr val="F2F2F2"/>
                    </a:solidFill>
                  </a:tcPr>
                </a:tc>
              </a:tr>
              <a:tr h="134649">
                <a:tc>
                  <a:txBody>
                    <a:bodyPr/>
                    <a:lstStyle/>
                    <a:p>
                      <a:pPr marL="55245" marR="0">
                        <a:lnSpc>
                          <a:spcPct val="115000"/>
                        </a:lnSpc>
                        <a:spcBef>
                          <a:spcPts val="0"/>
                        </a:spcBef>
                        <a:spcAft>
                          <a:spcPts val="1000"/>
                        </a:spcAft>
                      </a:pPr>
                      <a:r>
                        <a:rPr lang="en-US" sz="700">
                          <a:solidFill>
                            <a:srgbClr val="000000"/>
                          </a:solidFill>
                          <a:effectLst/>
                          <a:latin typeface="Calibri"/>
                          <a:ea typeface="Times New Roman"/>
                          <a:cs typeface="Times New Roman"/>
                        </a:rPr>
                        <a:t>45-64</a:t>
                      </a:r>
                      <a:endParaRPr lang="en-US" sz="700">
                        <a:effectLst/>
                        <a:latin typeface="Calibri"/>
                        <a:ea typeface="Calibri"/>
                        <a:cs typeface="Times New Roman"/>
                      </a:endParaRPr>
                    </a:p>
                  </a:txBody>
                  <a:tcPr marL="48473" marR="48473" marT="0" marB="0" anchor="b">
                    <a:lnL>
                      <a:noFill/>
                    </a:lnL>
                    <a:lnR>
                      <a:noFill/>
                    </a:lnR>
                    <a:lnT>
                      <a:noFill/>
                    </a:lnT>
                    <a:lnB>
                      <a:noFill/>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17.1</a:t>
                      </a:r>
                      <a:endParaRPr lang="en-US" sz="700">
                        <a:effectLst/>
                        <a:latin typeface="Calibri"/>
                        <a:ea typeface="Calibri"/>
                        <a:cs typeface="Times New Roman"/>
                      </a:endParaRPr>
                    </a:p>
                  </a:txBody>
                  <a:tcPr marL="48473" marR="484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2.6</a:t>
                      </a:r>
                      <a:endParaRPr lang="en-US" sz="700">
                        <a:effectLst/>
                        <a:latin typeface="Calibri"/>
                        <a:ea typeface="Calibri"/>
                        <a:cs typeface="Times New Roman"/>
                      </a:endParaRPr>
                    </a:p>
                  </a:txBody>
                  <a:tcPr marL="48473" marR="48473" marT="0" marB="0" anchor="b">
                    <a:lnL>
                      <a:noFill/>
                    </a:lnL>
                    <a:lnR>
                      <a:noFill/>
                    </a:lnR>
                    <a:lnT>
                      <a:noFill/>
                    </a:lnT>
                    <a:lnB>
                      <a:noFill/>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19</a:t>
                      </a:r>
                      <a:endParaRPr lang="en-US" sz="700">
                        <a:effectLst/>
                        <a:latin typeface="Calibri"/>
                        <a:ea typeface="Calibri"/>
                        <a:cs typeface="Times New Roman"/>
                      </a:endParaRPr>
                    </a:p>
                  </a:txBody>
                  <a:tcPr marL="48473" marR="484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1.7</a:t>
                      </a:r>
                      <a:endParaRPr lang="en-US" sz="700">
                        <a:effectLst/>
                        <a:latin typeface="Calibri"/>
                        <a:ea typeface="Calibri"/>
                        <a:cs typeface="Times New Roman"/>
                      </a:endParaRPr>
                    </a:p>
                  </a:txBody>
                  <a:tcPr marL="48473" marR="48473" marT="0" marB="0" anchor="b">
                    <a:lnL>
                      <a:noFill/>
                    </a:lnL>
                    <a:lnR>
                      <a:noFill/>
                    </a:lnR>
                    <a:lnT>
                      <a:noFill/>
                    </a:lnT>
                    <a:lnB>
                      <a:noFill/>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59.5</a:t>
                      </a:r>
                      <a:endParaRPr lang="en-US" sz="700">
                        <a:effectLst/>
                        <a:latin typeface="Calibri"/>
                        <a:ea typeface="Calibri"/>
                        <a:cs typeface="Times New Roman"/>
                      </a:endParaRPr>
                    </a:p>
                  </a:txBody>
                  <a:tcPr marL="48473" marR="48473" marT="0" marB="0" anchor="b">
                    <a:lnL>
                      <a:noFill/>
                    </a:lnL>
                    <a:lnR>
                      <a:noFill/>
                    </a:lnR>
                    <a:lnT>
                      <a:noFill/>
                    </a:lnT>
                    <a:lnB>
                      <a:noFill/>
                    </a:lnB>
                    <a:solidFill>
                      <a:srgbClr val="F2F2F2"/>
                    </a:solidFill>
                  </a:tcPr>
                </a:tc>
              </a:tr>
              <a:tr h="134649">
                <a:tc>
                  <a:txBody>
                    <a:bodyPr/>
                    <a:lstStyle/>
                    <a:p>
                      <a:pPr marL="55245" marR="0">
                        <a:lnSpc>
                          <a:spcPct val="115000"/>
                        </a:lnSpc>
                        <a:spcBef>
                          <a:spcPts val="0"/>
                        </a:spcBef>
                        <a:spcAft>
                          <a:spcPts val="1000"/>
                        </a:spcAft>
                      </a:pPr>
                      <a:r>
                        <a:rPr lang="en-US" sz="700">
                          <a:solidFill>
                            <a:srgbClr val="000000"/>
                          </a:solidFill>
                          <a:effectLst/>
                          <a:latin typeface="Calibri"/>
                          <a:ea typeface="Times New Roman"/>
                          <a:cs typeface="Times New Roman"/>
                        </a:rPr>
                        <a:t>65-74</a:t>
                      </a:r>
                      <a:endParaRPr lang="en-US" sz="700">
                        <a:effectLst/>
                        <a:latin typeface="Calibri"/>
                        <a:ea typeface="Calibri"/>
                        <a:cs typeface="Times New Roman"/>
                      </a:endParaRPr>
                    </a:p>
                  </a:txBody>
                  <a:tcPr marL="48473" marR="48473" marT="0" marB="0" anchor="b">
                    <a:lnL>
                      <a:noFill/>
                    </a:lnL>
                    <a:lnR>
                      <a:noFill/>
                    </a:lnR>
                    <a:lnT>
                      <a:noFill/>
                    </a:lnT>
                    <a:lnB>
                      <a:noFill/>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18.6</a:t>
                      </a:r>
                      <a:endParaRPr lang="en-US" sz="700">
                        <a:effectLst/>
                        <a:latin typeface="Calibri"/>
                        <a:ea typeface="Calibri"/>
                        <a:cs typeface="Times New Roman"/>
                      </a:endParaRPr>
                    </a:p>
                  </a:txBody>
                  <a:tcPr marL="48473" marR="484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3.0</a:t>
                      </a:r>
                      <a:endParaRPr lang="en-US" sz="700">
                        <a:effectLst/>
                        <a:latin typeface="Calibri"/>
                        <a:ea typeface="Calibri"/>
                        <a:cs typeface="Times New Roman"/>
                      </a:endParaRPr>
                    </a:p>
                  </a:txBody>
                  <a:tcPr marL="48473" marR="48473" marT="0" marB="0" anchor="b">
                    <a:lnL>
                      <a:noFill/>
                    </a:lnL>
                    <a:lnR>
                      <a:noFill/>
                    </a:lnR>
                    <a:lnT>
                      <a:noFill/>
                    </a:lnT>
                    <a:lnB>
                      <a:noFill/>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18.4</a:t>
                      </a:r>
                      <a:endParaRPr lang="en-US" sz="700">
                        <a:effectLst/>
                        <a:latin typeface="Calibri"/>
                        <a:ea typeface="Calibri"/>
                        <a:cs typeface="Times New Roman"/>
                      </a:endParaRPr>
                    </a:p>
                  </a:txBody>
                  <a:tcPr marL="48473" marR="484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2.1</a:t>
                      </a:r>
                      <a:endParaRPr lang="en-US" sz="700">
                        <a:effectLst/>
                        <a:latin typeface="Calibri"/>
                        <a:ea typeface="Calibri"/>
                        <a:cs typeface="Times New Roman"/>
                      </a:endParaRPr>
                    </a:p>
                  </a:txBody>
                  <a:tcPr marL="48473" marR="48473" marT="0" marB="0" anchor="b">
                    <a:lnL>
                      <a:noFill/>
                    </a:lnL>
                    <a:lnR>
                      <a:noFill/>
                    </a:lnR>
                    <a:lnT>
                      <a:noFill/>
                    </a:lnT>
                    <a:lnB>
                      <a:noFill/>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57.9</a:t>
                      </a:r>
                      <a:endParaRPr lang="en-US" sz="700">
                        <a:effectLst/>
                        <a:latin typeface="Calibri"/>
                        <a:ea typeface="Calibri"/>
                        <a:cs typeface="Times New Roman"/>
                      </a:endParaRPr>
                    </a:p>
                  </a:txBody>
                  <a:tcPr marL="48473" marR="48473" marT="0" marB="0" anchor="b">
                    <a:lnL>
                      <a:noFill/>
                    </a:lnL>
                    <a:lnR>
                      <a:noFill/>
                    </a:lnR>
                    <a:lnT>
                      <a:noFill/>
                    </a:lnT>
                    <a:lnB>
                      <a:noFill/>
                    </a:lnB>
                    <a:solidFill>
                      <a:srgbClr val="F2F2F2"/>
                    </a:solidFill>
                  </a:tcPr>
                </a:tc>
              </a:tr>
              <a:tr h="134649">
                <a:tc>
                  <a:txBody>
                    <a:bodyPr/>
                    <a:lstStyle/>
                    <a:p>
                      <a:pPr marL="55245" marR="0">
                        <a:lnSpc>
                          <a:spcPct val="115000"/>
                        </a:lnSpc>
                        <a:spcBef>
                          <a:spcPts val="0"/>
                        </a:spcBef>
                        <a:spcAft>
                          <a:spcPts val="1000"/>
                        </a:spcAft>
                      </a:pPr>
                      <a:r>
                        <a:rPr lang="en-US" sz="700">
                          <a:solidFill>
                            <a:srgbClr val="000000"/>
                          </a:solidFill>
                          <a:effectLst/>
                          <a:latin typeface="Calibri"/>
                          <a:ea typeface="Times New Roman"/>
                          <a:cs typeface="Times New Roman"/>
                        </a:rPr>
                        <a:t>75+</a:t>
                      </a:r>
                      <a:endParaRPr lang="en-US" sz="700">
                        <a:effectLst/>
                        <a:latin typeface="Calibri"/>
                        <a:ea typeface="Calibri"/>
                        <a:cs typeface="Times New Roman"/>
                      </a:endParaRPr>
                    </a:p>
                  </a:txBody>
                  <a:tcPr marL="48473" marR="4847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17.3</a:t>
                      </a:r>
                      <a:endParaRPr lang="en-US" sz="700">
                        <a:effectLst/>
                        <a:latin typeface="Calibri"/>
                        <a:ea typeface="Calibri"/>
                        <a:cs typeface="Times New Roman"/>
                      </a:endParaRPr>
                    </a:p>
                  </a:txBody>
                  <a:tcPr marL="48473" marR="4847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3.5</a:t>
                      </a:r>
                      <a:endParaRPr lang="en-US" sz="700">
                        <a:effectLst/>
                        <a:latin typeface="Calibri"/>
                        <a:ea typeface="Calibri"/>
                        <a:cs typeface="Times New Roman"/>
                      </a:endParaRPr>
                    </a:p>
                  </a:txBody>
                  <a:tcPr marL="48473" marR="4847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16.1</a:t>
                      </a:r>
                      <a:endParaRPr lang="en-US" sz="700">
                        <a:effectLst/>
                        <a:latin typeface="Calibri"/>
                        <a:ea typeface="Calibri"/>
                        <a:cs typeface="Times New Roman"/>
                      </a:endParaRPr>
                    </a:p>
                  </a:txBody>
                  <a:tcPr marL="48473" marR="4847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2.3</a:t>
                      </a:r>
                      <a:endParaRPr lang="en-US" sz="700">
                        <a:effectLst/>
                        <a:latin typeface="Calibri"/>
                        <a:ea typeface="Calibri"/>
                        <a:cs typeface="Times New Roman"/>
                      </a:endParaRPr>
                    </a:p>
                  </a:txBody>
                  <a:tcPr marL="48473" marR="4847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60.8</a:t>
                      </a:r>
                      <a:endParaRPr lang="en-US" sz="700">
                        <a:effectLst/>
                        <a:latin typeface="Calibri"/>
                        <a:ea typeface="Calibri"/>
                        <a:cs typeface="Times New Roman"/>
                      </a:endParaRPr>
                    </a:p>
                  </a:txBody>
                  <a:tcPr marL="48473" marR="4847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r>
              <a:tr h="134649">
                <a:tc>
                  <a:txBody>
                    <a:bodyPr/>
                    <a:lstStyle/>
                    <a:p>
                      <a:pPr marL="0" marR="0">
                        <a:lnSpc>
                          <a:spcPct val="115000"/>
                        </a:lnSpc>
                        <a:spcBef>
                          <a:spcPts val="0"/>
                        </a:spcBef>
                        <a:spcAft>
                          <a:spcPts val="1000"/>
                        </a:spcAft>
                      </a:pPr>
                      <a:r>
                        <a:rPr lang="en-US" sz="700" b="1">
                          <a:solidFill>
                            <a:srgbClr val="000000"/>
                          </a:solidFill>
                          <a:effectLst/>
                          <a:latin typeface="Calibri"/>
                          <a:ea typeface="Times New Roman"/>
                          <a:cs typeface="Times New Roman"/>
                        </a:rPr>
                        <a:t>Sex</a:t>
                      </a:r>
                      <a:endParaRPr lang="en-US" sz="700">
                        <a:effectLst/>
                        <a:latin typeface="Calibri"/>
                        <a:ea typeface="Calibri"/>
                        <a:cs typeface="Times New Roman"/>
                      </a:endParaRPr>
                    </a:p>
                  </a:txBody>
                  <a:tcPr marL="48473" marR="4847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 </a:t>
                      </a:r>
                      <a:endParaRPr lang="en-US" sz="700">
                        <a:effectLst/>
                        <a:latin typeface="Calibri"/>
                        <a:ea typeface="Calibri"/>
                        <a:cs typeface="Times New Roman"/>
                      </a:endParaRPr>
                    </a:p>
                  </a:txBody>
                  <a:tcPr marL="48473" marR="48473"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 </a:t>
                      </a:r>
                      <a:endParaRPr lang="en-US" sz="700">
                        <a:effectLst/>
                        <a:latin typeface="Calibri"/>
                        <a:ea typeface="Calibri"/>
                        <a:cs typeface="Times New Roman"/>
                      </a:endParaRPr>
                    </a:p>
                  </a:txBody>
                  <a:tcPr marL="48473" marR="4847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 </a:t>
                      </a:r>
                      <a:endParaRPr lang="en-US" sz="700">
                        <a:effectLst/>
                        <a:latin typeface="Calibri"/>
                        <a:ea typeface="Calibri"/>
                        <a:cs typeface="Times New Roman"/>
                      </a:endParaRPr>
                    </a:p>
                  </a:txBody>
                  <a:tcPr marL="48473" marR="48473"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 </a:t>
                      </a:r>
                      <a:endParaRPr lang="en-US" sz="700">
                        <a:effectLst/>
                        <a:latin typeface="Calibri"/>
                        <a:ea typeface="Calibri"/>
                        <a:cs typeface="Times New Roman"/>
                      </a:endParaRPr>
                    </a:p>
                  </a:txBody>
                  <a:tcPr marL="48473" marR="4847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 </a:t>
                      </a:r>
                      <a:endParaRPr lang="en-US" sz="700">
                        <a:effectLst/>
                        <a:latin typeface="Calibri"/>
                        <a:ea typeface="Calibri"/>
                        <a:cs typeface="Times New Roman"/>
                      </a:endParaRPr>
                    </a:p>
                  </a:txBody>
                  <a:tcPr marL="48473" marR="48473"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r>
              <a:tr h="134649">
                <a:tc>
                  <a:txBody>
                    <a:bodyPr/>
                    <a:lstStyle/>
                    <a:p>
                      <a:pPr marL="112395" marR="0">
                        <a:lnSpc>
                          <a:spcPct val="115000"/>
                        </a:lnSpc>
                        <a:spcBef>
                          <a:spcPts val="0"/>
                        </a:spcBef>
                        <a:spcAft>
                          <a:spcPts val="1000"/>
                        </a:spcAft>
                      </a:pPr>
                      <a:r>
                        <a:rPr lang="en-US" sz="700">
                          <a:solidFill>
                            <a:srgbClr val="000000"/>
                          </a:solidFill>
                          <a:effectLst/>
                          <a:latin typeface="Calibri"/>
                          <a:ea typeface="Times New Roman"/>
                          <a:cs typeface="Times New Roman"/>
                        </a:rPr>
                        <a:t>Male</a:t>
                      </a:r>
                      <a:endParaRPr lang="en-US" sz="700">
                        <a:effectLst/>
                        <a:latin typeface="Calibri"/>
                        <a:ea typeface="Calibri"/>
                        <a:cs typeface="Times New Roman"/>
                      </a:endParaRPr>
                    </a:p>
                  </a:txBody>
                  <a:tcPr marL="48473" marR="48473" marT="0" marB="0" anchor="b">
                    <a:lnL>
                      <a:noFill/>
                    </a:lnL>
                    <a:lnR>
                      <a:noFill/>
                    </a:lnR>
                    <a:lnT>
                      <a:noFill/>
                    </a:lnT>
                    <a:lnB>
                      <a:noFill/>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18.7</a:t>
                      </a:r>
                      <a:endParaRPr lang="en-US" sz="700">
                        <a:effectLst/>
                        <a:latin typeface="Calibri"/>
                        <a:ea typeface="Calibri"/>
                        <a:cs typeface="Times New Roman"/>
                      </a:endParaRPr>
                    </a:p>
                  </a:txBody>
                  <a:tcPr marL="48473" marR="484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2.1</a:t>
                      </a:r>
                      <a:endParaRPr lang="en-US" sz="700">
                        <a:effectLst/>
                        <a:latin typeface="Calibri"/>
                        <a:ea typeface="Calibri"/>
                        <a:cs typeface="Times New Roman"/>
                      </a:endParaRPr>
                    </a:p>
                  </a:txBody>
                  <a:tcPr marL="48473" marR="48473" marT="0" marB="0" anchor="b">
                    <a:lnL>
                      <a:noFill/>
                    </a:lnL>
                    <a:lnR>
                      <a:noFill/>
                    </a:lnR>
                    <a:lnT>
                      <a:noFill/>
                    </a:lnT>
                    <a:lnB>
                      <a:noFill/>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18.4</a:t>
                      </a:r>
                      <a:endParaRPr lang="en-US" sz="700">
                        <a:effectLst/>
                        <a:latin typeface="Calibri"/>
                        <a:ea typeface="Calibri"/>
                        <a:cs typeface="Times New Roman"/>
                      </a:endParaRPr>
                    </a:p>
                  </a:txBody>
                  <a:tcPr marL="48473" marR="484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1.6</a:t>
                      </a:r>
                      <a:endParaRPr lang="en-US" sz="700">
                        <a:effectLst/>
                        <a:latin typeface="Calibri"/>
                        <a:ea typeface="Calibri"/>
                        <a:cs typeface="Times New Roman"/>
                      </a:endParaRPr>
                    </a:p>
                  </a:txBody>
                  <a:tcPr marL="48473" marR="48473" marT="0" marB="0" anchor="b">
                    <a:lnL>
                      <a:noFill/>
                    </a:lnL>
                    <a:lnR>
                      <a:noFill/>
                    </a:lnR>
                    <a:lnT>
                      <a:noFill/>
                    </a:lnT>
                    <a:lnB>
                      <a:noFill/>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59.2</a:t>
                      </a:r>
                      <a:endParaRPr lang="en-US" sz="700">
                        <a:effectLst/>
                        <a:latin typeface="Calibri"/>
                        <a:ea typeface="Calibri"/>
                        <a:cs typeface="Times New Roman"/>
                      </a:endParaRPr>
                    </a:p>
                  </a:txBody>
                  <a:tcPr marL="48473" marR="48473" marT="0" marB="0" anchor="b">
                    <a:lnL>
                      <a:noFill/>
                    </a:lnL>
                    <a:lnR>
                      <a:noFill/>
                    </a:lnR>
                    <a:lnT>
                      <a:noFill/>
                    </a:lnT>
                    <a:lnB>
                      <a:noFill/>
                    </a:lnB>
                    <a:solidFill>
                      <a:srgbClr val="F2F2F2"/>
                    </a:solidFill>
                  </a:tcPr>
                </a:tc>
              </a:tr>
              <a:tr h="134649">
                <a:tc>
                  <a:txBody>
                    <a:bodyPr/>
                    <a:lstStyle/>
                    <a:p>
                      <a:pPr marL="112395" marR="0">
                        <a:lnSpc>
                          <a:spcPct val="115000"/>
                        </a:lnSpc>
                        <a:spcBef>
                          <a:spcPts val="0"/>
                        </a:spcBef>
                        <a:spcAft>
                          <a:spcPts val="1000"/>
                        </a:spcAft>
                      </a:pPr>
                      <a:r>
                        <a:rPr lang="en-US" sz="700">
                          <a:solidFill>
                            <a:srgbClr val="000000"/>
                          </a:solidFill>
                          <a:effectLst/>
                          <a:latin typeface="Calibri"/>
                          <a:ea typeface="Times New Roman"/>
                          <a:cs typeface="Times New Roman"/>
                        </a:rPr>
                        <a:t>Female</a:t>
                      </a:r>
                      <a:endParaRPr lang="en-US" sz="700">
                        <a:effectLst/>
                        <a:latin typeface="Calibri"/>
                        <a:ea typeface="Calibri"/>
                        <a:cs typeface="Times New Roman"/>
                      </a:endParaRPr>
                    </a:p>
                  </a:txBody>
                  <a:tcPr marL="48473" marR="4847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14.9</a:t>
                      </a:r>
                      <a:endParaRPr lang="en-US" sz="700">
                        <a:effectLst/>
                        <a:latin typeface="Calibri"/>
                        <a:ea typeface="Calibri"/>
                        <a:cs typeface="Times New Roman"/>
                      </a:endParaRPr>
                    </a:p>
                  </a:txBody>
                  <a:tcPr marL="48473" marR="4847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3.8</a:t>
                      </a:r>
                      <a:endParaRPr lang="en-US" sz="700">
                        <a:effectLst/>
                        <a:latin typeface="Calibri"/>
                        <a:ea typeface="Calibri"/>
                        <a:cs typeface="Times New Roman"/>
                      </a:endParaRPr>
                    </a:p>
                  </a:txBody>
                  <a:tcPr marL="48473" marR="4847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17.4</a:t>
                      </a:r>
                      <a:endParaRPr lang="en-US" sz="700">
                        <a:effectLst/>
                        <a:latin typeface="Calibri"/>
                        <a:ea typeface="Calibri"/>
                        <a:cs typeface="Times New Roman"/>
                      </a:endParaRPr>
                    </a:p>
                  </a:txBody>
                  <a:tcPr marL="48473" marR="4847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2.4</a:t>
                      </a:r>
                      <a:endParaRPr lang="en-US" sz="700">
                        <a:effectLst/>
                        <a:latin typeface="Calibri"/>
                        <a:ea typeface="Calibri"/>
                        <a:cs typeface="Times New Roman"/>
                      </a:endParaRPr>
                    </a:p>
                  </a:txBody>
                  <a:tcPr marL="48473" marR="4847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61.4</a:t>
                      </a:r>
                      <a:endParaRPr lang="en-US" sz="700">
                        <a:effectLst/>
                        <a:latin typeface="Calibri"/>
                        <a:ea typeface="Calibri"/>
                        <a:cs typeface="Times New Roman"/>
                      </a:endParaRPr>
                    </a:p>
                  </a:txBody>
                  <a:tcPr marL="48473" marR="4847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r>
              <a:tr h="136264">
                <a:tc>
                  <a:txBody>
                    <a:bodyPr/>
                    <a:lstStyle/>
                    <a:p>
                      <a:pPr marL="0" marR="0">
                        <a:lnSpc>
                          <a:spcPct val="115000"/>
                        </a:lnSpc>
                        <a:spcBef>
                          <a:spcPts val="0"/>
                        </a:spcBef>
                        <a:spcAft>
                          <a:spcPts val="1000"/>
                        </a:spcAft>
                      </a:pPr>
                      <a:r>
                        <a:rPr lang="en-US" sz="700" b="1">
                          <a:solidFill>
                            <a:srgbClr val="000000"/>
                          </a:solidFill>
                          <a:effectLst/>
                          <a:latin typeface="Calibri"/>
                          <a:ea typeface="Times New Roman"/>
                          <a:cs typeface="Times New Roman"/>
                        </a:rPr>
                        <a:t>Race</a:t>
                      </a:r>
                      <a:endParaRPr lang="en-US" sz="700">
                        <a:effectLst/>
                        <a:latin typeface="Calibri"/>
                        <a:ea typeface="Calibri"/>
                        <a:cs typeface="Times New Roman"/>
                      </a:endParaRPr>
                    </a:p>
                  </a:txBody>
                  <a:tcPr marL="48473" marR="4847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00">
                        <a:effectLst/>
                        <a:latin typeface="Calibri"/>
                      </a:endParaRPr>
                    </a:p>
                  </a:txBody>
                  <a:tcPr marL="48473" marR="48473"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nSpc>
                          <a:spcPct val="115000"/>
                        </a:lnSpc>
                      </a:pPr>
                      <a:endParaRPr lang="en-US" sz="700">
                        <a:effectLst/>
                        <a:latin typeface="Calibri"/>
                      </a:endParaRPr>
                    </a:p>
                  </a:txBody>
                  <a:tcPr marL="48473" marR="4847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00">
                        <a:effectLst/>
                        <a:latin typeface="Calibri"/>
                      </a:endParaRPr>
                    </a:p>
                  </a:txBody>
                  <a:tcPr marL="48473" marR="48473"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nSpc>
                          <a:spcPct val="115000"/>
                        </a:lnSpc>
                      </a:pPr>
                      <a:endParaRPr lang="en-US" sz="700">
                        <a:effectLst/>
                        <a:latin typeface="Calibri"/>
                      </a:endParaRPr>
                    </a:p>
                  </a:txBody>
                  <a:tcPr marL="48473" marR="4847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00">
                        <a:effectLst/>
                        <a:latin typeface="Calibri"/>
                      </a:endParaRPr>
                    </a:p>
                  </a:txBody>
                  <a:tcPr marL="48473" marR="48473"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r>
              <a:tr h="134649">
                <a:tc>
                  <a:txBody>
                    <a:bodyPr/>
                    <a:lstStyle/>
                    <a:p>
                      <a:pPr marL="112395" marR="0">
                        <a:lnSpc>
                          <a:spcPct val="115000"/>
                        </a:lnSpc>
                        <a:spcBef>
                          <a:spcPts val="0"/>
                        </a:spcBef>
                        <a:spcAft>
                          <a:spcPts val="1000"/>
                        </a:spcAft>
                      </a:pPr>
                      <a:r>
                        <a:rPr lang="en-US" sz="700">
                          <a:solidFill>
                            <a:srgbClr val="000000"/>
                          </a:solidFill>
                          <a:effectLst/>
                          <a:latin typeface="Calibri"/>
                          <a:ea typeface="Times New Roman"/>
                          <a:cs typeface="Times New Roman"/>
                        </a:rPr>
                        <a:t>White</a:t>
                      </a:r>
                      <a:endParaRPr lang="en-US" sz="700">
                        <a:effectLst/>
                        <a:latin typeface="Calibri"/>
                        <a:ea typeface="Calibri"/>
                        <a:cs typeface="Times New Roman"/>
                      </a:endParaRPr>
                    </a:p>
                  </a:txBody>
                  <a:tcPr marL="48473" marR="48473" marT="0" marB="0" anchor="b">
                    <a:lnL>
                      <a:noFill/>
                    </a:lnL>
                    <a:lnR>
                      <a:noFill/>
                    </a:lnR>
                    <a:lnT>
                      <a:noFill/>
                    </a:lnT>
                    <a:lnB>
                      <a:noFill/>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17.9</a:t>
                      </a:r>
                      <a:endParaRPr lang="en-US" sz="700">
                        <a:effectLst/>
                        <a:latin typeface="Calibri"/>
                        <a:ea typeface="Calibri"/>
                        <a:cs typeface="Times New Roman"/>
                      </a:endParaRPr>
                    </a:p>
                  </a:txBody>
                  <a:tcPr marL="48473" marR="484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2.3</a:t>
                      </a:r>
                      <a:endParaRPr lang="en-US" sz="700">
                        <a:effectLst/>
                        <a:latin typeface="Calibri"/>
                        <a:ea typeface="Calibri"/>
                        <a:cs typeface="Times New Roman"/>
                      </a:endParaRPr>
                    </a:p>
                  </a:txBody>
                  <a:tcPr marL="48473" marR="48473" marT="0" marB="0" anchor="b">
                    <a:lnL>
                      <a:noFill/>
                    </a:lnL>
                    <a:lnR>
                      <a:noFill/>
                    </a:lnR>
                    <a:lnT>
                      <a:noFill/>
                    </a:lnT>
                    <a:lnB>
                      <a:noFill/>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17.6</a:t>
                      </a:r>
                      <a:endParaRPr lang="en-US" sz="700">
                        <a:effectLst/>
                        <a:latin typeface="Calibri"/>
                        <a:ea typeface="Calibri"/>
                        <a:cs typeface="Times New Roman"/>
                      </a:endParaRPr>
                    </a:p>
                  </a:txBody>
                  <a:tcPr marL="48473" marR="484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1.7</a:t>
                      </a:r>
                      <a:endParaRPr lang="en-US" sz="700">
                        <a:effectLst/>
                        <a:latin typeface="Calibri"/>
                        <a:ea typeface="Calibri"/>
                        <a:cs typeface="Times New Roman"/>
                      </a:endParaRPr>
                    </a:p>
                  </a:txBody>
                  <a:tcPr marL="48473" marR="48473" marT="0" marB="0" anchor="b">
                    <a:lnL>
                      <a:noFill/>
                    </a:lnL>
                    <a:lnR>
                      <a:noFill/>
                    </a:lnR>
                    <a:lnT>
                      <a:noFill/>
                    </a:lnT>
                    <a:lnB>
                      <a:noFill/>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60.5</a:t>
                      </a:r>
                      <a:endParaRPr lang="en-US" sz="700">
                        <a:effectLst/>
                        <a:latin typeface="Calibri"/>
                        <a:ea typeface="Calibri"/>
                        <a:cs typeface="Times New Roman"/>
                      </a:endParaRPr>
                    </a:p>
                  </a:txBody>
                  <a:tcPr marL="48473" marR="48473" marT="0" marB="0" anchor="b">
                    <a:lnL>
                      <a:noFill/>
                    </a:lnL>
                    <a:lnR>
                      <a:noFill/>
                    </a:lnR>
                    <a:lnT>
                      <a:noFill/>
                    </a:lnT>
                    <a:lnB>
                      <a:noFill/>
                    </a:lnB>
                    <a:solidFill>
                      <a:srgbClr val="F2F2F2"/>
                    </a:solidFill>
                  </a:tcPr>
                </a:tc>
              </a:tr>
              <a:tr h="134649">
                <a:tc>
                  <a:txBody>
                    <a:bodyPr/>
                    <a:lstStyle/>
                    <a:p>
                      <a:pPr marL="112395" marR="0">
                        <a:lnSpc>
                          <a:spcPct val="115000"/>
                        </a:lnSpc>
                        <a:spcBef>
                          <a:spcPts val="0"/>
                        </a:spcBef>
                        <a:spcAft>
                          <a:spcPts val="1000"/>
                        </a:spcAft>
                      </a:pPr>
                      <a:r>
                        <a:rPr lang="en-US" sz="700">
                          <a:solidFill>
                            <a:srgbClr val="000000"/>
                          </a:solidFill>
                          <a:effectLst/>
                          <a:latin typeface="Calibri"/>
                          <a:ea typeface="Times New Roman"/>
                          <a:cs typeface="Times New Roman"/>
                        </a:rPr>
                        <a:t>Black/African American</a:t>
                      </a:r>
                      <a:endParaRPr lang="en-US" sz="700">
                        <a:effectLst/>
                        <a:latin typeface="Calibri"/>
                        <a:ea typeface="Calibri"/>
                        <a:cs typeface="Times New Roman"/>
                      </a:endParaRPr>
                    </a:p>
                  </a:txBody>
                  <a:tcPr marL="48473" marR="48473" marT="0" marB="0" anchor="b">
                    <a:lnL>
                      <a:noFill/>
                    </a:lnL>
                    <a:lnR>
                      <a:noFill/>
                    </a:lnR>
                    <a:lnT>
                      <a:noFill/>
                    </a:lnT>
                    <a:lnB>
                      <a:noFill/>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15.5</a:t>
                      </a:r>
                      <a:endParaRPr lang="en-US" sz="700">
                        <a:effectLst/>
                        <a:latin typeface="Calibri"/>
                        <a:ea typeface="Calibri"/>
                        <a:cs typeface="Times New Roman"/>
                      </a:endParaRPr>
                    </a:p>
                  </a:txBody>
                  <a:tcPr marL="48473" marR="484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4.2</a:t>
                      </a:r>
                      <a:endParaRPr lang="en-US" sz="700">
                        <a:effectLst/>
                        <a:latin typeface="Calibri"/>
                        <a:ea typeface="Calibri"/>
                        <a:cs typeface="Times New Roman"/>
                      </a:endParaRPr>
                    </a:p>
                  </a:txBody>
                  <a:tcPr marL="48473" marR="48473" marT="0" marB="0" anchor="b">
                    <a:lnL>
                      <a:noFill/>
                    </a:lnL>
                    <a:lnR>
                      <a:noFill/>
                    </a:lnR>
                    <a:lnT>
                      <a:noFill/>
                    </a:lnT>
                    <a:lnB>
                      <a:noFill/>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18.5</a:t>
                      </a:r>
                      <a:endParaRPr lang="en-US" sz="700">
                        <a:effectLst/>
                        <a:latin typeface="Calibri"/>
                        <a:ea typeface="Calibri"/>
                        <a:cs typeface="Times New Roman"/>
                      </a:endParaRPr>
                    </a:p>
                  </a:txBody>
                  <a:tcPr marL="48473" marR="484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2.7</a:t>
                      </a:r>
                      <a:endParaRPr lang="en-US" sz="700">
                        <a:effectLst/>
                        <a:latin typeface="Calibri"/>
                        <a:ea typeface="Calibri"/>
                        <a:cs typeface="Times New Roman"/>
                      </a:endParaRPr>
                    </a:p>
                  </a:txBody>
                  <a:tcPr marL="48473" marR="48473" marT="0" marB="0" anchor="b">
                    <a:lnL>
                      <a:noFill/>
                    </a:lnL>
                    <a:lnR>
                      <a:noFill/>
                    </a:lnR>
                    <a:lnT>
                      <a:noFill/>
                    </a:lnT>
                    <a:lnB>
                      <a:noFill/>
                    </a:lnB>
                  </a:tcPr>
                </a:tc>
                <a:tc>
                  <a:txBody>
                    <a:bodyPr/>
                    <a:lstStyle/>
                    <a:p>
                      <a:pPr marL="0" marR="0" algn="ctr">
                        <a:lnSpc>
                          <a:spcPct val="115000"/>
                        </a:lnSpc>
                        <a:spcBef>
                          <a:spcPts val="0"/>
                        </a:spcBef>
                        <a:spcAft>
                          <a:spcPts val="1000"/>
                        </a:spcAft>
                      </a:pPr>
                      <a:r>
                        <a:rPr lang="en-US" sz="700" dirty="0">
                          <a:solidFill>
                            <a:srgbClr val="000000"/>
                          </a:solidFill>
                          <a:effectLst/>
                          <a:latin typeface="Calibri"/>
                          <a:ea typeface="Times New Roman"/>
                          <a:cs typeface="Times New Roman"/>
                        </a:rPr>
                        <a:t>59.0</a:t>
                      </a:r>
                      <a:endParaRPr lang="en-US" sz="700" dirty="0">
                        <a:effectLst/>
                        <a:latin typeface="Calibri"/>
                        <a:ea typeface="Calibri"/>
                        <a:cs typeface="Times New Roman"/>
                      </a:endParaRPr>
                    </a:p>
                  </a:txBody>
                  <a:tcPr marL="48473" marR="48473" marT="0" marB="0" anchor="b">
                    <a:lnL>
                      <a:noFill/>
                    </a:lnL>
                    <a:lnR>
                      <a:noFill/>
                    </a:lnR>
                    <a:lnT>
                      <a:noFill/>
                    </a:lnT>
                    <a:lnB>
                      <a:noFill/>
                    </a:lnB>
                    <a:solidFill>
                      <a:srgbClr val="F2F2F2"/>
                    </a:solidFill>
                  </a:tcPr>
                </a:tc>
              </a:tr>
              <a:tr h="134649">
                <a:tc>
                  <a:txBody>
                    <a:bodyPr/>
                    <a:lstStyle/>
                    <a:p>
                      <a:pPr marL="112395" marR="0">
                        <a:lnSpc>
                          <a:spcPct val="115000"/>
                        </a:lnSpc>
                        <a:spcBef>
                          <a:spcPts val="0"/>
                        </a:spcBef>
                        <a:spcAft>
                          <a:spcPts val="1000"/>
                        </a:spcAft>
                      </a:pPr>
                      <a:r>
                        <a:rPr lang="en-US" sz="700">
                          <a:solidFill>
                            <a:srgbClr val="000000"/>
                          </a:solidFill>
                          <a:effectLst/>
                          <a:latin typeface="Calibri"/>
                          <a:ea typeface="Times New Roman"/>
                          <a:cs typeface="Times New Roman"/>
                        </a:rPr>
                        <a:t>Native American</a:t>
                      </a:r>
                      <a:endParaRPr lang="en-US" sz="700">
                        <a:effectLst/>
                        <a:latin typeface="Calibri"/>
                        <a:ea typeface="Calibri"/>
                        <a:cs typeface="Times New Roman"/>
                      </a:endParaRPr>
                    </a:p>
                  </a:txBody>
                  <a:tcPr marL="48473" marR="48473" marT="0" marB="0" anchor="b">
                    <a:lnL>
                      <a:noFill/>
                    </a:lnL>
                    <a:lnR>
                      <a:noFill/>
                    </a:lnR>
                    <a:lnT>
                      <a:noFill/>
                    </a:lnT>
                    <a:lnB>
                      <a:noFill/>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14.9</a:t>
                      </a:r>
                      <a:endParaRPr lang="en-US" sz="700">
                        <a:effectLst/>
                        <a:latin typeface="Calibri"/>
                        <a:ea typeface="Calibri"/>
                        <a:cs typeface="Times New Roman"/>
                      </a:endParaRPr>
                    </a:p>
                  </a:txBody>
                  <a:tcPr marL="48473" marR="484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2.8</a:t>
                      </a:r>
                      <a:endParaRPr lang="en-US" sz="700">
                        <a:effectLst/>
                        <a:latin typeface="Calibri"/>
                        <a:ea typeface="Calibri"/>
                        <a:cs typeface="Times New Roman"/>
                      </a:endParaRPr>
                    </a:p>
                  </a:txBody>
                  <a:tcPr marL="48473" marR="48473" marT="0" marB="0" anchor="b">
                    <a:lnL>
                      <a:noFill/>
                    </a:lnL>
                    <a:lnR>
                      <a:noFill/>
                    </a:lnR>
                    <a:lnT>
                      <a:noFill/>
                    </a:lnT>
                    <a:lnB>
                      <a:noFill/>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25</a:t>
                      </a:r>
                      <a:endParaRPr lang="en-US" sz="700">
                        <a:effectLst/>
                        <a:latin typeface="Calibri"/>
                        <a:ea typeface="Calibri"/>
                        <a:cs typeface="Times New Roman"/>
                      </a:endParaRPr>
                    </a:p>
                  </a:txBody>
                  <a:tcPr marL="48473" marR="484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1.4</a:t>
                      </a:r>
                      <a:endParaRPr lang="en-US" sz="700">
                        <a:effectLst/>
                        <a:latin typeface="Calibri"/>
                        <a:ea typeface="Calibri"/>
                        <a:cs typeface="Times New Roman"/>
                      </a:endParaRPr>
                    </a:p>
                  </a:txBody>
                  <a:tcPr marL="48473" marR="48473" marT="0" marB="0" anchor="b">
                    <a:lnL>
                      <a:noFill/>
                    </a:lnL>
                    <a:lnR>
                      <a:noFill/>
                    </a:lnR>
                    <a:lnT>
                      <a:noFill/>
                    </a:lnT>
                    <a:lnB>
                      <a:noFill/>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55.9</a:t>
                      </a:r>
                      <a:endParaRPr lang="en-US" sz="700">
                        <a:effectLst/>
                        <a:latin typeface="Calibri"/>
                        <a:ea typeface="Calibri"/>
                        <a:cs typeface="Times New Roman"/>
                      </a:endParaRPr>
                    </a:p>
                  </a:txBody>
                  <a:tcPr marL="48473" marR="48473" marT="0" marB="0" anchor="b">
                    <a:lnL>
                      <a:noFill/>
                    </a:lnL>
                    <a:lnR>
                      <a:noFill/>
                    </a:lnR>
                    <a:lnT>
                      <a:noFill/>
                    </a:lnT>
                    <a:lnB>
                      <a:noFill/>
                    </a:lnB>
                    <a:solidFill>
                      <a:srgbClr val="F2F2F2"/>
                    </a:solidFill>
                  </a:tcPr>
                </a:tc>
              </a:tr>
              <a:tr h="134649">
                <a:tc>
                  <a:txBody>
                    <a:bodyPr/>
                    <a:lstStyle/>
                    <a:p>
                      <a:pPr marL="112395" marR="0">
                        <a:lnSpc>
                          <a:spcPct val="115000"/>
                        </a:lnSpc>
                        <a:spcBef>
                          <a:spcPts val="0"/>
                        </a:spcBef>
                        <a:spcAft>
                          <a:spcPts val="1000"/>
                        </a:spcAft>
                      </a:pPr>
                      <a:r>
                        <a:rPr lang="en-US" sz="700">
                          <a:solidFill>
                            <a:srgbClr val="000000"/>
                          </a:solidFill>
                          <a:effectLst/>
                          <a:latin typeface="Calibri"/>
                          <a:ea typeface="Times New Roman"/>
                          <a:cs typeface="Times New Roman"/>
                        </a:rPr>
                        <a:t>Asian</a:t>
                      </a:r>
                      <a:endParaRPr lang="en-US" sz="700">
                        <a:effectLst/>
                        <a:latin typeface="Calibri"/>
                        <a:ea typeface="Calibri"/>
                        <a:cs typeface="Times New Roman"/>
                      </a:endParaRPr>
                    </a:p>
                  </a:txBody>
                  <a:tcPr marL="48473" marR="4847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20.0</a:t>
                      </a:r>
                      <a:endParaRPr lang="en-US" sz="700">
                        <a:effectLst/>
                        <a:latin typeface="Calibri"/>
                        <a:ea typeface="Calibri"/>
                        <a:cs typeface="Times New Roman"/>
                      </a:endParaRPr>
                    </a:p>
                  </a:txBody>
                  <a:tcPr marL="48473" marR="4847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2.9</a:t>
                      </a:r>
                      <a:endParaRPr lang="en-US" sz="700">
                        <a:effectLst/>
                        <a:latin typeface="Calibri"/>
                        <a:ea typeface="Calibri"/>
                        <a:cs typeface="Times New Roman"/>
                      </a:endParaRPr>
                    </a:p>
                  </a:txBody>
                  <a:tcPr marL="48473" marR="4847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19.3</a:t>
                      </a:r>
                      <a:endParaRPr lang="en-US" sz="700">
                        <a:effectLst/>
                        <a:latin typeface="Calibri"/>
                        <a:ea typeface="Calibri"/>
                        <a:cs typeface="Times New Roman"/>
                      </a:endParaRPr>
                    </a:p>
                  </a:txBody>
                  <a:tcPr marL="48473" marR="4847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1.8</a:t>
                      </a:r>
                      <a:endParaRPr lang="en-US" sz="700">
                        <a:effectLst/>
                        <a:latin typeface="Calibri"/>
                        <a:ea typeface="Calibri"/>
                        <a:cs typeface="Times New Roman"/>
                      </a:endParaRPr>
                    </a:p>
                  </a:txBody>
                  <a:tcPr marL="48473" marR="4847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56.0</a:t>
                      </a:r>
                      <a:endParaRPr lang="en-US" sz="700">
                        <a:effectLst/>
                        <a:latin typeface="Calibri"/>
                        <a:ea typeface="Calibri"/>
                        <a:cs typeface="Times New Roman"/>
                      </a:endParaRPr>
                    </a:p>
                  </a:txBody>
                  <a:tcPr marL="48473" marR="4847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r>
              <a:tr h="134649">
                <a:tc>
                  <a:txBody>
                    <a:bodyPr/>
                    <a:lstStyle/>
                    <a:p>
                      <a:pPr marL="0" marR="0">
                        <a:lnSpc>
                          <a:spcPct val="115000"/>
                        </a:lnSpc>
                        <a:spcBef>
                          <a:spcPts val="0"/>
                        </a:spcBef>
                        <a:spcAft>
                          <a:spcPts val="1000"/>
                        </a:spcAft>
                      </a:pPr>
                      <a:r>
                        <a:rPr lang="en-US" sz="700" b="1">
                          <a:solidFill>
                            <a:srgbClr val="000000"/>
                          </a:solidFill>
                          <a:effectLst/>
                          <a:latin typeface="Calibri"/>
                          <a:ea typeface="Times New Roman"/>
                          <a:cs typeface="Times New Roman"/>
                        </a:rPr>
                        <a:t>Ethnicity</a:t>
                      </a:r>
                      <a:endParaRPr lang="en-US" sz="700">
                        <a:effectLst/>
                        <a:latin typeface="Calibri"/>
                        <a:ea typeface="Calibri"/>
                        <a:cs typeface="Times New Roman"/>
                      </a:endParaRPr>
                    </a:p>
                  </a:txBody>
                  <a:tcPr marL="48473" marR="4847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 </a:t>
                      </a:r>
                      <a:endParaRPr lang="en-US" sz="700">
                        <a:effectLst/>
                        <a:latin typeface="Calibri"/>
                        <a:ea typeface="Calibri"/>
                        <a:cs typeface="Times New Roman"/>
                      </a:endParaRPr>
                    </a:p>
                  </a:txBody>
                  <a:tcPr marL="48473" marR="48473"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 </a:t>
                      </a:r>
                      <a:endParaRPr lang="en-US" sz="700">
                        <a:effectLst/>
                        <a:latin typeface="Calibri"/>
                        <a:ea typeface="Calibri"/>
                        <a:cs typeface="Times New Roman"/>
                      </a:endParaRPr>
                    </a:p>
                  </a:txBody>
                  <a:tcPr marL="48473" marR="4847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 </a:t>
                      </a:r>
                      <a:endParaRPr lang="en-US" sz="700">
                        <a:effectLst/>
                        <a:latin typeface="Calibri"/>
                        <a:ea typeface="Calibri"/>
                        <a:cs typeface="Times New Roman"/>
                      </a:endParaRPr>
                    </a:p>
                  </a:txBody>
                  <a:tcPr marL="48473" marR="48473"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 </a:t>
                      </a:r>
                      <a:endParaRPr lang="en-US" sz="700">
                        <a:effectLst/>
                        <a:latin typeface="Calibri"/>
                        <a:ea typeface="Calibri"/>
                        <a:cs typeface="Times New Roman"/>
                      </a:endParaRPr>
                    </a:p>
                  </a:txBody>
                  <a:tcPr marL="48473" marR="4847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 </a:t>
                      </a:r>
                      <a:endParaRPr lang="en-US" sz="700">
                        <a:effectLst/>
                        <a:latin typeface="Calibri"/>
                        <a:ea typeface="Calibri"/>
                        <a:cs typeface="Times New Roman"/>
                      </a:endParaRPr>
                    </a:p>
                  </a:txBody>
                  <a:tcPr marL="48473" marR="48473"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r>
              <a:tr h="134649">
                <a:tc>
                  <a:txBody>
                    <a:bodyPr/>
                    <a:lstStyle/>
                    <a:p>
                      <a:pPr marL="112395" marR="0">
                        <a:lnSpc>
                          <a:spcPct val="115000"/>
                        </a:lnSpc>
                        <a:spcBef>
                          <a:spcPts val="0"/>
                        </a:spcBef>
                        <a:spcAft>
                          <a:spcPts val="1000"/>
                        </a:spcAft>
                      </a:pPr>
                      <a:r>
                        <a:rPr lang="en-US" sz="700">
                          <a:solidFill>
                            <a:srgbClr val="000000"/>
                          </a:solidFill>
                          <a:effectLst/>
                          <a:latin typeface="Calibri"/>
                          <a:ea typeface="Times New Roman"/>
                          <a:cs typeface="Times New Roman"/>
                        </a:rPr>
                        <a:t>Hispanic</a:t>
                      </a:r>
                      <a:endParaRPr lang="en-US" sz="700">
                        <a:effectLst/>
                        <a:latin typeface="Calibri"/>
                        <a:ea typeface="Calibri"/>
                        <a:cs typeface="Times New Roman"/>
                      </a:endParaRPr>
                    </a:p>
                  </a:txBody>
                  <a:tcPr marL="48473" marR="4847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12.4</a:t>
                      </a:r>
                      <a:endParaRPr lang="en-US" sz="700">
                        <a:effectLst/>
                        <a:latin typeface="Calibri"/>
                        <a:ea typeface="Calibri"/>
                        <a:cs typeface="Times New Roman"/>
                      </a:endParaRPr>
                    </a:p>
                  </a:txBody>
                  <a:tcPr marL="48473" marR="4847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1.2</a:t>
                      </a:r>
                      <a:endParaRPr lang="en-US" sz="700">
                        <a:effectLst/>
                        <a:latin typeface="Calibri"/>
                        <a:ea typeface="Calibri"/>
                        <a:cs typeface="Times New Roman"/>
                      </a:endParaRPr>
                    </a:p>
                  </a:txBody>
                  <a:tcPr marL="48473" marR="4847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16.7</a:t>
                      </a:r>
                      <a:endParaRPr lang="en-US" sz="700">
                        <a:effectLst/>
                        <a:latin typeface="Calibri"/>
                        <a:ea typeface="Calibri"/>
                        <a:cs typeface="Times New Roman"/>
                      </a:endParaRPr>
                    </a:p>
                  </a:txBody>
                  <a:tcPr marL="48473" marR="4847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1.4</a:t>
                      </a:r>
                      <a:endParaRPr lang="en-US" sz="700">
                        <a:effectLst/>
                        <a:latin typeface="Calibri"/>
                        <a:ea typeface="Calibri"/>
                        <a:cs typeface="Times New Roman"/>
                      </a:endParaRPr>
                    </a:p>
                  </a:txBody>
                  <a:tcPr marL="48473" marR="4847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68.3</a:t>
                      </a:r>
                      <a:endParaRPr lang="en-US" sz="700">
                        <a:effectLst/>
                        <a:latin typeface="Calibri"/>
                        <a:ea typeface="Calibri"/>
                        <a:cs typeface="Times New Roman"/>
                      </a:endParaRPr>
                    </a:p>
                  </a:txBody>
                  <a:tcPr marL="48473" marR="4847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r>
              <a:tr h="136264">
                <a:tc>
                  <a:txBody>
                    <a:bodyPr/>
                    <a:lstStyle/>
                    <a:p>
                      <a:pPr marL="0" marR="0">
                        <a:lnSpc>
                          <a:spcPct val="115000"/>
                        </a:lnSpc>
                        <a:spcBef>
                          <a:spcPts val="0"/>
                        </a:spcBef>
                        <a:spcAft>
                          <a:spcPts val="1000"/>
                        </a:spcAft>
                      </a:pPr>
                      <a:r>
                        <a:rPr lang="en-US" sz="700" b="1">
                          <a:solidFill>
                            <a:srgbClr val="000000"/>
                          </a:solidFill>
                          <a:effectLst/>
                          <a:latin typeface="Calibri"/>
                          <a:ea typeface="Times New Roman"/>
                          <a:cs typeface="Times New Roman"/>
                        </a:rPr>
                        <a:t>Primary Cause of ESRD</a:t>
                      </a:r>
                      <a:endParaRPr lang="en-US" sz="700">
                        <a:effectLst/>
                        <a:latin typeface="Calibri"/>
                        <a:ea typeface="Calibri"/>
                        <a:cs typeface="Times New Roman"/>
                      </a:endParaRPr>
                    </a:p>
                  </a:txBody>
                  <a:tcPr marL="48473" marR="4847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00">
                        <a:effectLst/>
                        <a:latin typeface="Calibri"/>
                      </a:endParaRPr>
                    </a:p>
                  </a:txBody>
                  <a:tcPr marL="48473" marR="48473"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nSpc>
                          <a:spcPct val="115000"/>
                        </a:lnSpc>
                      </a:pPr>
                      <a:endParaRPr lang="en-US" sz="700">
                        <a:effectLst/>
                        <a:latin typeface="Calibri"/>
                      </a:endParaRPr>
                    </a:p>
                  </a:txBody>
                  <a:tcPr marL="48473" marR="4847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00">
                        <a:effectLst/>
                        <a:latin typeface="Calibri"/>
                      </a:endParaRPr>
                    </a:p>
                  </a:txBody>
                  <a:tcPr marL="48473" marR="48473"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nSpc>
                          <a:spcPct val="115000"/>
                        </a:lnSpc>
                      </a:pPr>
                      <a:endParaRPr lang="en-US" sz="700">
                        <a:effectLst/>
                        <a:latin typeface="Calibri"/>
                      </a:endParaRPr>
                    </a:p>
                  </a:txBody>
                  <a:tcPr marL="48473" marR="4847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00">
                        <a:effectLst/>
                        <a:latin typeface="Calibri"/>
                      </a:endParaRPr>
                    </a:p>
                  </a:txBody>
                  <a:tcPr marL="48473" marR="48473"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r>
              <a:tr h="134649">
                <a:tc>
                  <a:txBody>
                    <a:bodyPr/>
                    <a:lstStyle/>
                    <a:p>
                      <a:pPr marL="112395" marR="0">
                        <a:lnSpc>
                          <a:spcPct val="115000"/>
                        </a:lnSpc>
                        <a:spcBef>
                          <a:spcPts val="0"/>
                        </a:spcBef>
                        <a:spcAft>
                          <a:spcPts val="1000"/>
                        </a:spcAft>
                      </a:pPr>
                      <a:r>
                        <a:rPr lang="en-US" sz="700">
                          <a:solidFill>
                            <a:srgbClr val="000000"/>
                          </a:solidFill>
                          <a:effectLst/>
                          <a:latin typeface="Calibri"/>
                          <a:ea typeface="Times New Roman"/>
                          <a:cs typeface="Times New Roman"/>
                        </a:rPr>
                        <a:t>Diabetes</a:t>
                      </a:r>
                      <a:endParaRPr lang="en-US" sz="700">
                        <a:effectLst/>
                        <a:latin typeface="Calibri"/>
                        <a:ea typeface="Calibri"/>
                        <a:cs typeface="Times New Roman"/>
                      </a:endParaRPr>
                    </a:p>
                  </a:txBody>
                  <a:tcPr marL="48473" marR="48473" marT="0" marB="0" anchor="b">
                    <a:lnL>
                      <a:noFill/>
                    </a:lnL>
                    <a:lnR>
                      <a:noFill/>
                    </a:lnR>
                    <a:lnT>
                      <a:noFill/>
                    </a:lnT>
                    <a:lnB>
                      <a:noFill/>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17.7</a:t>
                      </a:r>
                      <a:endParaRPr lang="en-US" sz="700">
                        <a:effectLst/>
                        <a:latin typeface="Calibri"/>
                        <a:ea typeface="Calibri"/>
                        <a:cs typeface="Times New Roman"/>
                      </a:endParaRPr>
                    </a:p>
                  </a:txBody>
                  <a:tcPr marL="48473" marR="484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2.9</a:t>
                      </a:r>
                      <a:endParaRPr lang="en-US" sz="700">
                        <a:effectLst/>
                        <a:latin typeface="Calibri"/>
                        <a:ea typeface="Calibri"/>
                        <a:cs typeface="Times New Roman"/>
                      </a:endParaRPr>
                    </a:p>
                  </a:txBody>
                  <a:tcPr marL="48473" marR="48473" marT="0" marB="0" anchor="b">
                    <a:lnL>
                      <a:noFill/>
                    </a:lnL>
                    <a:lnR>
                      <a:noFill/>
                    </a:lnR>
                    <a:lnT>
                      <a:noFill/>
                    </a:lnT>
                    <a:lnB>
                      <a:noFill/>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20.9</a:t>
                      </a:r>
                      <a:endParaRPr lang="en-US" sz="700">
                        <a:effectLst/>
                        <a:latin typeface="Calibri"/>
                        <a:ea typeface="Calibri"/>
                        <a:cs typeface="Times New Roman"/>
                      </a:endParaRPr>
                    </a:p>
                  </a:txBody>
                  <a:tcPr marL="48473" marR="484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2.0</a:t>
                      </a:r>
                      <a:endParaRPr lang="en-US" sz="700">
                        <a:effectLst/>
                        <a:latin typeface="Calibri"/>
                        <a:ea typeface="Calibri"/>
                        <a:cs typeface="Times New Roman"/>
                      </a:endParaRPr>
                    </a:p>
                  </a:txBody>
                  <a:tcPr marL="48473" marR="48473" marT="0" marB="0" anchor="b">
                    <a:lnL>
                      <a:noFill/>
                    </a:lnL>
                    <a:lnR>
                      <a:noFill/>
                    </a:lnR>
                    <a:lnT>
                      <a:noFill/>
                    </a:lnT>
                    <a:lnB>
                      <a:noFill/>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56.4</a:t>
                      </a:r>
                      <a:endParaRPr lang="en-US" sz="700">
                        <a:effectLst/>
                        <a:latin typeface="Calibri"/>
                        <a:ea typeface="Calibri"/>
                        <a:cs typeface="Times New Roman"/>
                      </a:endParaRPr>
                    </a:p>
                  </a:txBody>
                  <a:tcPr marL="48473" marR="48473" marT="0" marB="0" anchor="b">
                    <a:lnL>
                      <a:noFill/>
                    </a:lnL>
                    <a:lnR>
                      <a:noFill/>
                    </a:lnR>
                    <a:lnT>
                      <a:noFill/>
                    </a:lnT>
                    <a:lnB>
                      <a:noFill/>
                    </a:lnB>
                    <a:solidFill>
                      <a:srgbClr val="F2F2F2"/>
                    </a:solidFill>
                  </a:tcPr>
                </a:tc>
              </a:tr>
              <a:tr h="134649">
                <a:tc>
                  <a:txBody>
                    <a:bodyPr/>
                    <a:lstStyle/>
                    <a:p>
                      <a:pPr marL="112395" marR="0">
                        <a:lnSpc>
                          <a:spcPct val="115000"/>
                        </a:lnSpc>
                        <a:spcBef>
                          <a:spcPts val="0"/>
                        </a:spcBef>
                        <a:spcAft>
                          <a:spcPts val="1000"/>
                        </a:spcAft>
                      </a:pPr>
                      <a:r>
                        <a:rPr lang="en-US" sz="700">
                          <a:solidFill>
                            <a:srgbClr val="000000"/>
                          </a:solidFill>
                          <a:effectLst/>
                          <a:latin typeface="Calibri"/>
                          <a:ea typeface="Times New Roman"/>
                          <a:cs typeface="Times New Roman"/>
                        </a:rPr>
                        <a:t>Hypertension</a:t>
                      </a:r>
                      <a:endParaRPr lang="en-US" sz="700">
                        <a:effectLst/>
                        <a:latin typeface="Calibri"/>
                        <a:ea typeface="Calibri"/>
                        <a:cs typeface="Times New Roman"/>
                      </a:endParaRPr>
                    </a:p>
                  </a:txBody>
                  <a:tcPr marL="48473" marR="48473" marT="0" marB="0" anchor="b">
                    <a:lnL>
                      <a:noFill/>
                    </a:lnL>
                    <a:lnR>
                      <a:noFill/>
                    </a:lnR>
                    <a:lnT>
                      <a:noFill/>
                    </a:lnT>
                    <a:lnB>
                      <a:noFill/>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17.5</a:t>
                      </a:r>
                      <a:endParaRPr lang="en-US" sz="700">
                        <a:effectLst/>
                        <a:latin typeface="Calibri"/>
                        <a:ea typeface="Calibri"/>
                        <a:cs typeface="Times New Roman"/>
                      </a:endParaRPr>
                    </a:p>
                  </a:txBody>
                  <a:tcPr marL="48473" marR="484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3.2</a:t>
                      </a:r>
                      <a:endParaRPr lang="en-US" sz="700">
                        <a:effectLst/>
                        <a:latin typeface="Calibri"/>
                        <a:ea typeface="Calibri"/>
                        <a:cs typeface="Times New Roman"/>
                      </a:endParaRPr>
                    </a:p>
                  </a:txBody>
                  <a:tcPr marL="48473" marR="48473" marT="0" marB="0" anchor="b">
                    <a:lnL>
                      <a:noFill/>
                    </a:lnL>
                    <a:lnR>
                      <a:noFill/>
                    </a:lnR>
                    <a:lnT>
                      <a:noFill/>
                    </a:lnT>
                    <a:lnB>
                      <a:noFill/>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16.6</a:t>
                      </a:r>
                      <a:endParaRPr lang="en-US" sz="700">
                        <a:effectLst/>
                        <a:latin typeface="Calibri"/>
                        <a:ea typeface="Calibri"/>
                        <a:cs typeface="Times New Roman"/>
                      </a:endParaRPr>
                    </a:p>
                  </a:txBody>
                  <a:tcPr marL="48473" marR="484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2.0</a:t>
                      </a:r>
                      <a:endParaRPr lang="en-US" sz="700">
                        <a:effectLst/>
                        <a:latin typeface="Calibri"/>
                        <a:ea typeface="Calibri"/>
                        <a:cs typeface="Times New Roman"/>
                      </a:endParaRPr>
                    </a:p>
                  </a:txBody>
                  <a:tcPr marL="48473" marR="48473" marT="0" marB="0" anchor="b">
                    <a:lnL>
                      <a:noFill/>
                    </a:lnL>
                    <a:lnR>
                      <a:noFill/>
                    </a:lnR>
                    <a:lnT>
                      <a:noFill/>
                    </a:lnT>
                    <a:lnB>
                      <a:noFill/>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60.6</a:t>
                      </a:r>
                      <a:endParaRPr lang="en-US" sz="700">
                        <a:effectLst/>
                        <a:latin typeface="Calibri"/>
                        <a:ea typeface="Calibri"/>
                        <a:cs typeface="Times New Roman"/>
                      </a:endParaRPr>
                    </a:p>
                  </a:txBody>
                  <a:tcPr marL="48473" marR="48473" marT="0" marB="0" anchor="b">
                    <a:lnL>
                      <a:noFill/>
                    </a:lnL>
                    <a:lnR>
                      <a:noFill/>
                    </a:lnR>
                    <a:lnT>
                      <a:noFill/>
                    </a:lnT>
                    <a:lnB>
                      <a:noFill/>
                    </a:lnB>
                    <a:solidFill>
                      <a:srgbClr val="F2F2F2"/>
                    </a:solidFill>
                  </a:tcPr>
                </a:tc>
              </a:tr>
              <a:tr h="134649">
                <a:tc>
                  <a:txBody>
                    <a:bodyPr/>
                    <a:lstStyle/>
                    <a:p>
                      <a:pPr marL="112395" marR="0">
                        <a:lnSpc>
                          <a:spcPct val="115000"/>
                        </a:lnSpc>
                        <a:spcBef>
                          <a:spcPts val="0"/>
                        </a:spcBef>
                        <a:spcAft>
                          <a:spcPts val="1000"/>
                        </a:spcAft>
                      </a:pPr>
                      <a:r>
                        <a:rPr lang="en-US" sz="700">
                          <a:solidFill>
                            <a:srgbClr val="000000"/>
                          </a:solidFill>
                          <a:effectLst/>
                          <a:latin typeface="Calibri"/>
                          <a:ea typeface="Times New Roman"/>
                          <a:cs typeface="Times New Roman"/>
                        </a:rPr>
                        <a:t>Glomerulonephritis</a:t>
                      </a:r>
                      <a:endParaRPr lang="en-US" sz="700">
                        <a:effectLst/>
                        <a:latin typeface="Calibri"/>
                        <a:ea typeface="Calibri"/>
                        <a:cs typeface="Times New Roman"/>
                      </a:endParaRPr>
                    </a:p>
                  </a:txBody>
                  <a:tcPr marL="48473" marR="48473" marT="0" marB="0" anchor="b">
                    <a:lnL>
                      <a:noFill/>
                    </a:lnL>
                    <a:lnR>
                      <a:noFill/>
                    </a:lnR>
                    <a:lnT>
                      <a:noFill/>
                    </a:lnT>
                    <a:lnB>
                      <a:noFill/>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18.6</a:t>
                      </a:r>
                      <a:endParaRPr lang="en-US" sz="700">
                        <a:effectLst/>
                        <a:latin typeface="Calibri"/>
                        <a:ea typeface="Calibri"/>
                        <a:cs typeface="Times New Roman"/>
                      </a:endParaRPr>
                    </a:p>
                  </a:txBody>
                  <a:tcPr marL="48473" marR="484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2.3</a:t>
                      </a:r>
                      <a:endParaRPr lang="en-US" sz="700">
                        <a:effectLst/>
                        <a:latin typeface="Calibri"/>
                        <a:ea typeface="Calibri"/>
                        <a:cs typeface="Times New Roman"/>
                      </a:endParaRPr>
                    </a:p>
                  </a:txBody>
                  <a:tcPr marL="48473" marR="48473" marT="0" marB="0" anchor="b">
                    <a:lnL>
                      <a:noFill/>
                    </a:lnL>
                    <a:lnR>
                      <a:noFill/>
                    </a:lnR>
                    <a:lnT>
                      <a:noFill/>
                    </a:lnT>
                    <a:lnB>
                      <a:noFill/>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16.5</a:t>
                      </a:r>
                      <a:endParaRPr lang="en-US" sz="700">
                        <a:effectLst/>
                        <a:latin typeface="Calibri"/>
                        <a:ea typeface="Calibri"/>
                        <a:cs typeface="Times New Roman"/>
                      </a:endParaRPr>
                    </a:p>
                  </a:txBody>
                  <a:tcPr marL="48473" marR="484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1.8</a:t>
                      </a:r>
                      <a:endParaRPr lang="en-US" sz="700">
                        <a:effectLst/>
                        <a:latin typeface="Calibri"/>
                        <a:ea typeface="Calibri"/>
                        <a:cs typeface="Times New Roman"/>
                      </a:endParaRPr>
                    </a:p>
                  </a:txBody>
                  <a:tcPr marL="48473" marR="48473" marT="0" marB="0" anchor="b">
                    <a:lnL>
                      <a:noFill/>
                    </a:lnL>
                    <a:lnR>
                      <a:noFill/>
                    </a:lnR>
                    <a:lnT>
                      <a:noFill/>
                    </a:lnT>
                    <a:lnB>
                      <a:noFill/>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60.7</a:t>
                      </a:r>
                      <a:endParaRPr lang="en-US" sz="700">
                        <a:effectLst/>
                        <a:latin typeface="Calibri"/>
                        <a:ea typeface="Calibri"/>
                        <a:cs typeface="Times New Roman"/>
                      </a:endParaRPr>
                    </a:p>
                  </a:txBody>
                  <a:tcPr marL="48473" marR="48473" marT="0" marB="0" anchor="b">
                    <a:lnL>
                      <a:noFill/>
                    </a:lnL>
                    <a:lnR>
                      <a:noFill/>
                    </a:lnR>
                    <a:lnT>
                      <a:noFill/>
                    </a:lnT>
                    <a:lnB>
                      <a:noFill/>
                    </a:lnB>
                    <a:solidFill>
                      <a:srgbClr val="F2F2F2"/>
                    </a:solidFill>
                  </a:tcPr>
                </a:tc>
              </a:tr>
              <a:tr h="134649">
                <a:tc>
                  <a:txBody>
                    <a:bodyPr/>
                    <a:lstStyle/>
                    <a:p>
                      <a:pPr marL="112395" marR="0">
                        <a:lnSpc>
                          <a:spcPct val="115000"/>
                        </a:lnSpc>
                        <a:spcBef>
                          <a:spcPts val="0"/>
                        </a:spcBef>
                        <a:spcAft>
                          <a:spcPts val="1000"/>
                        </a:spcAft>
                      </a:pPr>
                      <a:r>
                        <a:rPr lang="en-US" sz="700">
                          <a:solidFill>
                            <a:srgbClr val="000000"/>
                          </a:solidFill>
                          <a:effectLst/>
                          <a:latin typeface="Calibri"/>
                          <a:ea typeface="Times New Roman"/>
                          <a:cs typeface="Times New Roman"/>
                        </a:rPr>
                        <a:t>Cystic Kidney</a:t>
                      </a:r>
                      <a:endParaRPr lang="en-US" sz="700">
                        <a:effectLst/>
                        <a:latin typeface="Calibri"/>
                        <a:ea typeface="Calibri"/>
                        <a:cs typeface="Times New Roman"/>
                      </a:endParaRPr>
                    </a:p>
                  </a:txBody>
                  <a:tcPr marL="48473" marR="48473" marT="0" marB="0" anchor="b">
                    <a:lnL>
                      <a:noFill/>
                    </a:lnL>
                    <a:lnR>
                      <a:noFill/>
                    </a:lnR>
                    <a:lnT>
                      <a:noFill/>
                    </a:lnT>
                    <a:lnB>
                      <a:noFill/>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43.6</a:t>
                      </a:r>
                      <a:endParaRPr lang="en-US" sz="700">
                        <a:effectLst/>
                        <a:latin typeface="Calibri"/>
                        <a:ea typeface="Calibri"/>
                        <a:cs typeface="Times New Roman"/>
                      </a:endParaRPr>
                    </a:p>
                  </a:txBody>
                  <a:tcPr marL="48473" marR="484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4.0</a:t>
                      </a:r>
                      <a:endParaRPr lang="en-US" sz="700">
                        <a:effectLst/>
                        <a:latin typeface="Calibri"/>
                        <a:ea typeface="Calibri"/>
                        <a:cs typeface="Times New Roman"/>
                      </a:endParaRPr>
                    </a:p>
                  </a:txBody>
                  <a:tcPr marL="48473" marR="48473" marT="0" marB="0" anchor="b">
                    <a:lnL>
                      <a:noFill/>
                    </a:lnL>
                    <a:lnR>
                      <a:noFill/>
                    </a:lnR>
                    <a:lnT>
                      <a:noFill/>
                    </a:lnT>
                    <a:lnB>
                      <a:noFill/>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15.2</a:t>
                      </a:r>
                      <a:endParaRPr lang="en-US" sz="700">
                        <a:effectLst/>
                        <a:latin typeface="Calibri"/>
                        <a:ea typeface="Calibri"/>
                        <a:cs typeface="Times New Roman"/>
                      </a:endParaRPr>
                    </a:p>
                  </a:txBody>
                  <a:tcPr marL="48473" marR="484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1.5</a:t>
                      </a:r>
                      <a:endParaRPr lang="en-US" sz="700">
                        <a:effectLst/>
                        <a:latin typeface="Calibri"/>
                        <a:ea typeface="Calibri"/>
                        <a:cs typeface="Times New Roman"/>
                      </a:endParaRPr>
                    </a:p>
                  </a:txBody>
                  <a:tcPr marL="48473" marR="48473" marT="0" marB="0" anchor="b">
                    <a:lnL>
                      <a:noFill/>
                    </a:lnL>
                    <a:lnR>
                      <a:noFill/>
                    </a:lnR>
                    <a:lnT>
                      <a:noFill/>
                    </a:lnT>
                    <a:lnB>
                      <a:noFill/>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35.8</a:t>
                      </a:r>
                      <a:endParaRPr lang="en-US" sz="700">
                        <a:effectLst/>
                        <a:latin typeface="Calibri"/>
                        <a:ea typeface="Calibri"/>
                        <a:cs typeface="Times New Roman"/>
                      </a:endParaRPr>
                    </a:p>
                  </a:txBody>
                  <a:tcPr marL="48473" marR="48473" marT="0" marB="0" anchor="b">
                    <a:lnL>
                      <a:noFill/>
                    </a:lnL>
                    <a:lnR>
                      <a:noFill/>
                    </a:lnR>
                    <a:lnT>
                      <a:noFill/>
                    </a:lnT>
                    <a:lnB>
                      <a:noFill/>
                    </a:lnB>
                    <a:solidFill>
                      <a:srgbClr val="F2F2F2"/>
                    </a:solidFill>
                  </a:tcPr>
                </a:tc>
              </a:tr>
              <a:tr h="134649">
                <a:tc>
                  <a:txBody>
                    <a:bodyPr/>
                    <a:lstStyle/>
                    <a:p>
                      <a:pPr marL="112395" marR="0">
                        <a:lnSpc>
                          <a:spcPct val="115000"/>
                        </a:lnSpc>
                        <a:spcBef>
                          <a:spcPts val="0"/>
                        </a:spcBef>
                        <a:spcAft>
                          <a:spcPts val="1000"/>
                        </a:spcAft>
                      </a:pPr>
                      <a:r>
                        <a:rPr lang="en-US" sz="700">
                          <a:solidFill>
                            <a:srgbClr val="000000"/>
                          </a:solidFill>
                          <a:effectLst/>
                          <a:latin typeface="Calibri"/>
                          <a:ea typeface="Times New Roman"/>
                          <a:cs typeface="Times New Roman"/>
                        </a:rPr>
                        <a:t>Other Urologic</a:t>
                      </a:r>
                      <a:endParaRPr lang="en-US" sz="700">
                        <a:effectLst/>
                        <a:latin typeface="Calibri"/>
                        <a:ea typeface="Calibri"/>
                        <a:cs typeface="Times New Roman"/>
                      </a:endParaRPr>
                    </a:p>
                  </a:txBody>
                  <a:tcPr marL="48473" marR="48473" marT="0" marB="0" anchor="b">
                    <a:lnL>
                      <a:noFill/>
                    </a:lnL>
                    <a:lnR>
                      <a:noFill/>
                    </a:lnR>
                    <a:lnT>
                      <a:noFill/>
                    </a:lnT>
                    <a:lnB>
                      <a:noFill/>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14.2</a:t>
                      </a:r>
                      <a:endParaRPr lang="en-US" sz="700">
                        <a:effectLst/>
                        <a:latin typeface="Calibri"/>
                        <a:ea typeface="Calibri"/>
                        <a:cs typeface="Times New Roman"/>
                      </a:endParaRPr>
                    </a:p>
                  </a:txBody>
                  <a:tcPr marL="48473" marR="484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3.3</a:t>
                      </a:r>
                      <a:endParaRPr lang="en-US" sz="700">
                        <a:effectLst/>
                        <a:latin typeface="Calibri"/>
                        <a:ea typeface="Calibri"/>
                        <a:cs typeface="Times New Roman"/>
                      </a:endParaRPr>
                    </a:p>
                  </a:txBody>
                  <a:tcPr marL="48473" marR="48473" marT="0" marB="0" anchor="b">
                    <a:lnL>
                      <a:noFill/>
                    </a:lnL>
                    <a:lnR>
                      <a:noFill/>
                    </a:lnR>
                    <a:lnT>
                      <a:noFill/>
                    </a:lnT>
                    <a:lnB>
                      <a:noFill/>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14.4</a:t>
                      </a:r>
                      <a:endParaRPr lang="en-US" sz="700">
                        <a:effectLst/>
                        <a:latin typeface="Calibri"/>
                        <a:ea typeface="Calibri"/>
                        <a:cs typeface="Times New Roman"/>
                      </a:endParaRPr>
                    </a:p>
                  </a:txBody>
                  <a:tcPr marL="48473" marR="484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2.1</a:t>
                      </a:r>
                      <a:endParaRPr lang="en-US" sz="700">
                        <a:effectLst/>
                        <a:latin typeface="Calibri"/>
                        <a:ea typeface="Calibri"/>
                        <a:cs typeface="Times New Roman"/>
                      </a:endParaRPr>
                    </a:p>
                  </a:txBody>
                  <a:tcPr marL="48473" marR="48473" marT="0" marB="0" anchor="b">
                    <a:lnL>
                      <a:noFill/>
                    </a:lnL>
                    <a:lnR>
                      <a:noFill/>
                    </a:lnR>
                    <a:lnT>
                      <a:noFill/>
                    </a:lnT>
                    <a:lnB>
                      <a:noFill/>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66.0</a:t>
                      </a:r>
                      <a:endParaRPr lang="en-US" sz="700">
                        <a:effectLst/>
                        <a:latin typeface="Calibri"/>
                        <a:ea typeface="Calibri"/>
                        <a:cs typeface="Times New Roman"/>
                      </a:endParaRPr>
                    </a:p>
                  </a:txBody>
                  <a:tcPr marL="48473" marR="48473" marT="0" marB="0" anchor="b">
                    <a:lnL>
                      <a:noFill/>
                    </a:lnL>
                    <a:lnR>
                      <a:noFill/>
                    </a:lnR>
                    <a:lnT>
                      <a:noFill/>
                    </a:lnT>
                    <a:lnB>
                      <a:noFill/>
                    </a:lnB>
                    <a:solidFill>
                      <a:srgbClr val="F2F2F2"/>
                    </a:solidFill>
                  </a:tcPr>
                </a:tc>
              </a:tr>
              <a:tr h="134649">
                <a:tc>
                  <a:txBody>
                    <a:bodyPr/>
                    <a:lstStyle/>
                    <a:p>
                      <a:pPr marL="112395" marR="0">
                        <a:lnSpc>
                          <a:spcPct val="115000"/>
                        </a:lnSpc>
                        <a:spcBef>
                          <a:spcPts val="0"/>
                        </a:spcBef>
                        <a:spcAft>
                          <a:spcPts val="1000"/>
                        </a:spcAft>
                      </a:pPr>
                      <a:r>
                        <a:rPr lang="en-US" sz="700">
                          <a:solidFill>
                            <a:srgbClr val="000000"/>
                          </a:solidFill>
                          <a:effectLst/>
                          <a:latin typeface="Calibri"/>
                          <a:ea typeface="Times New Roman"/>
                          <a:cs typeface="Times New Roman"/>
                        </a:rPr>
                        <a:t>Other Cause</a:t>
                      </a:r>
                      <a:endParaRPr lang="en-US" sz="700">
                        <a:effectLst/>
                        <a:latin typeface="Calibri"/>
                        <a:ea typeface="Calibri"/>
                        <a:cs typeface="Times New Roman"/>
                      </a:endParaRPr>
                    </a:p>
                  </a:txBody>
                  <a:tcPr marL="48473" marR="48473" marT="0" marB="0" anchor="b">
                    <a:lnL>
                      <a:noFill/>
                    </a:lnL>
                    <a:lnR>
                      <a:noFill/>
                    </a:lnR>
                    <a:lnT>
                      <a:noFill/>
                    </a:lnT>
                    <a:lnB>
                      <a:noFill/>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9.2</a:t>
                      </a:r>
                      <a:endParaRPr lang="en-US" sz="700">
                        <a:effectLst/>
                        <a:latin typeface="Calibri"/>
                        <a:ea typeface="Calibri"/>
                        <a:cs typeface="Times New Roman"/>
                      </a:endParaRPr>
                    </a:p>
                  </a:txBody>
                  <a:tcPr marL="48473" marR="484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1.8</a:t>
                      </a:r>
                      <a:endParaRPr lang="en-US" sz="700">
                        <a:effectLst/>
                        <a:latin typeface="Calibri"/>
                        <a:ea typeface="Calibri"/>
                        <a:cs typeface="Times New Roman"/>
                      </a:endParaRPr>
                    </a:p>
                  </a:txBody>
                  <a:tcPr marL="48473" marR="48473" marT="0" marB="0" anchor="b">
                    <a:lnL>
                      <a:noFill/>
                    </a:lnL>
                    <a:lnR>
                      <a:noFill/>
                    </a:lnR>
                    <a:lnT>
                      <a:noFill/>
                    </a:lnT>
                    <a:lnB>
                      <a:noFill/>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11.5</a:t>
                      </a:r>
                      <a:endParaRPr lang="en-US" sz="700">
                        <a:effectLst/>
                        <a:latin typeface="Calibri"/>
                        <a:ea typeface="Calibri"/>
                        <a:cs typeface="Times New Roman"/>
                      </a:endParaRPr>
                    </a:p>
                  </a:txBody>
                  <a:tcPr marL="48473" marR="484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1.7</a:t>
                      </a:r>
                      <a:endParaRPr lang="en-US" sz="700">
                        <a:effectLst/>
                        <a:latin typeface="Calibri"/>
                        <a:ea typeface="Calibri"/>
                        <a:cs typeface="Times New Roman"/>
                      </a:endParaRPr>
                    </a:p>
                  </a:txBody>
                  <a:tcPr marL="48473" marR="48473" marT="0" marB="0" anchor="b">
                    <a:lnL>
                      <a:noFill/>
                    </a:lnL>
                    <a:lnR>
                      <a:noFill/>
                    </a:lnR>
                    <a:lnT>
                      <a:noFill/>
                    </a:lnT>
                    <a:lnB>
                      <a:noFill/>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75.9</a:t>
                      </a:r>
                      <a:endParaRPr lang="en-US" sz="700">
                        <a:effectLst/>
                        <a:latin typeface="Calibri"/>
                        <a:ea typeface="Calibri"/>
                        <a:cs typeface="Times New Roman"/>
                      </a:endParaRPr>
                    </a:p>
                  </a:txBody>
                  <a:tcPr marL="48473" marR="48473" marT="0" marB="0" anchor="b">
                    <a:lnL>
                      <a:noFill/>
                    </a:lnL>
                    <a:lnR>
                      <a:noFill/>
                    </a:lnR>
                    <a:lnT>
                      <a:noFill/>
                    </a:lnT>
                    <a:lnB>
                      <a:noFill/>
                    </a:lnB>
                    <a:solidFill>
                      <a:srgbClr val="F2F2F2"/>
                    </a:solidFill>
                  </a:tcPr>
                </a:tc>
              </a:tr>
              <a:tr h="134649">
                <a:tc>
                  <a:txBody>
                    <a:bodyPr/>
                    <a:lstStyle/>
                    <a:p>
                      <a:pPr marL="112395" marR="0">
                        <a:lnSpc>
                          <a:spcPct val="115000"/>
                        </a:lnSpc>
                        <a:spcBef>
                          <a:spcPts val="0"/>
                        </a:spcBef>
                        <a:spcAft>
                          <a:spcPts val="1000"/>
                        </a:spcAft>
                      </a:pPr>
                      <a:r>
                        <a:rPr lang="en-US" sz="700">
                          <a:solidFill>
                            <a:srgbClr val="000000"/>
                          </a:solidFill>
                          <a:effectLst/>
                          <a:latin typeface="Calibri"/>
                          <a:ea typeface="Times New Roman"/>
                          <a:cs typeface="Times New Roman"/>
                        </a:rPr>
                        <a:t>Unknown/Missing</a:t>
                      </a:r>
                      <a:endParaRPr lang="en-US" sz="700">
                        <a:effectLst/>
                        <a:latin typeface="Calibri"/>
                        <a:ea typeface="Calibri"/>
                        <a:cs typeface="Times New Roman"/>
                      </a:endParaRPr>
                    </a:p>
                  </a:txBody>
                  <a:tcPr marL="48473" marR="4847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11.1</a:t>
                      </a:r>
                      <a:endParaRPr lang="en-US" sz="700">
                        <a:effectLst/>
                        <a:latin typeface="Calibri"/>
                        <a:ea typeface="Calibri"/>
                        <a:cs typeface="Times New Roman"/>
                      </a:endParaRPr>
                    </a:p>
                  </a:txBody>
                  <a:tcPr marL="48473" marR="4847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2.4</a:t>
                      </a:r>
                      <a:endParaRPr lang="en-US" sz="700">
                        <a:effectLst/>
                        <a:latin typeface="Calibri"/>
                        <a:ea typeface="Calibri"/>
                        <a:cs typeface="Times New Roman"/>
                      </a:endParaRPr>
                    </a:p>
                  </a:txBody>
                  <a:tcPr marL="48473" marR="4847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13.9</a:t>
                      </a:r>
                      <a:endParaRPr lang="en-US" sz="700">
                        <a:effectLst/>
                        <a:latin typeface="Calibri"/>
                        <a:ea typeface="Calibri"/>
                        <a:cs typeface="Times New Roman"/>
                      </a:endParaRPr>
                    </a:p>
                  </a:txBody>
                  <a:tcPr marL="48473" marR="4847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2.0</a:t>
                      </a:r>
                      <a:endParaRPr lang="en-US" sz="700">
                        <a:effectLst/>
                        <a:latin typeface="Calibri"/>
                        <a:ea typeface="Calibri"/>
                        <a:cs typeface="Times New Roman"/>
                      </a:endParaRPr>
                    </a:p>
                  </a:txBody>
                  <a:tcPr marL="48473" marR="4847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70.5</a:t>
                      </a:r>
                      <a:endParaRPr lang="en-US" sz="700">
                        <a:effectLst/>
                        <a:latin typeface="Calibri"/>
                        <a:ea typeface="Calibri"/>
                        <a:cs typeface="Times New Roman"/>
                      </a:endParaRPr>
                    </a:p>
                  </a:txBody>
                  <a:tcPr marL="48473" marR="4847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r>
              <a:tr h="134649">
                <a:tc>
                  <a:txBody>
                    <a:bodyPr/>
                    <a:lstStyle/>
                    <a:p>
                      <a:pPr marL="0" marR="0">
                        <a:lnSpc>
                          <a:spcPct val="115000"/>
                        </a:lnSpc>
                        <a:spcBef>
                          <a:spcPts val="0"/>
                        </a:spcBef>
                        <a:spcAft>
                          <a:spcPts val="1000"/>
                        </a:spcAft>
                      </a:pPr>
                      <a:r>
                        <a:rPr lang="en-US" sz="700" b="1">
                          <a:solidFill>
                            <a:srgbClr val="000000"/>
                          </a:solidFill>
                          <a:effectLst/>
                          <a:latin typeface="Calibri"/>
                          <a:ea typeface="Times New Roman"/>
                          <a:cs typeface="Times New Roman"/>
                        </a:rPr>
                        <a:t>Comorbidities</a:t>
                      </a:r>
                      <a:endParaRPr lang="en-US" sz="700">
                        <a:effectLst/>
                        <a:latin typeface="Calibri"/>
                        <a:ea typeface="Calibri"/>
                        <a:cs typeface="Times New Roman"/>
                      </a:endParaRPr>
                    </a:p>
                  </a:txBody>
                  <a:tcPr marL="48473" marR="4847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 </a:t>
                      </a:r>
                      <a:endParaRPr lang="en-US" sz="700">
                        <a:effectLst/>
                        <a:latin typeface="Calibri"/>
                        <a:ea typeface="Calibri"/>
                        <a:cs typeface="Times New Roman"/>
                      </a:endParaRPr>
                    </a:p>
                  </a:txBody>
                  <a:tcPr marL="48473" marR="48473"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 </a:t>
                      </a:r>
                      <a:endParaRPr lang="en-US" sz="700">
                        <a:effectLst/>
                        <a:latin typeface="Calibri"/>
                        <a:ea typeface="Calibri"/>
                        <a:cs typeface="Times New Roman"/>
                      </a:endParaRPr>
                    </a:p>
                  </a:txBody>
                  <a:tcPr marL="48473" marR="4847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 </a:t>
                      </a:r>
                      <a:endParaRPr lang="en-US" sz="700">
                        <a:effectLst/>
                        <a:latin typeface="Calibri"/>
                        <a:ea typeface="Calibri"/>
                        <a:cs typeface="Times New Roman"/>
                      </a:endParaRPr>
                    </a:p>
                  </a:txBody>
                  <a:tcPr marL="48473" marR="48473"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 </a:t>
                      </a:r>
                      <a:endParaRPr lang="en-US" sz="700">
                        <a:effectLst/>
                        <a:latin typeface="Calibri"/>
                        <a:ea typeface="Calibri"/>
                        <a:cs typeface="Times New Roman"/>
                      </a:endParaRPr>
                    </a:p>
                  </a:txBody>
                  <a:tcPr marL="48473" marR="4847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 </a:t>
                      </a:r>
                      <a:endParaRPr lang="en-US" sz="700">
                        <a:effectLst/>
                        <a:latin typeface="Calibri"/>
                        <a:ea typeface="Calibri"/>
                        <a:cs typeface="Times New Roman"/>
                      </a:endParaRPr>
                    </a:p>
                  </a:txBody>
                  <a:tcPr marL="48473" marR="48473"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r>
              <a:tr h="134649">
                <a:tc>
                  <a:txBody>
                    <a:bodyPr/>
                    <a:lstStyle/>
                    <a:p>
                      <a:pPr marL="112395" marR="0">
                        <a:lnSpc>
                          <a:spcPct val="115000"/>
                        </a:lnSpc>
                        <a:spcBef>
                          <a:spcPts val="0"/>
                        </a:spcBef>
                        <a:spcAft>
                          <a:spcPts val="1000"/>
                        </a:spcAft>
                      </a:pPr>
                      <a:r>
                        <a:rPr lang="en-US" sz="700">
                          <a:solidFill>
                            <a:srgbClr val="000000"/>
                          </a:solidFill>
                          <a:effectLst/>
                          <a:latin typeface="Calibri"/>
                          <a:ea typeface="Times New Roman"/>
                          <a:cs typeface="Times New Roman"/>
                        </a:rPr>
                        <a:t>Diabetes</a:t>
                      </a:r>
                      <a:endParaRPr lang="en-US" sz="700">
                        <a:effectLst/>
                        <a:latin typeface="Calibri"/>
                        <a:ea typeface="Calibri"/>
                        <a:cs typeface="Times New Roman"/>
                      </a:endParaRPr>
                    </a:p>
                  </a:txBody>
                  <a:tcPr marL="48473" marR="48473" marT="0" marB="0" anchor="b">
                    <a:lnL>
                      <a:noFill/>
                    </a:lnL>
                    <a:lnR>
                      <a:noFill/>
                    </a:lnR>
                    <a:lnT>
                      <a:noFill/>
                    </a:lnT>
                    <a:lnB>
                      <a:noFill/>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16.8</a:t>
                      </a:r>
                      <a:endParaRPr lang="en-US" sz="700">
                        <a:effectLst/>
                        <a:latin typeface="Calibri"/>
                        <a:ea typeface="Calibri"/>
                        <a:cs typeface="Times New Roman"/>
                      </a:endParaRPr>
                    </a:p>
                  </a:txBody>
                  <a:tcPr marL="48473" marR="484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2.9</a:t>
                      </a:r>
                      <a:endParaRPr lang="en-US" sz="700">
                        <a:effectLst/>
                        <a:latin typeface="Calibri"/>
                        <a:ea typeface="Calibri"/>
                        <a:cs typeface="Times New Roman"/>
                      </a:endParaRPr>
                    </a:p>
                  </a:txBody>
                  <a:tcPr marL="48473" marR="48473" marT="0" marB="0" anchor="b">
                    <a:lnL>
                      <a:noFill/>
                    </a:lnL>
                    <a:lnR>
                      <a:noFill/>
                    </a:lnR>
                    <a:lnT>
                      <a:noFill/>
                    </a:lnT>
                    <a:lnB>
                      <a:noFill/>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19.8</a:t>
                      </a:r>
                      <a:endParaRPr lang="en-US" sz="700">
                        <a:effectLst/>
                        <a:latin typeface="Calibri"/>
                        <a:ea typeface="Calibri"/>
                        <a:cs typeface="Times New Roman"/>
                      </a:endParaRPr>
                    </a:p>
                  </a:txBody>
                  <a:tcPr marL="48473" marR="484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2.0</a:t>
                      </a:r>
                      <a:endParaRPr lang="en-US" sz="700">
                        <a:effectLst/>
                        <a:latin typeface="Calibri"/>
                        <a:ea typeface="Calibri"/>
                        <a:cs typeface="Times New Roman"/>
                      </a:endParaRPr>
                    </a:p>
                  </a:txBody>
                  <a:tcPr marL="48473" marR="48473" marT="0" marB="0" anchor="b">
                    <a:lnL>
                      <a:noFill/>
                    </a:lnL>
                    <a:lnR>
                      <a:noFill/>
                    </a:lnR>
                    <a:lnT>
                      <a:noFill/>
                    </a:lnT>
                    <a:lnB>
                      <a:noFill/>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58.5</a:t>
                      </a:r>
                      <a:endParaRPr lang="en-US" sz="700">
                        <a:effectLst/>
                        <a:latin typeface="Calibri"/>
                        <a:ea typeface="Calibri"/>
                        <a:cs typeface="Times New Roman"/>
                      </a:endParaRPr>
                    </a:p>
                  </a:txBody>
                  <a:tcPr marL="48473" marR="48473" marT="0" marB="0" anchor="b">
                    <a:lnL>
                      <a:noFill/>
                    </a:lnL>
                    <a:lnR>
                      <a:noFill/>
                    </a:lnR>
                    <a:lnT>
                      <a:noFill/>
                    </a:lnT>
                    <a:lnB>
                      <a:noFill/>
                    </a:lnB>
                    <a:solidFill>
                      <a:srgbClr val="F2F2F2"/>
                    </a:solidFill>
                  </a:tcPr>
                </a:tc>
              </a:tr>
              <a:tr h="134649">
                <a:tc>
                  <a:txBody>
                    <a:bodyPr/>
                    <a:lstStyle/>
                    <a:p>
                      <a:pPr marL="112395" marR="0">
                        <a:lnSpc>
                          <a:spcPct val="115000"/>
                        </a:lnSpc>
                        <a:spcBef>
                          <a:spcPts val="0"/>
                        </a:spcBef>
                        <a:spcAft>
                          <a:spcPts val="1000"/>
                        </a:spcAft>
                      </a:pPr>
                      <a:r>
                        <a:rPr lang="en-US" sz="700">
                          <a:solidFill>
                            <a:srgbClr val="000000"/>
                          </a:solidFill>
                          <a:effectLst/>
                          <a:latin typeface="Calibri"/>
                          <a:ea typeface="Times New Roman"/>
                          <a:cs typeface="Times New Roman"/>
                        </a:rPr>
                        <a:t>Congestive heart failure</a:t>
                      </a:r>
                      <a:endParaRPr lang="en-US" sz="700">
                        <a:effectLst/>
                        <a:latin typeface="Calibri"/>
                        <a:ea typeface="Calibri"/>
                        <a:cs typeface="Times New Roman"/>
                      </a:endParaRPr>
                    </a:p>
                  </a:txBody>
                  <a:tcPr marL="48473" marR="48473" marT="0" marB="0" anchor="b">
                    <a:lnL>
                      <a:noFill/>
                    </a:lnL>
                    <a:lnR>
                      <a:noFill/>
                    </a:lnR>
                    <a:lnT>
                      <a:noFill/>
                    </a:lnT>
                    <a:lnB>
                      <a:noFill/>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13.3</a:t>
                      </a:r>
                      <a:endParaRPr lang="en-US" sz="700">
                        <a:effectLst/>
                        <a:latin typeface="Calibri"/>
                        <a:ea typeface="Calibri"/>
                        <a:cs typeface="Times New Roman"/>
                      </a:endParaRPr>
                    </a:p>
                  </a:txBody>
                  <a:tcPr marL="48473" marR="484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2.4</a:t>
                      </a:r>
                      <a:endParaRPr lang="en-US" sz="700">
                        <a:effectLst/>
                        <a:latin typeface="Calibri"/>
                        <a:ea typeface="Calibri"/>
                        <a:cs typeface="Times New Roman"/>
                      </a:endParaRPr>
                    </a:p>
                  </a:txBody>
                  <a:tcPr marL="48473" marR="48473" marT="0" marB="0" anchor="b">
                    <a:lnL>
                      <a:noFill/>
                    </a:lnL>
                    <a:lnR>
                      <a:noFill/>
                    </a:lnR>
                    <a:lnT>
                      <a:noFill/>
                    </a:lnT>
                    <a:lnB>
                      <a:noFill/>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19.3</a:t>
                      </a:r>
                      <a:endParaRPr lang="en-US" sz="700">
                        <a:effectLst/>
                        <a:latin typeface="Calibri"/>
                        <a:ea typeface="Calibri"/>
                        <a:cs typeface="Times New Roman"/>
                      </a:endParaRPr>
                    </a:p>
                  </a:txBody>
                  <a:tcPr marL="48473" marR="484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2.2</a:t>
                      </a:r>
                      <a:endParaRPr lang="en-US" sz="700">
                        <a:effectLst/>
                        <a:latin typeface="Calibri"/>
                        <a:ea typeface="Calibri"/>
                        <a:cs typeface="Times New Roman"/>
                      </a:endParaRPr>
                    </a:p>
                  </a:txBody>
                  <a:tcPr marL="48473" marR="48473" marT="0" marB="0" anchor="b">
                    <a:lnL>
                      <a:noFill/>
                    </a:lnL>
                    <a:lnR>
                      <a:noFill/>
                    </a:lnR>
                    <a:lnT>
                      <a:noFill/>
                    </a:lnT>
                    <a:lnB>
                      <a:noFill/>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62.8</a:t>
                      </a:r>
                      <a:endParaRPr lang="en-US" sz="700">
                        <a:effectLst/>
                        <a:latin typeface="Calibri"/>
                        <a:ea typeface="Calibri"/>
                        <a:cs typeface="Times New Roman"/>
                      </a:endParaRPr>
                    </a:p>
                  </a:txBody>
                  <a:tcPr marL="48473" marR="48473" marT="0" marB="0" anchor="b">
                    <a:lnL>
                      <a:noFill/>
                    </a:lnL>
                    <a:lnR>
                      <a:noFill/>
                    </a:lnR>
                    <a:lnT>
                      <a:noFill/>
                    </a:lnT>
                    <a:lnB>
                      <a:noFill/>
                    </a:lnB>
                    <a:solidFill>
                      <a:srgbClr val="F2F2F2"/>
                    </a:solidFill>
                  </a:tcPr>
                </a:tc>
              </a:tr>
              <a:tr h="259959">
                <a:tc>
                  <a:txBody>
                    <a:bodyPr/>
                    <a:lstStyle/>
                    <a:p>
                      <a:pPr marL="112395" marR="0">
                        <a:lnSpc>
                          <a:spcPct val="115000"/>
                        </a:lnSpc>
                        <a:spcBef>
                          <a:spcPts val="0"/>
                        </a:spcBef>
                        <a:spcAft>
                          <a:spcPts val="1000"/>
                        </a:spcAft>
                      </a:pPr>
                      <a:r>
                        <a:rPr lang="en-US" sz="700">
                          <a:solidFill>
                            <a:srgbClr val="000000"/>
                          </a:solidFill>
                          <a:effectLst/>
                          <a:latin typeface="Calibri"/>
                          <a:ea typeface="Times New Roman"/>
                          <a:cs typeface="Times New Roman"/>
                        </a:rPr>
                        <a:t>Atherosclerotic heart disease</a:t>
                      </a:r>
                      <a:endParaRPr lang="en-US" sz="700">
                        <a:effectLst/>
                        <a:latin typeface="Calibri"/>
                        <a:ea typeface="Calibri"/>
                        <a:cs typeface="Times New Roman"/>
                      </a:endParaRPr>
                    </a:p>
                  </a:txBody>
                  <a:tcPr marL="48473" marR="48473" marT="0" marB="0" anchor="b">
                    <a:lnL>
                      <a:noFill/>
                    </a:lnL>
                    <a:lnR>
                      <a:noFill/>
                    </a:lnR>
                    <a:lnT>
                      <a:noFill/>
                    </a:lnT>
                    <a:lnB>
                      <a:noFill/>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17</a:t>
                      </a:r>
                      <a:endParaRPr lang="en-US" sz="700">
                        <a:effectLst/>
                        <a:latin typeface="Calibri"/>
                        <a:ea typeface="Calibri"/>
                        <a:cs typeface="Times New Roman"/>
                      </a:endParaRPr>
                    </a:p>
                  </a:txBody>
                  <a:tcPr marL="48473" marR="484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2.6</a:t>
                      </a:r>
                      <a:endParaRPr lang="en-US" sz="700">
                        <a:effectLst/>
                        <a:latin typeface="Calibri"/>
                        <a:ea typeface="Calibri"/>
                        <a:cs typeface="Times New Roman"/>
                      </a:endParaRPr>
                    </a:p>
                  </a:txBody>
                  <a:tcPr marL="48473" marR="48473" marT="0" marB="0" anchor="b">
                    <a:lnL>
                      <a:noFill/>
                    </a:lnL>
                    <a:lnR>
                      <a:noFill/>
                    </a:lnR>
                    <a:lnT>
                      <a:noFill/>
                    </a:lnT>
                    <a:lnB>
                      <a:noFill/>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20.6</a:t>
                      </a:r>
                      <a:endParaRPr lang="en-US" sz="700">
                        <a:effectLst/>
                        <a:latin typeface="Calibri"/>
                        <a:ea typeface="Calibri"/>
                        <a:cs typeface="Times New Roman"/>
                      </a:endParaRPr>
                    </a:p>
                  </a:txBody>
                  <a:tcPr marL="48473" marR="484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2.1</a:t>
                      </a:r>
                      <a:endParaRPr lang="en-US" sz="700">
                        <a:effectLst/>
                        <a:latin typeface="Calibri"/>
                        <a:ea typeface="Calibri"/>
                        <a:cs typeface="Times New Roman"/>
                      </a:endParaRPr>
                    </a:p>
                  </a:txBody>
                  <a:tcPr marL="48473" marR="48473" marT="0" marB="0" anchor="b">
                    <a:lnL>
                      <a:noFill/>
                    </a:lnL>
                    <a:lnR>
                      <a:noFill/>
                    </a:lnR>
                    <a:lnT>
                      <a:noFill/>
                    </a:lnT>
                    <a:lnB>
                      <a:noFill/>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57.7</a:t>
                      </a:r>
                      <a:endParaRPr lang="en-US" sz="700">
                        <a:effectLst/>
                        <a:latin typeface="Calibri"/>
                        <a:ea typeface="Calibri"/>
                        <a:cs typeface="Times New Roman"/>
                      </a:endParaRPr>
                    </a:p>
                  </a:txBody>
                  <a:tcPr marL="48473" marR="48473" marT="0" marB="0" anchor="b">
                    <a:lnL>
                      <a:noFill/>
                    </a:lnL>
                    <a:lnR>
                      <a:noFill/>
                    </a:lnR>
                    <a:lnT>
                      <a:noFill/>
                    </a:lnT>
                    <a:lnB>
                      <a:noFill/>
                    </a:lnB>
                    <a:solidFill>
                      <a:srgbClr val="F2F2F2"/>
                    </a:solidFill>
                  </a:tcPr>
                </a:tc>
              </a:tr>
              <a:tr h="134649">
                <a:tc>
                  <a:txBody>
                    <a:bodyPr/>
                    <a:lstStyle/>
                    <a:p>
                      <a:pPr marL="112395" marR="0">
                        <a:lnSpc>
                          <a:spcPct val="115000"/>
                        </a:lnSpc>
                        <a:spcBef>
                          <a:spcPts val="0"/>
                        </a:spcBef>
                        <a:spcAft>
                          <a:spcPts val="1000"/>
                        </a:spcAft>
                      </a:pPr>
                      <a:r>
                        <a:rPr lang="en-US" sz="700">
                          <a:solidFill>
                            <a:srgbClr val="000000"/>
                          </a:solidFill>
                          <a:effectLst/>
                          <a:latin typeface="Calibri"/>
                          <a:ea typeface="Times New Roman"/>
                          <a:cs typeface="Times New Roman"/>
                        </a:rPr>
                        <a:t>Cerebrovascular disease</a:t>
                      </a:r>
                      <a:endParaRPr lang="en-US" sz="700">
                        <a:effectLst/>
                        <a:latin typeface="Calibri"/>
                        <a:ea typeface="Calibri"/>
                        <a:cs typeface="Times New Roman"/>
                      </a:endParaRPr>
                    </a:p>
                  </a:txBody>
                  <a:tcPr marL="48473" marR="48473" marT="0" marB="0" anchor="b">
                    <a:lnL>
                      <a:noFill/>
                    </a:lnL>
                    <a:lnR>
                      <a:noFill/>
                    </a:lnR>
                    <a:lnT>
                      <a:noFill/>
                    </a:lnT>
                    <a:lnB>
                      <a:noFill/>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15</a:t>
                      </a:r>
                      <a:endParaRPr lang="en-US" sz="700">
                        <a:effectLst/>
                        <a:latin typeface="Calibri"/>
                        <a:ea typeface="Calibri"/>
                        <a:cs typeface="Times New Roman"/>
                      </a:endParaRPr>
                    </a:p>
                  </a:txBody>
                  <a:tcPr marL="48473" marR="484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3.4</a:t>
                      </a:r>
                      <a:endParaRPr lang="en-US" sz="700">
                        <a:effectLst/>
                        <a:latin typeface="Calibri"/>
                        <a:ea typeface="Calibri"/>
                        <a:cs typeface="Times New Roman"/>
                      </a:endParaRPr>
                    </a:p>
                  </a:txBody>
                  <a:tcPr marL="48473" marR="48473" marT="0" marB="0" anchor="b">
                    <a:lnL>
                      <a:noFill/>
                    </a:lnL>
                    <a:lnR>
                      <a:noFill/>
                    </a:lnR>
                    <a:lnT>
                      <a:noFill/>
                    </a:lnT>
                    <a:lnB>
                      <a:noFill/>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18.9</a:t>
                      </a:r>
                      <a:endParaRPr lang="en-US" sz="700">
                        <a:effectLst/>
                        <a:latin typeface="Calibri"/>
                        <a:ea typeface="Calibri"/>
                        <a:cs typeface="Times New Roman"/>
                      </a:endParaRPr>
                    </a:p>
                  </a:txBody>
                  <a:tcPr marL="48473" marR="484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2.5</a:t>
                      </a:r>
                      <a:endParaRPr lang="en-US" sz="700">
                        <a:effectLst/>
                        <a:latin typeface="Calibri"/>
                        <a:ea typeface="Calibri"/>
                        <a:cs typeface="Times New Roman"/>
                      </a:endParaRPr>
                    </a:p>
                  </a:txBody>
                  <a:tcPr marL="48473" marR="48473" marT="0" marB="0" anchor="b">
                    <a:lnL>
                      <a:noFill/>
                    </a:lnL>
                    <a:lnR>
                      <a:noFill/>
                    </a:lnR>
                    <a:lnT>
                      <a:noFill/>
                    </a:lnT>
                    <a:lnB>
                      <a:noFill/>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60.2</a:t>
                      </a:r>
                      <a:endParaRPr lang="en-US" sz="700">
                        <a:effectLst/>
                        <a:latin typeface="Calibri"/>
                        <a:ea typeface="Calibri"/>
                        <a:cs typeface="Times New Roman"/>
                      </a:endParaRPr>
                    </a:p>
                  </a:txBody>
                  <a:tcPr marL="48473" marR="48473" marT="0" marB="0" anchor="b">
                    <a:lnL>
                      <a:noFill/>
                    </a:lnL>
                    <a:lnR>
                      <a:noFill/>
                    </a:lnR>
                    <a:lnT>
                      <a:noFill/>
                    </a:lnT>
                    <a:lnB>
                      <a:noFill/>
                    </a:lnB>
                    <a:solidFill>
                      <a:srgbClr val="F2F2F2"/>
                    </a:solidFill>
                  </a:tcPr>
                </a:tc>
              </a:tr>
              <a:tr h="134649">
                <a:tc>
                  <a:txBody>
                    <a:bodyPr/>
                    <a:lstStyle/>
                    <a:p>
                      <a:pPr marL="112395" marR="0">
                        <a:lnSpc>
                          <a:spcPct val="115000"/>
                        </a:lnSpc>
                        <a:spcBef>
                          <a:spcPts val="0"/>
                        </a:spcBef>
                        <a:spcAft>
                          <a:spcPts val="1000"/>
                        </a:spcAft>
                      </a:pPr>
                      <a:r>
                        <a:rPr lang="en-US" sz="700">
                          <a:solidFill>
                            <a:srgbClr val="000000"/>
                          </a:solidFill>
                          <a:effectLst/>
                          <a:latin typeface="Calibri"/>
                          <a:ea typeface="Times New Roman"/>
                          <a:cs typeface="Times New Roman"/>
                        </a:rPr>
                        <a:t>Peripheral vascular disease</a:t>
                      </a:r>
                      <a:endParaRPr lang="en-US" sz="700">
                        <a:effectLst/>
                        <a:latin typeface="Calibri"/>
                        <a:ea typeface="Calibri"/>
                        <a:cs typeface="Times New Roman"/>
                      </a:endParaRPr>
                    </a:p>
                  </a:txBody>
                  <a:tcPr marL="48473" marR="48473" marT="0" marB="0" anchor="b">
                    <a:lnL>
                      <a:noFill/>
                    </a:lnL>
                    <a:lnR>
                      <a:noFill/>
                    </a:lnR>
                    <a:lnT>
                      <a:noFill/>
                    </a:lnT>
                    <a:lnB>
                      <a:noFill/>
                    </a:lnB>
                  </a:tcPr>
                </a:tc>
                <a:tc>
                  <a:txBody>
                    <a:bodyPr/>
                    <a:lstStyle/>
                    <a:p>
                      <a:pPr marL="0" marR="0" algn="ctr">
                        <a:lnSpc>
                          <a:spcPct val="115000"/>
                        </a:lnSpc>
                        <a:spcBef>
                          <a:spcPts val="0"/>
                        </a:spcBef>
                        <a:spcAft>
                          <a:spcPts val="1000"/>
                        </a:spcAft>
                      </a:pPr>
                      <a:r>
                        <a:rPr lang="en-US" sz="700" dirty="0">
                          <a:solidFill>
                            <a:srgbClr val="000000"/>
                          </a:solidFill>
                          <a:effectLst/>
                          <a:latin typeface="Calibri"/>
                          <a:ea typeface="Times New Roman"/>
                          <a:cs typeface="Times New Roman"/>
                        </a:rPr>
                        <a:t>14.8</a:t>
                      </a:r>
                      <a:endParaRPr lang="en-US" sz="700" dirty="0">
                        <a:effectLst/>
                        <a:latin typeface="Calibri"/>
                        <a:ea typeface="Calibri"/>
                        <a:cs typeface="Times New Roman"/>
                      </a:endParaRPr>
                    </a:p>
                  </a:txBody>
                  <a:tcPr marL="48473" marR="484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2.5</a:t>
                      </a:r>
                      <a:endParaRPr lang="en-US" sz="700">
                        <a:effectLst/>
                        <a:latin typeface="Calibri"/>
                        <a:ea typeface="Calibri"/>
                        <a:cs typeface="Times New Roman"/>
                      </a:endParaRPr>
                    </a:p>
                  </a:txBody>
                  <a:tcPr marL="48473" marR="48473" marT="0" marB="0" anchor="b">
                    <a:lnL>
                      <a:noFill/>
                    </a:lnL>
                    <a:lnR>
                      <a:noFill/>
                    </a:lnR>
                    <a:lnT>
                      <a:noFill/>
                    </a:lnT>
                    <a:lnB>
                      <a:noFill/>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20.8</a:t>
                      </a:r>
                      <a:endParaRPr lang="en-US" sz="700">
                        <a:effectLst/>
                        <a:latin typeface="Calibri"/>
                        <a:ea typeface="Calibri"/>
                        <a:cs typeface="Times New Roman"/>
                      </a:endParaRPr>
                    </a:p>
                  </a:txBody>
                  <a:tcPr marL="48473" marR="484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2.1</a:t>
                      </a:r>
                      <a:endParaRPr lang="en-US" sz="700">
                        <a:effectLst/>
                        <a:latin typeface="Calibri"/>
                        <a:ea typeface="Calibri"/>
                        <a:cs typeface="Times New Roman"/>
                      </a:endParaRPr>
                    </a:p>
                  </a:txBody>
                  <a:tcPr marL="48473" marR="48473" marT="0" marB="0" anchor="b">
                    <a:lnL>
                      <a:noFill/>
                    </a:lnL>
                    <a:lnR>
                      <a:noFill/>
                    </a:lnR>
                    <a:lnT>
                      <a:noFill/>
                    </a:lnT>
                    <a:lnB>
                      <a:noFill/>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59.7</a:t>
                      </a:r>
                      <a:endParaRPr lang="en-US" sz="700">
                        <a:effectLst/>
                        <a:latin typeface="Calibri"/>
                        <a:ea typeface="Calibri"/>
                        <a:cs typeface="Times New Roman"/>
                      </a:endParaRPr>
                    </a:p>
                  </a:txBody>
                  <a:tcPr marL="48473" marR="48473" marT="0" marB="0" anchor="b">
                    <a:lnL>
                      <a:noFill/>
                    </a:lnL>
                    <a:lnR>
                      <a:noFill/>
                    </a:lnR>
                    <a:lnT>
                      <a:noFill/>
                    </a:lnT>
                    <a:lnB>
                      <a:noFill/>
                    </a:lnB>
                    <a:solidFill>
                      <a:srgbClr val="F2F2F2"/>
                    </a:solidFill>
                  </a:tcPr>
                </a:tc>
              </a:tr>
              <a:tr h="134649">
                <a:tc>
                  <a:txBody>
                    <a:bodyPr/>
                    <a:lstStyle/>
                    <a:p>
                      <a:pPr marL="112395" marR="0">
                        <a:lnSpc>
                          <a:spcPct val="115000"/>
                        </a:lnSpc>
                        <a:spcBef>
                          <a:spcPts val="0"/>
                        </a:spcBef>
                        <a:spcAft>
                          <a:spcPts val="1000"/>
                        </a:spcAft>
                      </a:pPr>
                      <a:r>
                        <a:rPr lang="en-US" sz="700">
                          <a:solidFill>
                            <a:srgbClr val="000000"/>
                          </a:solidFill>
                          <a:effectLst/>
                          <a:latin typeface="Calibri"/>
                          <a:ea typeface="Times New Roman"/>
                          <a:cs typeface="Times New Roman"/>
                        </a:rPr>
                        <a:t>Hypertension</a:t>
                      </a:r>
                      <a:endParaRPr lang="en-US" sz="700">
                        <a:effectLst/>
                        <a:latin typeface="Calibri"/>
                        <a:ea typeface="Calibri"/>
                        <a:cs typeface="Times New Roman"/>
                      </a:endParaRPr>
                    </a:p>
                  </a:txBody>
                  <a:tcPr marL="48473" marR="48473" marT="0" marB="0" anchor="b">
                    <a:lnL>
                      <a:noFill/>
                    </a:lnL>
                    <a:lnR>
                      <a:noFill/>
                    </a:lnR>
                    <a:lnT>
                      <a:noFill/>
                    </a:lnT>
                    <a:lnB>
                      <a:noFill/>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17.8</a:t>
                      </a:r>
                      <a:endParaRPr lang="en-US" sz="700">
                        <a:effectLst/>
                        <a:latin typeface="Calibri"/>
                        <a:ea typeface="Calibri"/>
                        <a:cs typeface="Times New Roman"/>
                      </a:endParaRPr>
                    </a:p>
                  </a:txBody>
                  <a:tcPr marL="48473" marR="484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2.9</a:t>
                      </a:r>
                      <a:endParaRPr lang="en-US" sz="700">
                        <a:effectLst/>
                        <a:latin typeface="Calibri"/>
                        <a:ea typeface="Calibri"/>
                        <a:cs typeface="Times New Roman"/>
                      </a:endParaRPr>
                    </a:p>
                  </a:txBody>
                  <a:tcPr marL="48473" marR="48473" marT="0" marB="0" anchor="b">
                    <a:lnL>
                      <a:noFill/>
                    </a:lnL>
                    <a:lnR>
                      <a:noFill/>
                    </a:lnR>
                    <a:lnT>
                      <a:noFill/>
                    </a:lnT>
                    <a:lnB>
                      <a:noFill/>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18.4</a:t>
                      </a:r>
                      <a:endParaRPr lang="en-US" sz="700">
                        <a:effectLst/>
                        <a:latin typeface="Calibri"/>
                        <a:ea typeface="Calibri"/>
                        <a:cs typeface="Times New Roman"/>
                      </a:endParaRPr>
                    </a:p>
                  </a:txBody>
                  <a:tcPr marL="48473" marR="484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2.0</a:t>
                      </a:r>
                      <a:endParaRPr lang="en-US" sz="700">
                        <a:effectLst/>
                        <a:latin typeface="Calibri"/>
                        <a:ea typeface="Calibri"/>
                        <a:cs typeface="Times New Roman"/>
                      </a:endParaRPr>
                    </a:p>
                  </a:txBody>
                  <a:tcPr marL="48473" marR="48473" marT="0" marB="0" anchor="b">
                    <a:lnL>
                      <a:noFill/>
                    </a:lnL>
                    <a:lnR>
                      <a:noFill/>
                    </a:lnR>
                    <a:lnT>
                      <a:noFill/>
                    </a:lnT>
                    <a:lnB>
                      <a:noFill/>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58.9</a:t>
                      </a:r>
                      <a:endParaRPr lang="en-US" sz="700">
                        <a:effectLst/>
                        <a:latin typeface="Calibri"/>
                        <a:ea typeface="Calibri"/>
                        <a:cs typeface="Times New Roman"/>
                      </a:endParaRPr>
                    </a:p>
                  </a:txBody>
                  <a:tcPr marL="48473" marR="48473" marT="0" marB="0" anchor="b">
                    <a:lnL>
                      <a:noFill/>
                    </a:lnL>
                    <a:lnR>
                      <a:noFill/>
                    </a:lnR>
                    <a:lnT>
                      <a:noFill/>
                    </a:lnT>
                    <a:lnB>
                      <a:noFill/>
                    </a:lnB>
                    <a:solidFill>
                      <a:srgbClr val="F2F2F2"/>
                    </a:solidFill>
                  </a:tcPr>
                </a:tc>
              </a:tr>
              <a:tr h="134649">
                <a:tc>
                  <a:txBody>
                    <a:bodyPr/>
                    <a:lstStyle/>
                    <a:p>
                      <a:pPr marL="112395" marR="0">
                        <a:lnSpc>
                          <a:spcPct val="115000"/>
                        </a:lnSpc>
                        <a:spcBef>
                          <a:spcPts val="0"/>
                        </a:spcBef>
                        <a:spcAft>
                          <a:spcPts val="1000"/>
                        </a:spcAft>
                      </a:pPr>
                      <a:r>
                        <a:rPr lang="en-US" sz="700">
                          <a:solidFill>
                            <a:srgbClr val="000000"/>
                          </a:solidFill>
                          <a:effectLst/>
                          <a:latin typeface="Calibri"/>
                          <a:ea typeface="Times New Roman"/>
                          <a:cs typeface="Times New Roman"/>
                        </a:rPr>
                        <a:t>Other cardiac disease</a:t>
                      </a:r>
                      <a:endParaRPr lang="en-US" sz="700">
                        <a:effectLst/>
                        <a:latin typeface="Calibri"/>
                        <a:ea typeface="Calibri"/>
                        <a:cs typeface="Times New Roman"/>
                      </a:endParaRPr>
                    </a:p>
                  </a:txBody>
                  <a:tcPr marL="48473" marR="4847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14.5</a:t>
                      </a:r>
                      <a:endParaRPr lang="en-US" sz="700">
                        <a:effectLst/>
                        <a:latin typeface="Calibri"/>
                        <a:ea typeface="Calibri"/>
                        <a:cs typeface="Times New Roman"/>
                      </a:endParaRPr>
                    </a:p>
                  </a:txBody>
                  <a:tcPr marL="48473" marR="4847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2.4</a:t>
                      </a:r>
                      <a:endParaRPr lang="en-US" sz="700">
                        <a:effectLst/>
                        <a:latin typeface="Calibri"/>
                        <a:ea typeface="Calibri"/>
                        <a:cs typeface="Times New Roman"/>
                      </a:endParaRPr>
                    </a:p>
                  </a:txBody>
                  <a:tcPr marL="48473" marR="4847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17.9</a:t>
                      </a:r>
                      <a:endParaRPr lang="en-US" sz="700">
                        <a:effectLst/>
                        <a:latin typeface="Calibri"/>
                        <a:ea typeface="Calibri"/>
                        <a:cs typeface="Times New Roman"/>
                      </a:endParaRPr>
                    </a:p>
                  </a:txBody>
                  <a:tcPr marL="48473" marR="4847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700">
                          <a:solidFill>
                            <a:srgbClr val="000000"/>
                          </a:solidFill>
                          <a:effectLst/>
                          <a:latin typeface="Calibri"/>
                          <a:ea typeface="Times New Roman"/>
                          <a:cs typeface="Times New Roman"/>
                        </a:rPr>
                        <a:t>2.1</a:t>
                      </a:r>
                      <a:endParaRPr lang="en-US" sz="700">
                        <a:effectLst/>
                        <a:latin typeface="Calibri"/>
                        <a:ea typeface="Calibri"/>
                        <a:cs typeface="Times New Roman"/>
                      </a:endParaRPr>
                    </a:p>
                  </a:txBody>
                  <a:tcPr marL="48473" marR="4847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700" dirty="0">
                          <a:solidFill>
                            <a:srgbClr val="000000"/>
                          </a:solidFill>
                          <a:effectLst/>
                          <a:latin typeface="Calibri"/>
                          <a:ea typeface="Times New Roman"/>
                          <a:cs typeface="Times New Roman"/>
                        </a:rPr>
                        <a:t>63.1</a:t>
                      </a:r>
                      <a:endParaRPr lang="en-US" sz="700" dirty="0">
                        <a:effectLst/>
                        <a:latin typeface="Calibri"/>
                        <a:ea typeface="Calibri"/>
                        <a:cs typeface="Times New Roman"/>
                      </a:endParaRPr>
                    </a:p>
                  </a:txBody>
                  <a:tcPr marL="48473" marR="4847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r>
            </a:tbl>
          </a:graphicData>
        </a:graphic>
      </p:graphicFrame>
      <p:sp>
        <p:nvSpPr>
          <p:cNvPr id="5" name="Footer Placeholder 4"/>
          <p:cNvSpPr>
            <a:spLocks noGrp="1"/>
          </p:cNvSpPr>
          <p:nvPr>
            <p:ph type="ftr" sz="quarter" idx="10"/>
          </p:nvPr>
        </p:nvSpPr>
        <p:spPr/>
        <p:txBody>
          <a:bodyPr/>
          <a:lstStyle/>
          <a:p>
            <a:r>
              <a:rPr lang="en-US" dirty="0" smtClean="0"/>
              <a:t>Vol 2, ESRD, </a:t>
            </a:r>
            <a:r>
              <a:rPr lang="en-US" dirty="0" err="1" smtClean="0"/>
              <a:t>Ch</a:t>
            </a:r>
            <a:r>
              <a:rPr lang="en-US" dirty="0" smtClean="0"/>
              <a:t> 4</a:t>
            </a:r>
            <a:endParaRPr lang="en-US" dirty="0"/>
          </a:p>
        </p:txBody>
      </p:sp>
      <p:sp>
        <p:nvSpPr>
          <p:cNvPr id="6" name="Title 5"/>
          <p:cNvSpPr>
            <a:spLocks noGrp="1"/>
          </p:cNvSpPr>
          <p:nvPr>
            <p:ph type="title"/>
          </p:nvPr>
        </p:nvSpPr>
        <p:spPr>
          <a:xfrm>
            <a:off x="381000" y="152400"/>
            <a:ext cx="8458200" cy="666849"/>
          </a:xfrm>
          <a:prstGeom prst="rect">
            <a:avLst/>
          </a:prstGeom>
        </p:spPr>
        <p:txBody>
          <a:bodyPr wrap="square">
            <a:spAutoFit/>
          </a:bodyPr>
          <a:lstStyle/>
          <a:p>
            <a:r>
              <a:rPr lang="en-US" sz="2800" b="1" baseline="30000" dirty="0"/>
              <a:t>Table 4.1  Vascular access used at hemodialysis initiation by patient characteristics from the ESRD Medical Evidence form (CMS 2728), 2013</a:t>
            </a:r>
          </a:p>
        </p:txBody>
      </p:sp>
      <p:sp>
        <p:nvSpPr>
          <p:cNvPr id="7" name="Rectangle 6"/>
          <p:cNvSpPr/>
          <p:nvPr/>
        </p:nvSpPr>
        <p:spPr>
          <a:xfrm>
            <a:off x="723900" y="5867400"/>
            <a:ext cx="7696200" cy="461665"/>
          </a:xfrm>
          <a:prstGeom prst="rect">
            <a:avLst/>
          </a:prstGeom>
        </p:spPr>
        <p:txBody>
          <a:bodyPr wrap="square">
            <a:spAutoFit/>
          </a:bodyPr>
          <a:lstStyle/>
          <a:p>
            <a:r>
              <a:rPr lang="en-US" i="1" baseline="30000" dirty="0"/>
              <a:t>Data Source: Special analyses, USRDS ESRD Database. Abbreviations: AV, arteriovenous; CMS, Centers for Medicare &amp; Medicaid; ESRD, end-stage renal disease.</a:t>
            </a:r>
            <a:endParaRPr lang="en-US" i="1" baseline="30000" dirty="0">
              <a:solidFill>
                <a:srgbClr val="FF0000"/>
              </a:solidFill>
            </a:endParaRPr>
          </a:p>
        </p:txBody>
      </p:sp>
    </p:spTree>
    <p:extLst>
      <p:ext uri="{BB962C8B-B14F-4D97-AF65-F5344CB8AC3E}">
        <p14:creationId xmlns:p14="http://schemas.microsoft.com/office/powerpoint/2010/main" val="3489702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a:t>
            </a:fld>
            <a:endParaRPr lang="en-US"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34160" y="945818"/>
            <a:ext cx="5475680" cy="4723146"/>
          </a:xfrm>
        </p:spPr>
      </p:pic>
      <p:sp>
        <p:nvSpPr>
          <p:cNvPr id="5" name="Footer Placeholder 4"/>
          <p:cNvSpPr>
            <a:spLocks noGrp="1"/>
          </p:cNvSpPr>
          <p:nvPr>
            <p:ph type="ftr" sz="quarter" idx="10"/>
          </p:nvPr>
        </p:nvSpPr>
        <p:spPr/>
        <p:txBody>
          <a:bodyPr/>
          <a:lstStyle/>
          <a:p>
            <a:r>
              <a:rPr lang="en-US" dirty="0" smtClean="0"/>
              <a:t>Vol 2, ESRD, </a:t>
            </a:r>
            <a:r>
              <a:rPr lang="en-US" dirty="0" err="1" smtClean="0"/>
              <a:t>Ch</a:t>
            </a:r>
            <a:r>
              <a:rPr lang="en-US" dirty="0" smtClean="0"/>
              <a:t> 4</a:t>
            </a:r>
            <a:endParaRPr lang="en-US" dirty="0"/>
          </a:p>
        </p:txBody>
      </p:sp>
      <p:sp>
        <p:nvSpPr>
          <p:cNvPr id="6" name="Title 5"/>
          <p:cNvSpPr>
            <a:spLocks noGrp="1"/>
          </p:cNvSpPr>
          <p:nvPr>
            <p:ph type="title"/>
          </p:nvPr>
        </p:nvSpPr>
        <p:spPr>
          <a:xfrm>
            <a:off x="457200" y="274638"/>
            <a:ext cx="8229600" cy="666849"/>
          </a:xfrm>
          <a:prstGeom prst="rect">
            <a:avLst/>
          </a:prstGeom>
        </p:spPr>
        <p:txBody>
          <a:bodyPr wrap="square">
            <a:spAutoFit/>
          </a:bodyPr>
          <a:lstStyle/>
          <a:p>
            <a:r>
              <a:rPr lang="en-US" sz="2800" b="1" baseline="30000" dirty="0"/>
              <a:t>Figure 4.2  Geographic variation in percentage of catheter-only use at hemodialysis initiation, from the ESRD Medical Evidence form (CMS 2728), 2013</a:t>
            </a:r>
          </a:p>
        </p:txBody>
      </p:sp>
      <p:sp>
        <p:nvSpPr>
          <p:cNvPr id="7" name="Rectangle 6"/>
          <p:cNvSpPr/>
          <p:nvPr/>
        </p:nvSpPr>
        <p:spPr>
          <a:xfrm>
            <a:off x="723900" y="5867400"/>
            <a:ext cx="7696200" cy="461665"/>
          </a:xfrm>
          <a:prstGeom prst="rect">
            <a:avLst/>
          </a:prstGeom>
        </p:spPr>
        <p:txBody>
          <a:bodyPr wrap="square">
            <a:spAutoFit/>
          </a:bodyPr>
          <a:lstStyle/>
          <a:p>
            <a:r>
              <a:rPr lang="en-US" i="1" baseline="30000" dirty="0"/>
              <a:t>Data Source: Special analyses, USRDS ESRD Database. Abbreviations: CMS, Centers for Medicare &amp; Medicaid; ESRD, end-stage renal disease.</a:t>
            </a:r>
            <a:endParaRPr lang="en-US" i="1" baseline="30000" dirty="0">
              <a:solidFill>
                <a:srgbClr val="FF0000"/>
              </a:solidFill>
            </a:endParaRPr>
          </a:p>
        </p:txBody>
      </p:sp>
    </p:spTree>
    <p:extLst>
      <p:ext uri="{BB962C8B-B14F-4D97-AF65-F5344CB8AC3E}">
        <p14:creationId xmlns:p14="http://schemas.microsoft.com/office/powerpoint/2010/main" val="3897420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5</a:t>
            </a:fld>
            <a:endParaRPr lang="en-US"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2" y="990600"/>
            <a:ext cx="6034617" cy="4525963"/>
          </a:xfrm>
        </p:spPr>
      </p:pic>
      <p:sp>
        <p:nvSpPr>
          <p:cNvPr id="5" name="Footer Placeholder 4"/>
          <p:cNvSpPr>
            <a:spLocks noGrp="1"/>
          </p:cNvSpPr>
          <p:nvPr>
            <p:ph type="ftr" sz="quarter" idx="10"/>
          </p:nvPr>
        </p:nvSpPr>
        <p:spPr/>
        <p:txBody>
          <a:bodyPr/>
          <a:lstStyle/>
          <a:p>
            <a:r>
              <a:rPr lang="en-US" dirty="0" smtClean="0"/>
              <a:t>Vol 2, ESRD, </a:t>
            </a:r>
            <a:r>
              <a:rPr lang="en-US" dirty="0" err="1" smtClean="0"/>
              <a:t>Ch</a:t>
            </a:r>
            <a:r>
              <a:rPr lang="en-US" dirty="0" smtClean="0"/>
              <a:t> 4</a:t>
            </a:r>
            <a:endParaRPr lang="en-US" dirty="0"/>
          </a:p>
        </p:txBody>
      </p:sp>
      <p:sp>
        <p:nvSpPr>
          <p:cNvPr id="6" name="Title 5"/>
          <p:cNvSpPr>
            <a:spLocks noGrp="1"/>
          </p:cNvSpPr>
          <p:nvPr>
            <p:ph type="title"/>
          </p:nvPr>
        </p:nvSpPr>
        <p:spPr>
          <a:xfrm>
            <a:off x="457200" y="274638"/>
            <a:ext cx="8229600" cy="666849"/>
          </a:xfrm>
          <a:prstGeom prst="rect">
            <a:avLst/>
          </a:prstGeom>
        </p:spPr>
        <p:txBody>
          <a:bodyPr wrap="square">
            <a:spAutoFit/>
          </a:bodyPr>
          <a:lstStyle/>
          <a:p>
            <a:r>
              <a:rPr lang="en-US" sz="2800" b="1" baseline="30000" dirty="0"/>
              <a:t>Figure 4.3  Geographic variation in percentage of AV fistula use at </a:t>
            </a:r>
            <a:r>
              <a:rPr lang="en-US" sz="2800" b="1" baseline="30000" dirty="0" smtClean="0"/>
              <a:t/>
            </a:r>
            <a:br>
              <a:rPr lang="en-US" sz="2800" b="1" baseline="30000" dirty="0" smtClean="0"/>
            </a:br>
            <a:r>
              <a:rPr lang="en-US" sz="2800" b="1" baseline="30000" dirty="0" smtClean="0"/>
              <a:t>hemodialysis </a:t>
            </a:r>
            <a:r>
              <a:rPr lang="en-US" sz="2800" b="1" baseline="30000" dirty="0"/>
              <a:t>initiation, from the ESRD Medical Evidence form (CMS 2728), 2013 </a:t>
            </a:r>
          </a:p>
        </p:txBody>
      </p:sp>
      <p:sp>
        <p:nvSpPr>
          <p:cNvPr id="7" name="Rectangle 6"/>
          <p:cNvSpPr/>
          <p:nvPr/>
        </p:nvSpPr>
        <p:spPr>
          <a:xfrm>
            <a:off x="723900" y="5867400"/>
            <a:ext cx="7696200" cy="461665"/>
          </a:xfrm>
          <a:prstGeom prst="rect">
            <a:avLst/>
          </a:prstGeom>
        </p:spPr>
        <p:txBody>
          <a:bodyPr wrap="square">
            <a:spAutoFit/>
          </a:bodyPr>
          <a:lstStyle/>
          <a:p>
            <a:r>
              <a:rPr lang="en-US" i="1" baseline="30000" dirty="0"/>
              <a:t>Data Source: Special analyses, USRDS ESRD Database. Abbreviations: AV, arteriovenous; CMS, Centers for Medicare &amp; Medicaid; ESRD, end-stage renal disease.</a:t>
            </a:r>
            <a:endParaRPr lang="en-US" i="1" baseline="30000" dirty="0">
              <a:solidFill>
                <a:srgbClr val="FF0000"/>
              </a:solidFill>
            </a:endParaRPr>
          </a:p>
        </p:txBody>
      </p:sp>
    </p:spTree>
    <p:extLst>
      <p:ext uri="{BB962C8B-B14F-4D97-AF65-F5344CB8AC3E}">
        <p14:creationId xmlns:p14="http://schemas.microsoft.com/office/powerpoint/2010/main" val="2608280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6</a:t>
            </a:fld>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223568023"/>
              </p:ext>
            </p:extLst>
          </p:nvPr>
        </p:nvGraphicFramePr>
        <p:xfrm>
          <a:off x="2964184" y="914400"/>
          <a:ext cx="3215633" cy="4847611"/>
        </p:xfrm>
        <a:graphic>
          <a:graphicData uri="http://schemas.openxmlformats.org/drawingml/2006/table">
            <a:tbl>
              <a:tblPr firstRow="1" firstCol="1" bandRow="1"/>
              <a:tblGrid>
                <a:gridCol w="1476086"/>
                <a:gridCol w="579849"/>
                <a:gridCol w="579849"/>
                <a:gridCol w="579849"/>
              </a:tblGrid>
              <a:tr h="317536">
                <a:tc>
                  <a:txBody>
                    <a:bodyPr/>
                    <a:lstStyle/>
                    <a:p>
                      <a:pPr marL="0" marR="0">
                        <a:lnSpc>
                          <a:spcPct val="115000"/>
                        </a:lnSpc>
                        <a:spcBef>
                          <a:spcPts val="0"/>
                        </a:spcBef>
                        <a:spcAft>
                          <a:spcPts val="1000"/>
                        </a:spcAft>
                      </a:pPr>
                      <a:r>
                        <a:rPr lang="en-US" sz="900" b="1" dirty="0">
                          <a:solidFill>
                            <a:srgbClr val="000000"/>
                          </a:solidFill>
                          <a:effectLst/>
                          <a:latin typeface="Calibri"/>
                          <a:ea typeface="Times New Roman"/>
                          <a:cs typeface="Times New Roman"/>
                        </a:rPr>
                        <a:t> </a:t>
                      </a:r>
                      <a:endParaRPr lang="en-US" sz="1000" dirty="0">
                        <a:effectLst/>
                        <a:latin typeface="Calibri"/>
                        <a:ea typeface="Calibri"/>
                        <a:cs typeface="Times New Roman"/>
                      </a:endParaRPr>
                    </a:p>
                  </a:txBody>
                  <a:tcPr marL="62127" marR="6212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b="1">
                          <a:solidFill>
                            <a:srgbClr val="000000"/>
                          </a:solidFill>
                          <a:effectLst/>
                          <a:latin typeface="Calibri"/>
                          <a:ea typeface="Times New Roman"/>
                          <a:cs typeface="Times New Roman"/>
                        </a:rPr>
                        <a:t>AV fistula</a:t>
                      </a:r>
                      <a:endParaRPr lang="en-US" sz="1000">
                        <a:effectLst/>
                        <a:latin typeface="Calibri"/>
                        <a:ea typeface="Calibri"/>
                        <a:cs typeface="Times New Roman"/>
                      </a:endParaRPr>
                    </a:p>
                  </a:txBody>
                  <a:tcPr marL="62127" marR="6212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900" b="1">
                          <a:solidFill>
                            <a:srgbClr val="000000"/>
                          </a:solidFill>
                          <a:effectLst/>
                          <a:latin typeface="Calibri"/>
                          <a:ea typeface="Times New Roman"/>
                          <a:cs typeface="Times New Roman"/>
                        </a:rPr>
                        <a:t>AV graft</a:t>
                      </a:r>
                      <a:endParaRPr lang="en-US" sz="1000">
                        <a:effectLst/>
                        <a:latin typeface="Calibri"/>
                        <a:ea typeface="Calibri"/>
                        <a:cs typeface="Times New Roman"/>
                      </a:endParaRPr>
                    </a:p>
                  </a:txBody>
                  <a:tcPr marL="62127" marR="6212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b="1">
                          <a:solidFill>
                            <a:srgbClr val="000000"/>
                          </a:solidFill>
                          <a:effectLst/>
                          <a:latin typeface="Calibri"/>
                          <a:ea typeface="Times New Roman"/>
                          <a:cs typeface="Times New Roman"/>
                        </a:rPr>
                        <a:t>Catheter</a:t>
                      </a:r>
                      <a:endParaRPr lang="en-US" sz="1000">
                        <a:effectLst/>
                        <a:latin typeface="Calibri"/>
                        <a:ea typeface="Calibri"/>
                        <a:cs typeface="Times New Roman"/>
                      </a:endParaRPr>
                    </a:p>
                  </a:txBody>
                  <a:tcPr marL="62127" marR="6212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181203">
                <a:tc>
                  <a:txBody>
                    <a:bodyPr/>
                    <a:lstStyle/>
                    <a:p>
                      <a:pPr marL="0" marR="0">
                        <a:lnSpc>
                          <a:spcPct val="115000"/>
                        </a:lnSpc>
                        <a:spcBef>
                          <a:spcPts val="0"/>
                        </a:spcBef>
                        <a:spcAft>
                          <a:spcPts val="1000"/>
                        </a:spcAft>
                      </a:pPr>
                      <a:r>
                        <a:rPr lang="en-US" sz="900" b="1">
                          <a:solidFill>
                            <a:srgbClr val="000000"/>
                          </a:solidFill>
                          <a:effectLst/>
                          <a:latin typeface="Calibri"/>
                          <a:ea typeface="Times New Roman"/>
                          <a:cs typeface="Times New Roman"/>
                        </a:rPr>
                        <a:t>All</a:t>
                      </a:r>
                      <a:endParaRPr lang="en-US" sz="1000">
                        <a:effectLst/>
                        <a:latin typeface="Calibri"/>
                        <a:ea typeface="Calibri"/>
                        <a:cs typeface="Times New Roman"/>
                      </a:endParaRPr>
                    </a:p>
                  </a:txBody>
                  <a:tcPr marL="62127" marR="6212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62.5</a:t>
                      </a:r>
                      <a:endParaRPr lang="en-US" sz="1000">
                        <a:effectLst/>
                        <a:latin typeface="Calibri"/>
                        <a:ea typeface="Calibri"/>
                        <a:cs typeface="Times New Roman"/>
                      </a:endParaRPr>
                    </a:p>
                  </a:txBody>
                  <a:tcPr marL="62127" marR="6212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18.4</a:t>
                      </a:r>
                      <a:endParaRPr lang="en-US" sz="1000">
                        <a:effectLst/>
                        <a:latin typeface="Calibri"/>
                        <a:ea typeface="Calibri"/>
                        <a:cs typeface="Times New Roman"/>
                      </a:endParaRPr>
                    </a:p>
                  </a:txBody>
                  <a:tcPr marL="62127" marR="6212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19.2</a:t>
                      </a:r>
                      <a:endParaRPr lang="en-US" sz="1000">
                        <a:effectLst/>
                        <a:latin typeface="Calibri"/>
                        <a:ea typeface="Calibri"/>
                        <a:cs typeface="Times New Roman"/>
                      </a:endParaRPr>
                    </a:p>
                  </a:txBody>
                  <a:tcPr marL="62127" marR="6212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181203">
                <a:tc>
                  <a:txBody>
                    <a:bodyPr/>
                    <a:lstStyle/>
                    <a:p>
                      <a:pPr marL="0" marR="0">
                        <a:lnSpc>
                          <a:spcPct val="115000"/>
                        </a:lnSpc>
                        <a:spcBef>
                          <a:spcPts val="0"/>
                        </a:spcBef>
                        <a:spcAft>
                          <a:spcPts val="1000"/>
                        </a:spcAft>
                      </a:pPr>
                      <a:r>
                        <a:rPr lang="en-US" sz="900" b="1">
                          <a:solidFill>
                            <a:srgbClr val="000000"/>
                          </a:solidFill>
                          <a:effectLst/>
                          <a:latin typeface="Calibri"/>
                          <a:ea typeface="Times New Roman"/>
                          <a:cs typeface="Times New Roman"/>
                        </a:rPr>
                        <a:t>Age</a:t>
                      </a:r>
                      <a:endParaRPr lang="en-US" sz="1000">
                        <a:effectLst/>
                        <a:latin typeface="Calibri"/>
                        <a:ea typeface="Calibri"/>
                        <a:cs typeface="Times New Roman"/>
                      </a:endParaRPr>
                    </a:p>
                  </a:txBody>
                  <a:tcPr marL="62127" marR="6212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 </a:t>
                      </a:r>
                      <a:endParaRPr lang="en-US" sz="1000">
                        <a:effectLst/>
                        <a:latin typeface="Calibri"/>
                        <a:ea typeface="Calibri"/>
                        <a:cs typeface="Times New Roman"/>
                      </a:endParaRPr>
                    </a:p>
                  </a:txBody>
                  <a:tcPr marL="62127" marR="62127"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 </a:t>
                      </a:r>
                      <a:endParaRPr lang="en-US" sz="1000">
                        <a:effectLst/>
                        <a:latin typeface="Calibri"/>
                        <a:ea typeface="Calibri"/>
                        <a:cs typeface="Times New Roman"/>
                      </a:endParaRPr>
                    </a:p>
                  </a:txBody>
                  <a:tcPr marL="62127" marR="6212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 </a:t>
                      </a:r>
                      <a:endParaRPr lang="en-US" sz="1000">
                        <a:effectLst/>
                        <a:latin typeface="Calibri"/>
                        <a:ea typeface="Calibri"/>
                        <a:cs typeface="Times New Roman"/>
                      </a:endParaRPr>
                    </a:p>
                  </a:txBody>
                  <a:tcPr marL="62127" marR="62127"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r>
              <a:tr h="181203">
                <a:tc>
                  <a:txBody>
                    <a:bodyPr/>
                    <a:lstStyle/>
                    <a:p>
                      <a:pPr marL="132080" marR="0">
                        <a:lnSpc>
                          <a:spcPct val="115000"/>
                        </a:lnSpc>
                        <a:spcBef>
                          <a:spcPts val="0"/>
                        </a:spcBef>
                        <a:spcAft>
                          <a:spcPts val="1000"/>
                        </a:spcAft>
                      </a:pPr>
                      <a:r>
                        <a:rPr lang="en-US" sz="900">
                          <a:solidFill>
                            <a:srgbClr val="000000"/>
                          </a:solidFill>
                          <a:effectLst/>
                          <a:latin typeface="Calibri"/>
                          <a:ea typeface="Times New Roman"/>
                          <a:cs typeface="Times New Roman"/>
                        </a:rPr>
                        <a:t>0-21</a:t>
                      </a:r>
                      <a:endParaRPr lang="en-US" sz="1000">
                        <a:effectLst/>
                        <a:latin typeface="Calibri"/>
                        <a:ea typeface="Calibri"/>
                        <a:cs typeface="Times New Roman"/>
                      </a:endParaRPr>
                    </a:p>
                  </a:txBody>
                  <a:tcPr marL="62127" marR="62127"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47.0</a:t>
                      </a:r>
                      <a:endParaRPr lang="en-US" sz="1000">
                        <a:effectLst/>
                        <a:latin typeface="Calibri"/>
                        <a:ea typeface="Calibri"/>
                        <a:cs typeface="Times New Roman"/>
                      </a:endParaRPr>
                    </a:p>
                  </a:txBody>
                  <a:tcPr marL="62127" marR="62127"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6.8</a:t>
                      </a:r>
                      <a:endParaRPr lang="en-US" sz="1000">
                        <a:effectLst/>
                        <a:latin typeface="Calibri"/>
                        <a:ea typeface="Calibri"/>
                        <a:cs typeface="Times New Roman"/>
                      </a:endParaRPr>
                    </a:p>
                  </a:txBody>
                  <a:tcPr marL="62127" marR="62127"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46.1</a:t>
                      </a:r>
                      <a:endParaRPr lang="en-US" sz="1000">
                        <a:effectLst/>
                        <a:latin typeface="Calibri"/>
                        <a:ea typeface="Calibri"/>
                        <a:cs typeface="Times New Roman"/>
                      </a:endParaRPr>
                    </a:p>
                  </a:txBody>
                  <a:tcPr marL="62127" marR="62127" marT="0" marB="0" anchor="ctr">
                    <a:lnL>
                      <a:noFill/>
                    </a:lnL>
                    <a:lnR>
                      <a:noFill/>
                    </a:lnR>
                    <a:lnT>
                      <a:noFill/>
                    </a:lnT>
                    <a:lnB>
                      <a:noFill/>
                    </a:lnB>
                    <a:solidFill>
                      <a:srgbClr val="F2F2F2"/>
                    </a:solidFill>
                  </a:tcPr>
                </a:tc>
              </a:tr>
              <a:tr h="181203">
                <a:tc>
                  <a:txBody>
                    <a:bodyPr/>
                    <a:lstStyle/>
                    <a:p>
                      <a:pPr marL="132080" marR="0">
                        <a:lnSpc>
                          <a:spcPct val="115000"/>
                        </a:lnSpc>
                        <a:spcBef>
                          <a:spcPts val="0"/>
                        </a:spcBef>
                        <a:spcAft>
                          <a:spcPts val="1000"/>
                        </a:spcAft>
                      </a:pPr>
                      <a:r>
                        <a:rPr lang="en-US" sz="900">
                          <a:solidFill>
                            <a:srgbClr val="000000"/>
                          </a:solidFill>
                          <a:effectLst/>
                          <a:latin typeface="Calibri"/>
                          <a:ea typeface="Times New Roman"/>
                          <a:cs typeface="Times New Roman"/>
                        </a:rPr>
                        <a:t>22-44</a:t>
                      </a:r>
                      <a:endParaRPr lang="en-US" sz="1000">
                        <a:effectLst/>
                        <a:latin typeface="Calibri"/>
                        <a:ea typeface="Calibri"/>
                        <a:cs typeface="Times New Roman"/>
                      </a:endParaRPr>
                    </a:p>
                  </a:txBody>
                  <a:tcPr marL="62127" marR="62127"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64.8</a:t>
                      </a:r>
                      <a:endParaRPr lang="en-US" sz="1000">
                        <a:effectLst/>
                        <a:latin typeface="Calibri"/>
                        <a:ea typeface="Calibri"/>
                        <a:cs typeface="Times New Roman"/>
                      </a:endParaRPr>
                    </a:p>
                  </a:txBody>
                  <a:tcPr marL="62127" marR="62127"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15.7</a:t>
                      </a:r>
                      <a:endParaRPr lang="en-US" sz="1000">
                        <a:effectLst/>
                        <a:latin typeface="Calibri"/>
                        <a:ea typeface="Calibri"/>
                        <a:cs typeface="Times New Roman"/>
                      </a:endParaRPr>
                    </a:p>
                  </a:txBody>
                  <a:tcPr marL="62127" marR="62127"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19.6</a:t>
                      </a:r>
                      <a:endParaRPr lang="en-US" sz="1000">
                        <a:effectLst/>
                        <a:latin typeface="Calibri"/>
                        <a:ea typeface="Calibri"/>
                        <a:cs typeface="Times New Roman"/>
                      </a:endParaRPr>
                    </a:p>
                  </a:txBody>
                  <a:tcPr marL="62127" marR="62127" marT="0" marB="0" anchor="ctr">
                    <a:lnL>
                      <a:noFill/>
                    </a:lnL>
                    <a:lnR>
                      <a:noFill/>
                    </a:lnR>
                    <a:lnT>
                      <a:noFill/>
                    </a:lnT>
                    <a:lnB>
                      <a:noFill/>
                    </a:lnB>
                    <a:solidFill>
                      <a:srgbClr val="F2F2F2"/>
                    </a:solidFill>
                  </a:tcPr>
                </a:tc>
              </a:tr>
              <a:tr h="181203">
                <a:tc>
                  <a:txBody>
                    <a:bodyPr/>
                    <a:lstStyle/>
                    <a:p>
                      <a:pPr marL="132080" marR="0">
                        <a:lnSpc>
                          <a:spcPct val="115000"/>
                        </a:lnSpc>
                        <a:spcBef>
                          <a:spcPts val="0"/>
                        </a:spcBef>
                        <a:spcAft>
                          <a:spcPts val="1000"/>
                        </a:spcAft>
                      </a:pPr>
                      <a:r>
                        <a:rPr lang="en-US" sz="900">
                          <a:solidFill>
                            <a:srgbClr val="000000"/>
                          </a:solidFill>
                          <a:effectLst/>
                          <a:latin typeface="Calibri"/>
                          <a:ea typeface="Times New Roman"/>
                          <a:cs typeface="Times New Roman"/>
                        </a:rPr>
                        <a:t>45-64</a:t>
                      </a:r>
                      <a:endParaRPr lang="en-US" sz="1000">
                        <a:effectLst/>
                        <a:latin typeface="Calibri"/>
                        <a:ea typeface="Calibri"/>
                        <a:cs typeface="Times New Roman"/>
                      </a:endParaRPr>
                    </a:p>
                  </a:txBody>
                  <a:tcPr marL="62127" marR="62127"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64.2</a:t>
                      </a:r>
                      <a:endParaRPr lang="en-US" sz="1000">
                        <a:effectLst/>
                        <a:latin typeface="Calibri"/>
                        <a:ea typeface="Calibri"/>
                        <a:cs typeface="Times New Roman"/>
                      </a:endParaRPr>
                    </a:p>
                  </a:txBody>
                  <a:tcPr marL="62127" marR="62127"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17.7</a:t>
                      </a:r>
                      <a:endParaRPr lang="en-US" sz="1000">
                        <a:effectLst/>
                        <a:latin typeface="Calibri"/>
                        <a:ea typeface="Calibri"/>
                        <a:cs typeface="Times New Roman"/>
                      </a:endParaRPr>
                    </a:p>
                  </a:txBody>
                  <a:tcPr marL="62127" marR="62127"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18.1</a:t>
                      </a:r>
                      <a:endParaRPr lang="en-US" sz="1000">
                        <a:effectLst/>
                        <a:latin typeface="Calibri"/>
                        <a:ea typeface="Calibri"/>
                        <a:cs typeface="Times New Roman"/>
                      </a:endParaRPr>
                    </a:p>
                  </a:txBody>
                  <a:tcPr marL="62127" marR="62127" marT="0" marB="0" anchor="ctr">
                    <a:lnL>
                      <a:noFill/>
                    </a:lnL>
                    <a:lnR>
                      <a:noFill/>
                    </a:lnR>
                    <a:lnT>
                      <a:noFill/>
                    </a:lnT>
                    <a:lnB>
                      <a:noFill/>
                    </a:lnB>
                    <a:solidFill>
                      <a:srgbClr val="F2F2F2"/>
                    </a:solidFill>
                  </a:tcPr>
                </a:tc>
              </a:tr>
              <a:tr h="181203">
                <a:tc>
                  <a:txBody>
                    <a:bodyPr/>
                    <a:lstStyle/>
                    <a:p>
                      <a:pPr marL="132080" marR="0">
                        <a:lnSpc>
                          <a:spcPct val="115000"/>
                        </a:lnSpc>
                        <a:spcBef>
                          <a:spcPts val="0"/>
                        </a:spcBef>
                        <a:spcAft>
                          <a:spcPts val="1000"/>
                        </a:spcAft>
                      </a:pPr>
                      <a:r>
                        <a:rPr lang="en-US" sz="900">
                          <a:solidFill>
                            <a:srgbClr val="000000"/>
                          </a:solidFill>
                          <a:effectLst/>
                          <a:latin typeface="Calibri"/>
                          <a:ea typeface="Times New Roman"/>
                          <a:cs typeface="Times New Roman"/>
                        </a:rPr>
                        <a:t>65-74</a:t>
                      </a:r>
                      <a:endParaRPr lang="en-US" sz="1000">
                        <a:effectLst/>
                        <a:latin typeface="Calibri"/>
                        <a:ea typeface="Calibri"/>
                        <a:cs typeface="Times New Roman"/>
                      </a:endParaRPr>
                    </a:p>
                  </a:txBody>
                  <a:tcPr marL="62127" marR="62127"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61.9</a:t>
                      </a:r>
                      <a:endParaRPr lang="en-US" sz="1000">
                        <a:effectLst/>
                        <a:latin typeface="Calibri"/>
                        <a:ea typeface="Calibri"/>
                        <a:cs typeface="Times New Roman"/>
                      </a:endParaRPr>
                    </a:p>
                  </a:txBody>
                  <a:tcPr marL="62127" marR="62127"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19.3</a:t>
                      </a:r>
                      <a:endParaRPr lang="en-US" sz="1000">
                        <a:effectLst/>
                        <a:latin typeface="Calibri"/>
                        <a:ea typeface="Calibri"/>
                        <a:cs typeface="Times New Roman"/>
                      </a:endParaRPr>
                    </a:p>
                  </a:txBody>
                  <a:tcPr marL="62127" marR="62127"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18.8</a:t>
                      </a:r>
                      <a:endParaRPr lang="en-US" sz="1000">
                        <a:effectLst/>
                        <a:latin typeface="Calibri"/>
                        <a:ea typeface="Calibri"/>
                        <a:cs typeface="Times New Roman"/>
                      </a:endParaRPr>
                    </a:p>
                  </a:txBody>
                  <a:tcPr marL="62127" marR="62127" marT="0" marB="0" anchor="ctr">
                    <a:lnL>
                      <a:noFill/>
                    </a:lnL>
                    <a:lnR>
                      <a:noFill/>
                    </a:lnR>
                    <a:lnT>
                      <a:noFill/>
                    </a:lnT>
                    <a:lnB>
                      <a:noFill/>
                    </a:lnB>
                    <a:solidFill>
                      <a:srgbClr val="F2F2F2"/>
                    </a:solidFill>
                  </a:tcPr>
                </a:tc>
              </a:tr>
              <a:tr h="181203">
                <a:tc>
                  <a:txBody>
                    <a:bodyPr/>
                    <a:lstStyle/>
                    <a:p>
                      <a:pPr marL="132080" marR="0">
                        <a:lnSpc>
                          <a:spcPct val="115000"/>
                        </a:lnSpc>
                        <a:spcBef>
                          <a:spcPts val="0"/>
                        </a:spcBef>
                        <a:spcAft>
                          <a:spcPts val="1000"/>
                        </a:spcAft>
                      </a:pPr>
                      <a:r>
                        <a:rPr lang="en-US" sz="900">
                          <a:solidFill>
                            <a:srgbClr val="000000"/>
                          </a:solidFill>
                          <a:effectLst/>
                          <a:latin typeface="Calibri"/>
                          <a:ea typeface="Times New Roman"/>
                          <a:cs typeface="Times New Roman"/>
                        </a:rPr>
                        <a:t>75+</a:t>
                      </a:r>
                      <a:endParaRPr lang="en-US" sz="1000">
                        <a:effectLst/>
                        <a:latin typeface="Calibri"/>
                        <a:ea typeface="Calibri"/>
                        <a:cs typeface="Times New Roman"/>
                      </a:endParaRPr>
                    </a:p>
                  </a:txBody>
                  <a:tcPr marL="62127" marR="6212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58.7</a:t>
                      </a:r>
                      <a:endParaRPr lang="en-US" sz="1000">
                        <a:effectLst/>
                        <a:latin typeface="Calibri"/>
                        <a:ea typeface="Calibri"/>
                        <a:cs typeface="Times New Roman"/>
                      </a:endParaRPr>
                    </a:p>
                  </a:txBody>
                  <a:tcPr marL="62127" marR="62127"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20.4</a:t>
                      </a:r>
                      <a:endParaRPr lang="en-US" sz="1000">
                        <a:effectLst/>
                        <a:latin typeface="Calibri"/>
                        <a:ea typeface="Calibri"/>
                        <a:cs typeface="Times New Roman"/>
                      </a:endParaRPr>
                    </a:p>
                  </a:txBody>
                  <a:tcPr marL="62127" marR="6212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20.9</a:t>
                      </a:r>
                      <a:endParaRPr lang="en-US" sz="1000">
                        <a:effectLst/>
                        <a:latin typeface="Calibri"/>
                        <a:ea typeface="Calibri"/>
                        <a:cs typeface="Times New Roman"/>
                      </a:endParaRPr>
                    </a:p>
                  </a:txBody>
                  <a:tcPr marL="62127" marR="62127"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r>
              <a:tr h="181203">
                <a:tc>
                  <a:txBody>
                    <a:bodyPr/>
                    <a:lstStyle/>
                    <a:p>
                      <a:pPr marL="0" marR="0">
                        <a:lnSpc>
                          <a:spcPct val="115000"/>
                        </a:lnSpc>
                        <a:spcBef>
                          <a:spcPts val="0"/>
                        </a:spcBef>
                        <a:spcAft>
                          <a:spcPts val="1000"/>
                        </a:spcAft>
                      </a:pPr>
                      <a:r>
                        <a:rPr lang="en-US" sz="900" b="1">
                          <a:solidFill>
                            <a:srgbClr val="000000"/>
                          </a:solidFill>
                          <a:effectLst/>
                          <a:latin typeface="Calibri"/>
                          <a:ea typeface="Times New Roman"/>
                          <a:cs typeface="Times New Roman"/>
                        </a:rPr>
                        <a:t>Sex</a:t>
                      </a:r>
                      <a:endParaRPr lang="en-US" sz="1000">
                        <a:effectLst/>
                        <a:latin typeface="Calibri"/>
                        <a:ea typeface="Calibri"/>
                        <a:cs typeface="Times New Roman"/>
                      </a:endParaRPr>
                    </a:p>
                  </a:txBody>
                  <a:tcPr marL="62127" marR="6212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 </a:t>
                      </a:r>
                      <a:endParaRPr lang="en-US" sz="1000">
                        <a:effectLst/>
                        <a:latin typeface="Calibri"/>
                        <a:ea typeface="Calibri"/>
                        <a:cs typeface="Times New Roman"/>
                      </a:endParaRPr>
                    </a:p>
                  </a:txBody>
                  <a:tcPr marL="62127" marR="62127"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 </a:t>
                      </a:r>
                      <a:endParaRPr lang="en-US" sz="1000">
                        <a:effectLst/>
                        <a:latin typeface="Calibri"/>
                        <a:ea typeface="Calibri"/>
                        <a:cs typeface="Times New Roman"/>
                      </a:endParaRPr>
                    </a:p>
                  </a:txBody>
                  <a:tcPr marL="62127" marR="6212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 </a:t>
                      </a:r>
                      <a:endParaRPr lang="en-US" sz="1000">
                        <a:effectLst/>
                        <a:latin typeface="Calibri"/>
                        <a:ea typeface="Calibri"/>
                        <a:cs typeface="Times New Roman"/>
                      </a:endParaRPr>
                    </a:p>
                  </a:txBody>
                  <a:tcPr marL="62127" marR="62127"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r>
              <a:tr h="181203">
                <a:tc>
                  <a:txBody>
                    <a:bodyPr/>
                    <a:lstStyle/>
                    <a:p>
                      <a:pPr marL="132080" marR="0">
                        <a:lnSpc>
                          <a:spcPct val="115000"/>
                        </a:lnSpc>
                        <a:spcBef>
                          <a:spcPts val="0"/>
                        </a:spcBef>
                        <a:spcAft>
                          <a:spcPts val="1000"/>
                        </a:spcAft>
                      </a:pPr>
                      <a:r>
                        <a:rPr lang="en-US" sz="900">
                          <a:solidFill>
                            <a:srgbClr val="000000"/>
                          </a:solidFill>
                          <a:effectLst/>
                          <a:latin typeface="Calibri"/>
                          <a:ea typeface="Times New Roman"/>
                          <a:cs typeface="Times New Roman"/>
                        </a:rPr>
                        <a:t>Male</a:t>
                      </a:r>
                      <a:endParaRPr lang="en-US" sz="1000">
                        <a:effectLst/>
                        <a:latin typeface="Calibri"/>
                        <a:ea typeface="Calibri"/>
                        <a:cs typeface="Times New Roman"/>
                      </a:endParaRPr>
                    </a:p>
                  </a:txBody>
                  <a:tcPr marL="62127" marR="62127"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68.7</a:t>
                      </a:r>
                      <a:endParaRPr lang="en-US" sz="1000">
                        <a:effectLst/>
                        <a:latin typeface="Calibri"/>
                        <a:ea typeface="Calibri"/>
                        <a:cs typeface="Times New Roman"/>
                      </a:endParaRPr>
                    </a:p>
                  </a:txBody>
                  <a:tcPr marL="62127" marR="62127"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14.2</a:t>
                      </a:r>
                      <a:endParaRPr lang="en-US" sz="1000">
                        <a:effectLst/>
                        <a:latin typeface="Calibri"/>
                        <a:ea typeface="Calibri"/>
                        <a:cs typeface="Times New Roman"/>
                      </a:endParaRPr>
                    </a:p>
                  </a:txBody>
                  <a:tcPr marL="62127" marR="62127"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17.1</a:t>
                      </a:r>
                      <a:endParaRPr lang="en-US" sz="1000">
                        <a:effectLst/>
                        <a:latin typeface="Calibri"/>
                        <a:ea typeface="Calibri"/>
                        <a:cs typeface="Times New Roman"/>
                      </a:endParaRPr>
                    </a:p>
                  </a:txBody>
                  <a:tcPr marL="62127" marR="62127" marT="0" marB="0" anchor="ctr">
                    <a:lnL>
                      <a:noFill/>
                    </a:lnL>
                    <a:lnR>
                      <a:noFill/>
                    </a:lnR>
                    <a:lnT>
                      <a:noFill/>
                    </a:lnT>
                    <a:lnB>
                      <a:noFill/>
                    </a:lnB>
                    <a:solidFill>
                      <a:srgbClr val="F2F2F2"/>
                    </a:solidFill>
                  </a:tcPr>
                </a:tc>
              </a:tr>
              <a:tr h="181203">
                <a:tc>
                  <a:txBody>
                    <a:bodyPr/>
                    <a:lstStyle/>
                    <a:p>
                      <a:pPr marL="132080" marR="0">
                        <a:lnSpc>
                          <a:spcPct val="115000"/>
                        </a:lnSpc>
                        <a:spcBef>
                          <a:spcPts val="0"/>
                        </a:spcBef>
                        <a:spcAft>
                          <a:spcPts val="1000"/>
                        </a:spcAft>
                      </a:pPr>
                      <a:r>
                        <a:rPr lang="en-US" sz="900">
                          <a:solidFill>
                            <a:srgbClr val="000000"/>
                          </a:solidFill>
                          <a:effectLst/>
                          <a:latin typeface="Calibri"/>
                          <a:ea typeface="Times New Roman"/>
                          <a:cs typeface="Times New Roman"/>
                        </a:rPr>
                        <a:t>Female</a:t>
                      </a:r>
                      <a:endParaRPr lang="en-US" sz="1000">
                        <a:effectLst/>
                        <a:latin typeface="Calibri"/>
                        <a:ea typeface="Calibri"/>
                        <a:cs typeface="Times New Roman"/>
                      </a:endParaRPr>
                    </a:p>
                  </a:txBody>
                  <a:tcPr marL="62127" marR="6212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54.5</a:t>
                      </a:r>
                      <a:endParaRPr lang="en-US" sz="1000">
                        <a:effectLst/>
                        <a:latin typeface="Calibri"/>
                        <a:ea typeface="Calibri"/>
                        <a:cs typeface="Times New Roman"/>
                      </a:endParaRPr>
                    </a:p>
                  </a:txBody>
                  <a:tcPr marL="62127" marR="62127"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23.7</a:t>
                      </a:r>
                      <a:endParaRPr lang="en-US" sz="1000">
                        <a:effectLst/>
                        <a:latin typeface="Calibri"/>
                        <a:ea typeface="Calibri"/>
                        <a:cs typeface="Times New Roman"/>
                      </a:endParaRPr>
                    </a:p>
                  </a:txBody>
                  <a:tcPr marL="62127" marR="6212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21.8</a:t>
                      </a:r>
                      <a:endParaRPr lang="en-US" sz="1000">
                        <a:effectLst/>
                        <a:latin typeface="Calibri"/>
                        <a:ea typeface="Calibri"/>
                        <a:cs typeface="Times New Roman"/>
                      </a:endParaRPr>
                    </a:p>
                  </a:txBody>
                  <a:tcPr marL="62127" marR="62127"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r>
              <a:tr h="181203">
                <a:tc>
                  <a:txBody>
                    <a:bodyPr/>
                    <a:lstStyle/>
                    <a:p>
                      <a:pPr marL="0" marR="0">
                        <a:lnSpc>
                          <a:spcPct val="115000"/>
                        </a:lnSpc>
                        <a:spcBef>
                          <a:spcPts val="0"/>
                        </a:spcBef>
                        <a:spcAft>
                          <a:spcPts val="1000"/>
                        </a:spcAft>
                      </a:pPr>
                      <a:r>
                        <a:rPr lang="en-US" sz="900" b="1">
                          <a:solidFill>
                            <a:srgbClr val="000000"/>
                          </a:solidFill>
                          <a:effectLst/>
                          <a:latin typeface="Calibri"/>
                          <a:ea typeface="Times New Roman"/>
                          <a:cs typeface="Times New Roman"/>
                        </a:rPr>
                        <a:t>Race</a:t>
                      </a:r>
                      <a:endParaRPr lang="en-US" sz="1000">
                        <a:effectLst/>
                        <a:latin typeface="Calibri"/>
                        <a:ea typeface="Calibri"/>
                        <a:cs typeface="Times New Roman"/>
                      </a:endParaRPr>
                    </a:p>
                  </a:txBody>
                  <a:tcPr marL="62127" marR="6212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 </a:t>
                      </a:r>
                      <a:endParaRPr lang="en-US" sz="1000">
                        <a:effectLst/>
                        <a:latin typeface="Calibri"/>
                        <a:ea typeface="Calibri"/>
                        <a:cs typeface="Times New Roman"/>
                      </a:endParaRPr>
                    </a:p>
                  </a:txBody>
                  <a:tcPr marL="62127" marR="62127"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 </a:t>
                      </a:r>
                      <a:endParaRPr lang="en-US" sz="1000">
                        <a:effectLst/>
                        <a:latin typeface="Calibri"/>
                        <a:ea typeface="Calibri"/>
                        <a:cs typeface="Times New Roman"/>
                      </a:endParaRPr>
                    </a:p>
                  </a:txBody>
                  <a:tcPr marL="62127" marR="6212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 </a:t>
                      </a:r>
                      <a:endParaRPr lang="en-US" sz="1000">
                        <a:effectLst/>
                        <a:latin typeface="Calibri"/>
                        <a:ea typeface="Calibri"/>
                        <a:cs typeface="Times New Roman"/>
                      </a:endParaRPr>
                    </a:p>
                  </a:txBody>
                  <a:tcPr marL="62127" marR="62127"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r>
              <a:tr h="181203">
                <a:tc>
                  <a:txBody>
                    <a:bodyPr/>
                    <a:lstStyle/>
                    <a:p>
                      <a:pPr marL="132080" marR="0">
                        <a:lnSpc>
                          <a:spcPct val="115000"/>
                        </a:lnSpc>
                        <a:spcBef>
                          <a:spcPts val="0"/>
                        </a:spcBef>
                        <a:spcAft>
                          <a:spcPts val="1000"/>
                        </a:spcAft>
                      </a:pPr>
                      <a:r>
                        <a:rPr lang="en-US" sz="900">
                          <a:solidFill>
                            <a:srgbClr val="000000"/>
                          </a:solidFill>
                          <a:effectLst/>
                          <a:latin typeface="Calibri"/>
                          <a:ea typeface="Times New Roman"/>
                          <a:cs typeface="Times New Roman"/>
                        </a:rPr>
                        <a:t>White</a:t>
                      </a:r>
                      <a:endParaRPr lang="en-US" sz="1000">
                        <a:effectLst/>
                        <a:latin typeface="Calibri"/>
                        <a:ea typeface="Calibri"/>
                        <a:cs typeface="Times New Roman"/>
                      </a:endParaRPr>
                    </a:p>
                  </a:txBody>
                  <a:tcPr marL="62127" marR="62127"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64.3</a:t>
                      </a:r>
                      <a:endParaRPr lang="en-US" sz="1000">
                        <a:effectLst/>
                        <a:latin typeface="Calibri"/>
                        <a:ea typeface="Calibri"/>
                        <a:cs typeface="Times New Roman"/>
                      </a:endParaRPr>
                    </a:p>
                  </a:txBody>
                  <a:tcPr marL="62127" marR="62127"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13.6</a:t>
                      </a:r>
                      <a:endParaRPr lang="en-US" sz="1000">
                        <a:effectLst/>
                        <a:latin typeface="Calibri"/>
                        <a:ea typeface="Calibri"/>
                        <a:cs typeface="Times New Roman"/>
                      </a:endParaRPr>
                    </a:p>
                  </a:txBody>
                  <a:tcPr marL="62127" marR="62127"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22.1</a:t>
                      </a:r>
                      <a:endParaRPr lang="en-US" sz="1000">
                        <a:effectLst/>
                        <a:latin typeface="Calibri"/>
                        <a:ea typeface="Calibri"/>
                        <a:cs typeface="Times New Roman"/>
                      </a:endParaRPr>
                    </a:p>
                  </a:txBody>
                  <a:tcPr marL="62127" marR="62127" marT="0" marB="0" anchor="ctr">
                    <a:lnL>
                      <a:noFill/>
                    </a:lnL>
                    <a:lnR>
                      <a:noFill/>
                    </a:lnR>
                    <a:lnT>
                      <a:noFill/>
                    </a:lnT>
                    <a:lnB>
                      <a:noFill/>
                    </a:lnB>
                    <a:solidFill>
                      <a:srgbClr val="F2F2F2"/>
                    </a:solidFill>
                  </a:tcPr>
                </a:tc>
              </a:tr>
              <a:tr h="181203">
                <a:tc>
                  <a:txBody>
                    <a:bodyPr/>
                    <a:lstStyle/>
                    <a:p>
                      <a:pPr marL="132080" marR="0">
                        <a:lnSpc>
                          <a:spcPct val="115000"/>
                        </a:lnSpc>
                        <a:spcBef>
                          <a:spcPts val="0"/>
                        </a:spcBef>
                        <a:spcAft>
                          <a:spcPts val="1000"/>
                        </a:spcAft>
                      </a:pPr>
                      <a:r>
                        <a:rPr lang="en-US" sz="900">
                          <a:solidFill>
                            <a:srgbClr val="000000"/>
                          </a:solidFill>
                          <a:effectLst/>
                          <a:latin typeface="Calibri"/>
                          <a:ea typeface="Times New Roman"/>
                          <a:cs typeface="Times New Roman"/>
                        </a:rPr>
                        <a:t>Black/African American</a:t>
                      </a:r>
                      <a:endParaRPr lang="en-US" sz="1000">
                        <a:effectLst/>
                        <a:latin typeface="Calibri"/>
                        <a:ea typeface="Calibri"/>
                        <a:cs typeface="Times New Roman"/>
                      </a:endParaRPr>
                    </a:p>
                  </a:txBody>
                  <a:tcPr marL="62127" marR="62127"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56.9</a:t>
                      </a:r>
                      <a:endParaRPr lang="en-US" sz="1000">
                        <a:effectLst/>
                        <a:latin typeface="Calibri"/>
                        <a:ea typeface="Calibri"/>
                        <a:cs typeface="Times New Roman"/>
                      </a:endParaRPr>
                    </a:p>
                  </a:txBody>
                  <a:tcPr marL="62127" marR="62127"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25.4</a:t>
                      </a:r>
                      <a:endParaRPr lang="en-US" sz="1000">
                        <a:effectLst/>
                        <a:latin typeface="Calibri"/>
                        <a:ea typeface="Calibri"/>
                        <a:cs typeface="Times New Roman"/>
                      </a:endParaRPr>
                    </a:p>
                  </a:txBody>
                  <a:tcPr marL="62127" marR="62127"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17.7</a:t>
                      </a:r>
                      <a:endParaRPr lang="en-US" sz="1000">
                        <a:effectLst/>
                        <a:latin typeface="Calibri"/>
                        <a:ea typeface="Calibri"/>
                        <a:cs typeface="Times New Roman"/>
                      </a:endParaRPr>
                    </a:p>
                  </a:txBody>
                  <a:tcPr marL="62127" marR="62127" marT="0" marB="0" anchor="ctr">
                    <a:lnL>
                      <a:noFill/>
                    </a:lnL>
                    <a:lnR>
                      <a:noFill/>
                    </a:lnR>
                    <a:lnT>
                      <a:noFill/>
                    </a:lnT>
                    <a:lnB>
                      <a:noFill/>
                    </a:lnB>
                    <a:solidFill>
                      <a:srgbClr val="F2F2F2"/>
                    </a:solidFill>
                  </a:tcPr>
                </a:tc>
              </a:tr>
              <a:tr h="181203">
                <a:tc>
                  <a:txBody>
                    <a:bodyPr/>
                    <a:lstStyle/>
                    <a:p>
                      <a:pPr marL="132080" marR="0">
                        <a:lnSpc>
                          <a:spcPct val="115000"/>
                        </a:lnSpc>
                        <a:spcBef>
                          <a:spcPts val="0"/>
                        </a:spcBef>
                        <a:spcAft>
                          <a:spcPts val="1000"/>
                        </a:spcAft>
                      </a:pPr>
                      <a:r>
                        <a:rPr lang="en-US" sz="900">
                          <a:solidFill>
                            <a:srgbClr val="000000"/>
                          </a:solidFill>
                          <a:effectLst/>
                          <a:latin typeface="Calibri"/>
                          <a:ea typeface="Times New Roman"/>
                          <a:cs typeface="Times New Roman"/>
                        </a:rPr>
                        <a:t>Native American</a:t>
                      </a:r>
                      <a:endParaRPr lang="en-US" sz="1000">
                        <a:effectLst/>
                        <a:latin typeface="Calibri"/>
                        <a:ea typeface="Calibri"/>
                        <a:cs typeface="Times New Roman"/>
                      </a:endParaRPr>
                    </a:p>
                  </a:txBody>
                  <a:tcPr marL="62127" marR="62127"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73.3</a:t>
                      </a:r>
                      <a:endParaRPr lang="en-US" sz="1000">
                        <a:effectLst/>
                        <a:latin typeface="Calibri"/>
                        <a:ea typeface="Calibri"/>
                        <a:cs typeface="Times New Roman"/>
                      </a:endParaRPr>
                    </a:p>
                  </a:txBody>
                  <a:tcPr marL="62127" marR="62127"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12.1</a:t>
                      </a:r>
                      <a:endParaRPr lang="en-US" sz="1000">
                        <a:effectLst/>
                        <a:latin typeface="Calibri"/>
                        <a:ea typeface="Calibri"/>
                        <a:cs typeface="Times New Roman"/>
                      </a:endParaRPr>
                    </a:p>
                  </a:txBody>
                  <a:tcPr marL="62127" marR="62127"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14.6</a:t>
                      </a:r>
                      <a:endParaRPr lang="en-US" sz="1000">
                        <a:effectLst/>
                        <a:latin typeface="Calibri"/>
                        <a:ea typeface="Calibri"/>
                        <a:cs typeface="Times New Roman"/>
                      </a:endParaRPr>
                    </a:p>
                  </a:txBody>
                  <a:tcPr marL="62127" marR="62127" marT="0" marB="0" anchor="ctr">
                    <a:lnL>
                      <a:noFill/>
                    </a:lnL>
                    <a:lnR>
                      <a:noFill/>
                    </a:lnR>
                    <a:lnT>
                      <a:noFill/>
                    </a:lnT>
                    <a:lnB>
                      <a:noFill/>
                    </a:lnB>
                    <a:solidFill>
                      <a:srgbClr val="F2F2F2"/>
                    </a:solidFill>
                  </a:tcPr>
                </a:tc>
              </a:tr>
              <a:tr h="181203">
                <a:tc>
                  <a:txBody>
                    <a:bodyPr/>
                    <a:lstStyle/>
                    <a:p>
                      <a:pPr marL="132080" marR="0">
                        <a:lnSpc>
                          <a:spcPct val="115000"/>
                        </a:lnSpc>
                        <a:spcBef>
                          <a:spcPts val="0"/>
                        </a:spcBef>
                        <a:spcAft>
                          <a:spcPts val="1000"/>
                        </a:spcAft>
                      </a:pPr>
                      <a:r>
                        <a:rPr lang="en-US" sz="900">
                          <a:solidFill>
                            <a:srgbClr val="000000"/>
                          </a:solidFill>
                          <a:effectLst/>
                          <a:latin typeface="Calibri"/>
                          <a:ea typeface="Times New Roman"/>
                          <a:cs typeface="Times New Roman"/>
                        </a:rPr>
                        <a:t>Asian</a:t>
                      </a:r>
                      <a:endParaRPr lang="en-US" sz="1000">
                        <a:effectLst/>
                        <a:latin typeface="Calibri"/>
                        <a:ea typeface="Calibri"/>
                        <a:cs typeface="Times New Roman"/>
                      </a:endParaRPr>
                    </a:p>
                  </a:txBody>
                  <a:tcPr marL="62127" marR="6212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67.2</a:t>
                      </a:r>
                      <a:endParaRPr lang="en-US" sz="1000">
                        <a:effectLst/>
                        <a:latin typeface="Calibri"/>
                        <a:ea typeface="Calibri"/>
                        <a:cs typeface="Times New Roman"/>
                      </a:endParaRPr>
                    </a:p>
                  </a:txBody>
                  <a:tcPr marL="62127" marR="62127"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16.7</a:t>
                      </a:r>
                      <a:endParaRPr lang="en-US" sz="1000">
                        <a:effectLst/>
                        <a:latin typeface="Calibri"/>
                        <a:ea typeface="Calibri"/>
                        <a:cs typeface="Times New Roman"/>
                      </a:endParaRPr>
                    </a:p>
                  </a:txBody>
                  <a:tcPr marL="62127" marR="6212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16.1</a:t>
                      </a:r>
                      <a:endParaRPr lang="en-US" sz="1000">
                        <a:effectLst/>
                        <a:latin typeface="Calibri"/>
                        <a:ea typeface="Calibri"/>
                        <a:cs typeface="Times New Roman"/>
                      </a:endParaRPr>
                    </a:p>
                  </a:txBody>
                  <a:tcPr marL="62127" marR="62127"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r>
              <a:tr h="181203">
                <a:tc>
                  <a:txBody>
                    <a:bodyPr/>
                    <a:lstStyle/>
                    <a:p>
                      <a:pPr marL="0" marR="0">
                        <a:lnSpc>
                          <a:spcPct val="115000"/>
                        </a:lnSpc>
                        <a:spcBef>
                          <a:spcPts val="0"/>
                        </a:spcBef>
                        <a:spcAft>
                          <a:spcPts val="1000"/>
                        </a:spcAft>
                      </a:pPr>
                      <a:r>
                        <a:rPr lang="en-US" sz="900" b="1">
                          <a:solidFill>
                            <a:srgbClr val="000000"/>
                          </a:solidFill>
                          <a:effectLst/>
                          <a:latin typeface="Calibri"/>
                          <a:ea typeface="Times New Roman"/>
                          <a:cs typeface="Times New Roman"/>
                        </a:rPr>
                        <a:t>Ethnicity</a:t>
                      </a:r>
                      <a:endParaRPr lang="en-US" sz="1000">
                        <a:effectLst/>
                        <a:latin typeface="Calibri"/>
                        <a:ea typeface="Calibri"/>
                        <a:cs typeface="Times New Roman"/>
                      </a:endParaRPr>
                    </a:p>
                  </a:txBody>
                  <a:tcPr marL="62127" marR="6212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 </a:t>
                      </a:r>
                      <a:endParaRPr lang="en-US" sz="1000">
                        <a:effectLst/>
                        <a:latin typeface="Calibri"/>
                        <a:ea typeface="Calibri"/>
                        <a:cs typeface="Times New Roman"/>
                      </a:endParaRPr>
                    </a:p>
                  </a:txBody>
                  <a:tcPr marL="62127" marR="62127"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 </a:t>
                      </a:r>
                      <a:endParaRPr lang="en-US" sz="1000">
                        <a:effectLst/>
                        <a:latin typeface="Calibri"/>
                        <a:ea typeface="Calibri"/>
                        <a:cs typeface="Times New Roman"/>
                      </a:endParaRPr>
                    </a:p>
                  </a:txBody>
                  <a:tcPr marL="62127" marR="6212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 </a:t>
                      </a:r>
                      <a:endParaRPr lang="en-US" sz="1000">
                        <a:effectLst/>
                        <a:latin typeface="Calibri"/>
                        <a:ea typeface="Calibri"/>
                        <a:cs typeface="Times New Roman"/>
                      </a:endParaRPr>
                    </a:p>
                  </a:txBody>
                  <a:tcPr marL="62127" marR="62127"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r>
              <a:tr h="181203">
                <a:tc>
                  <a:txBody>
                    <a:bodyPr/>
                    <a:lstStyle/>
                    <a:p>
                      <a:pPr marL="132080" marR="0">
                        <a:lnSpc>
                          <a:spcPct val="115000"/>
                        </a:lnSpc>
                        <a:spcBef>
                          <a:spcPts val="0"/>
                        </a:spcBef>
                        <a:spcAft>
                          <a:spcPts val="1000"/>
                        </a:spcAft>
                      </a:pPr>
                      <a:r>
                        <a:rPr lang="en-US" sz="900">
                          <a:solidFill>
                            <a:srgbClr val="000000"/>
                          </a:solidFill>
                          <a:effectLst/>
                          <a:latin typeface="Calibri"/>
                          <a:ea typeface="Times New Roman"/>
                          <a:cs typeface="Times New Roman"/>
                        </a:rPr>
                        <a:t>Hispanic</a:t>
                      </a:r>
                      <a:endParaRPr lang="en-US" sz="1000">
                        <a:effectLst/>
                        <a:latin typeface="Calibri"/>
                        <a:ea typeface="Calibri"/>
                        <a:cs typeface="Times New Roman"/>
                      </a:endParaRPr>
                    </a:p>
                  </a:txBody>
                  <a:tcPr marL="62127" marR="6212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67.5</a:t>
                      </a:r>
                      <a:endParaRPr lang="en-US" sz="1000">
                        <a:effectLst/>
                        <a:latin typeface="Calibri"/>
                        <a:ea typeface="Calibri"/>
                        <a:cs typeface="Times New Roman"/>
                      </a:endParaRPr>
                    </a:p>
                  </a:txBody>
                  <a:tcPr marL="62127" marR="62127"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15.4</a:t>
                      </a:r>
                      <a:endParaRPr lang="en-US" sz="1000">
                        <a:effectLst/>
                        <a:latin typeface="Calibri"/>
                        <a:ea typeface="Calibri"/>
                        <a:cs typeface="Times New Roman"/>
                      </a:endParaRPr>
                    </a:p>
                  </a:txBody>
                  <a:tcPr marL="62127" marR="6212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17.1</a:t>
                      </a:r>
                      <a:endParaRPr lang="en-US" sz="1000">
                        <a:effectLst/>
                        <a:latin typeface="Calibri"/>
                        <a:ea typeface="Calibri"/>
                        <a:cs typeface="Times New Roman"/>
                      </a:endParaRPr>
                    </a:p>
                  </a:txBody>
                  <a:tcPr marL="62127" marR="62127"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r>
              <a:tr h="181203">
                <a:tc>
                  <a:txBody>
                    <a:bodyPr/>
                    <a:lstStyle/>
                    <a:p>
                      <a:pPr marL="0" marR="0">
                        <a:lnSpc>
                          <a:spcPct val="115000"/>
                        </a:lnSpc>
                        <a:spcBef>
                          <a:spcPts val="0"/>
                        </a:spcBef>
                        <a:spcAft>
                          <a:spcPts val="1000"/>
                        </a:spcAft>
                      </a:pPr>
                      <a:r>
                        <a:rPr lang="en-US" sz="900" b="1">
                          <a:solidFill>
                            <a:srgbClr val="000000"/>
                          </a:solidFill>
                          <a:effectLst/>
                          <a:latin typeface="Calibri"/>
                          <a:ea typeface="Times New Roman"/>
                          <a:cs typeface="Times New Roman"/>
                        </a:rPr>
                        <a:t>Primary Cause of ESRD</a:t>
                      </a:r>
                      <a:endParaRPr lang="en-US" sz="1000">
                        <a:effectLst/>
                        <a:latin typeface="Calibri"/>
                        <a:ea typeface="Calibri"/>
                        <a:cs typeface="Times New Roman"/>
                      </a:endParaRPr>
                    </a:p>
                  </a:txBody>
                  <a:tcPr marL="62127" marR="6212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 </a:t>
                      </a:r>
                      <a:endParaRPr lang="en-US" sz="1000">
                        <a:effectLst/>
                        <a:latin typeface="Calibri"/>
                        <a:ea typeface="Calibri"/>
                        <a:cs typeface="Times New Roman"/>
                      </a:endParaRPr>
                    </a:p>
                  </a:txBody>
                  <a:tcPr marL="62127" marR="62127"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 </a:t>
                      </a:r>
                      <a:endParaRPr lang="en-US" sz="1000">
                        <a:effectLst/>
                        <a:latin typeface="Calibri"/>
                        <a:ea typeface="Calibri"/>
                        <a:cs typeface="Times New Roman"/>
                      </a:endParaRPr>
                    </a:p>
                  </a:txBody>
                  <a:tcPr marL="62127" marR="6212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 </a:t>
                      </a:r>
                      <a:endParaRPr lang="en-US" sz="1000">
                        <a:effectLst/>
                        <a:latin typeface="Calibri"/>
                        <a:ea typeface="Calibri"/>
                        <a:cs typeface="Times New Roman"/>
                      </a:endParaRPr>
                    </a:p>
                  </a:txBody>
                  <a:tcPr marL="62127" marR="62127"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r>
              <a:tr h="181203">
                <a:tc>
                  <a:txBody>
                    <a:bodyPr/>
                    <a:lstStyle/>
                    <a:p>
                      <a:pPr marL="132080" marR="0">
                        <a:lnSpc>
                          <a:spcPct val="115000"/>
                        </a:lnSpc>
                        <a:spcBef>
                          <a:spcPts val="0"/>
                        </a:spcBef>
                        <a:spcAft>
                          <a:spcPts val="1000"/>
                        </a:spcAft>
                      </a:pPr>
                      <a:r>
                        <a:rPr lang="en-US" sz="900">
                          <a:solidFill>
                            <a:srgbClr val="000000"/>
                          </a:solidFill>
                          <a:effectLst/>
                          <a:latin typeface="Calibri"/>
                          <a:ea typeface="Times New Roman"/>
                          <a:cs typeface="Times New Roman"/>
                        </a:rPr>
                        <a:t>Diabetes</a:t>
                      </a:r>
                      <a:endParaRPr lang="en-US" sz="1000">
                        <a:effectLst/>
                        <a:latin typeface="Calibri"/>
                        <a:ea typeface="Calibri"/>
                        <a:cs typeface="Times New Roman"/>
                      </a:endParaRPr>
                    </a:p>
                  </a:txBody>
                  <a:tcPr marL="62127" marR="62127"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62.7</a:t>
                      </a:r>
                      <a:endParaRPr lang="en-US" sz="1000">
                        <a:effectLst/>
                        <a:latin typeface="Calibri"/>
                        <a:ea typeface="Calibri"/>
                        <a:cs typeface="Times New Roman"/>
                      </a:endParaRPr>
                    </a:p>
                  </a:txBody>
                  <a:tcPr marL="62127" marR="62127"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18.2</a:t>
                      </a:r>
                      <a:endParaRPr lang="en-US" sz="1000">
                        <a:effectLst/>
                        <a:latin typeface="Calibri"/>
                        <a:ea typeface="Calibri"/>
                        <a:cs typeface="Times New Roman"/>
                      </a:endParaRPr>
                    </a:p>
                  </a:txBody>
                  <a:tcPr marL="62127" marR="62127"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19.1</a:t>
                      </a:r>
                      <a:endParaRPr lang="en-US" sz="1000">
                        <a:effectLst/>
                        <a:latin typeface="Calibri"/>
                        <a:ea typeface="Calibri"/>
                        <a:cs typeface="Times New Roman"/>
                      </a:endParaRPr>
                    </a:p>
                  </a:txBody>
                  <a:tcPr marL="62127" marR="62127" marT="0" marB="0" anchor="ctr">
                    <a:lnL>
                      <a:noFill/>
                    </a:lnL>
                    <a:lnR>
                      <a:noFill/>
                    </a:lnR>
                    <a:lnT>
                      <a:noFill/>
                    </a:lnT>
                    <a:lnB>
                      <a:noFill/>
                    </a:lnB>
                    <a:solidFill>
                      <a:srgbClr val="F2F2F2"/>
                    </a:solidFill>
                  </a:tcPr>
                </a:tc>
              </a:tr>
              <a:tr h="181203">
                <a:tc>
                  <a:txBody>
                    <a:bodyPr/>
                    <a:lstStyle/>
                    <a:p>
                      <a:pPr marL="132080" marR="0">
                        <a:lnSpc>
                          <a:spcPct val="115000"/>
                        </a:lnSpc>
                        <a:spcBef>
                          <a:spcPts val="0"/>
                        </a:spcBef>
                        <a:spcAft>
                          <a:spcPts val="1000"/>
                        </a:spcAft>
                      </a:pPr>
                      <a:r>
                        <a:rPr lang="en-US" sz="900">
                          <a:solidFill>
                            <a:srgbClr val="000000"/>
                          </a:solidFill>
                          <a:effectLst/>
                          <a:latin typeface="Calibri"/>
                          <a:ea typeface="Times New Roman"/>
                          <a:cs typeface="Times New Roman"/>
                        </a:rPr>
                        <a:t>Hypertension</a:t>
                      </a:r>
                      <a:endParaRPr lang="en-US" sz="1000">
                        <a:effectLst/>
                        <a:latin typeface="Calibri"/>
                        <a:ea typeface="Calibri"/>
                        <a:cs typeface="Times New Roman"/>
                      </a:endParaRPr>
                    </a:p>
                  </a:txBody>
                  <a:tcPr marL="62127" marR="62127"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61.9</a:t>
                      </a:r>
                      <a:endParaRPr lang="en-US" sz="1000">
                        <a:effectLst/>
                        <a:latin typeface="Calibri"/>
                        <a:ea typeface="Calibri"/>
                        <a:cs typeface="Times New Roman"/>
                      </a:endParaRPr>
                    </a:p>
                  </a:txBody>
                  <a:tcPr marL="62127" marR="62127"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19.3</a:t>
                      </a:r>
                      <a:endParaRPr lang="en-US" sz="1000">
                        <a:effectLst/>
                        <a:latin typeface="Calibri"/>
                        <a:ea typeface="Calibri"/>
                        <a:cs typeface="Times New Roman"/>
                      </a:endParaRPr>
                    </a:p>
                  </a:txBody>
                  <a:tcPr marL="62127" marR="62127"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18.8</a:t>
                      </a:r>
                      <a:endParaRPr lang="en-US" sz="1000">
                        <a:effectLst/>
                        <a:latin typeface="Calibri"/>
                        <a:ea typeface="Calibri"/>
                        <a:cs typeface="Times New Roman"/>
                      </a:endParaRPr>
                    </a:p>
                  </a:txBody>
                  <a:tcPr marL="62127" marR="62127" marT="0" marB="0" anchor="ctr">
                    <a:lnL>
                      <a:noFill/>
                    </a:lnL>
                    <a:lnR>
                      <a:noFill/>
                    </a:lnR>
                    <a:lnT>
                      <a:noFill/>
                    </a:lnT>
                    <a:lnB>
                      <a:noFill/>
                    </a:lnB>
                    <a:solidFill>
                      <a:srgbClr val="F2F2F2"/>
                    </a:solidFill>
                  </a:tcPr>
                </a:tc>
              </a:tr>
              <a:tr h="181203">
                <a:tc>
                  <a:txBody>
                    <a:bodyPr/>
                    <a:lstStyle/>
                    <a:p>
                      <a:pPr marL="132080" marR="0">
                        <a:lnSpc>
                          <a:spcPct val="115000"/>
                        </a:lnSpc>
                        <a:spcBef>
                          <a:spcPts val="0"/>
                        </a:spcBef>
                        <a:spcAft>
                          <a:spcPts val="1000"/>
                        </a:spcAft>
                      </a:pPr>
                      <a:r>
                        <a:rPr lang="en-US" sz="900">
                          <a:solidFill>
                            <a:srgbClr val="000000"/>
                          </a:solidFill>
                          <a:effectLst/>
                          <a:latin typeface="Calibri"/>
                          <a:ea typeface="Times New Roman"/>
                          <a:cs typeface="Times New Roman"/>
                        </a:rPr>
                        <a:t>Glomerulonephritis</a:t>
                      </a:r>
                      <a:endParaRPr lang="en-US" sz="1000">
                        <a:effectLst/>
                        <a:latin typeface="Calibri"/>
                        <a:ea typeface="Calibri"/>
                        <a:cs typeface="Times New Roman"/>
                      </a:endParaRPr>
                    </a:p>
                  </a:txBody>
                  <a:tcPr marL="62127" marR="62127"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64.8</a:t>
                      </a:r>
                      <a:endParaRPr lang="en-US" sz="1000">
                        <a:effectLst/>
                        <a:latin typeface="Calibri"/>
                        <a:ea typeface="Calibri"/>
                        <a:cs typeface="Times New Roman"/>
                      </a:endParaRPr>
                    </a:p>
                  </a:txBody>
                  <a:tcPr marL="62127" marR="62127"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18.1</a:t>
                      </a:r>
                      <a:endParaRPr lang="en-US" sz="1000">
                        <a:effectLst/>
                        <a:latin typeface="Calibri"/>
                        <a:ea typeface="Calibri"/>
                        <a:cs typeface="Times New Roman"/>
                      </a:endParaRPr>
                    </a:p>
                  </a:txBody>
                  <a:tcPr marL="62127" marR="62127"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17.2</a:t>
                      </a:r>
                      <a:endParaRPr lang="en-US" sz="1000">
                        <a:effectLst/>
                        <a:latin typeface="Calibri"/>
                        <a:ea typeface="Calibri"/>
                        <a:cs typeface="Times New Roman"/>
                      </a:endParaRPr>
                    </a:p>
                  </a:txBody>
                  <a:tcPr marL="62127" marR="62127" marT="0" marB="0" anchor="ctr">
                    <a:lnL>
                      <a:noFill/>
                    </a:lnL>
                    <a:lnR>
                      <a:noFill/>
                    </a:lnR>
                    <a:lnT>
                      <a:noFill/>
                    </a:lnT>
                    <a:lnB>
                      <a:noFill/>
                    </a:lnB>
                    <a:solidFill>
                      <a:srgbClr val="F2F2F2"/>
                    </a:solidFill>
                  </a:tcPr>
                </a:tc>
              </a:tr>
              <a:tr h="181203">
                <a:tc>
                  <a:txBody>
                    <a:bodyPr/>
                    <a:lstStyle/>
                    <a:p>
                      <a:pPr marL="132080" marR="0">
                        <a:lnSpc>
                          <a:spcPct val="115000"/>
                        </a:lnSpc>
                        <a:spcBef>
                          <a:spcPts val="0"/>
                        </a:spcBef>
                        <a:spcAft>
                          <a:spcPts val="1000"/>
                        </a:spcAft>
                      </a:pPr>
                      <a:r>
                        <a:rPr lang="en-US" sz="900">
                          <a:solidFill>
                            <a:srgbClr val="000000"/>
                          </a:solidFill>
                          <a:effectLst/>
                          <a:latin typeface="Calibri"/>
                          <a:ea typeface="Times New Roman"/>
                          <a:cs typeface="Times New Roman"/>
                        </a:rPr>
                        <a:t>Cystic Kidney</a:t>
                      </a:r>
                      <a:endParaRPr lang="en-US" sz="1000">
                        <a:effectLst/>
                        <a:latin typeface="Calibri"/>
                        <a:ea typeface="Calibri"/>
                        <a:cs typeface="Times New Roman"/>
                      </a:endParaRPr>
                    </a:p>
                  </a:txBody>
                  <a:tcPr marL="62127" marR="62127"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69.5</a:t>
                      </a:r>
                      <a:endParaRPr lang="en-US" sz="1000">
                        <a:effectLst/>
                        <a:latin typeface="Calibri"/>
                        <a:ea typeface="Calibri"/>
                        <a:cs typeface="Times New Roman"/>
                      </a:endParaRPr>
                    </a:p>
                  </a:txBody>
                  <a:tcPr marL="62127" marR="62127"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16.9</a:t>
                      </a:r>
                      <a:endParaRPr lang="en-US" sz="1000">
                        <a:effectLst/>
                        <a:latin typeface="Calibri"/>
                        <a:ea typeface="Calibri"/>
                        <a:cs typeface="Times New Roman"/>
                      </a:endParaRPr>
                    </a:p>
                  </a:txBody>
                  <a:tcPr marL="62127" marR="62127"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13.7</a:t>
                      </a:r>
                      <a:endParaRPr lang="en-US" sz="1000">
                        <a:effectLst/>
                        <a:latin typeface="Calibri"/>
                        <a:ea typeface="Calibri"/>
                        <a:cs typeface="Times New Roman"/>
                      </a:endParaRPr>
                    </a:p>
                  </a:txBody>
                  <a:tcPr marL="62127" marR="62127" marT="0" marB="0" anchor="ctr">
                    <a:lnL>
                      <a:noFill/>
                    </a:lnL>
                    <a:lnR>
                      <a:noFill/>
                    </a:lnR>
                    <a:lnT>
                      <a:noFill/>
                    </a:lnT>
                    <a:lnB>
                      <a:noFill/>
                    </a:lnB>
                    <a:solidFill>
                      <a:srgbClr val="F2F2F2"/>
                    </a:solidFill>
                  </a:tcPr>
                </a:tc>
              </a:tr>
              <a:tr h="181203">
                <a:tc>
                  <a:txBody>
                    <a:bodyPr/>
                    <a:lstStyle/>
                    <a:p>
                      <a:pPr marL="132080" marR="0">
                        <a:lnSpc>
                          <a:spcPct val="115000"/>
                        </a:lnSpc>
                        <a:spcBef>
                          <a:spcPts val="0"/>
                        </a:spcBef>
                        <a:spcAft>
                          <a:spcPts val="1000"/>
                        </a:spcAft>
                      </a:pPr>
                      <a:r>
                        <a:rPr lang="en-US" sz="900">
                          <a:solidFill>
                            <a:srgbClr val="000000"/>
                          </a:solidFill>
                          <a:effectLst/>
                          <a:latin typeface="Calibri"/>
                          <a:ea typeface="Times New Roman"/>
                          <a:cs typeface="Times New Roman"/>
                        </a:rPr>
                        <a:t>Other Urologic</a:t>
                      </a:r>
                      <a:endParaRPr lang="en-US" sz="1000">
                        <a:effectLst/>
                        <a:latin typeface="Calibri"/>
                        <a:ea typeface="Calibri"/>
                        <a:cs typeface="Times New Roman"/>
                      </a:endParaRPr>
                    </a:p>
                  </a:txBody>
                  <a:tcPr marL="62127" marR="62127"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61.9</a:t>
                      </a:r>
                      <a:endParaRPr lang="en-US" sz="1000">
                        <a:effectLst/>
                        <a:latin typeface="Calibri"/>
                        <a:ea typeface="Calibri"/>
                        <a:cs typeface="Times New Roman"/>
                      </a:endParaRPr>
                    </a:p>
                  </a:txBody>
                  <a:tcPr marL="62127" marR="62127"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17.6</a:t>
                      </a:r>
                      <a:endParaRPr lang="en-US" sz="1000">
                        <a:effectLst/>
                        <a:latin typeface="Calibri"/>
                        <a:ea typeface="Calibri"/>
                        <a:cs typeface="Times New Roman"/>
                      </a:endParaRPr>
                    </a:p>
                  </a:txBody>
                  <a:tcPr marL="62127" marR="62127"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20.4</a:t>
                      </a:r>
                      <a:endParaRPr lang="en-US" sz="1000">
                        <a:effectLst/>
                        <a:latin typeface="Calibri"/>
                        <a:ea typeface="Calibri"/>
                        <a:cs typeface="Times New Roman"/>
                      </a:endParaRPr>
                    </a:p>
                  </a:txBody>
                  <a:tcPr marL="62127" marR="62127" marT="0" marB="0" anchor="ctr">
                    <a:lnL>
                      <a:noFill/>
                    </a:lnL>
                    <a:lnR>
                      <a:noFill/>
                    </a:lnR>
                    <a:lnT>
                      <a:noFill/>
                    </a:lnT>
                    <a:lnB>
                      <a:noFill/>
                    </a:lnB>
                    <a:solidFill>
                      <a:srgbClr val="F2F2F2"/>
                    </a:solidFill>
                  </a:tcPr>
                </a:tc>
              </a:tr>
              <a:tr h="181203">
                <a:tc>
                  <a:txBody>
                    <a:bodyPr/>
                    <a:lstStyle/>
                    <a:p>
                      <a:pPr marL="132080" marR="0">
                        <a:lnSpc>
                          <a:spcPct val="115000"/>
                        </a:lnSpc>
                        <a:spcBef>
                          <a:spcPts val="0"/>
                        </a:spcBef>
                        <a:spcAft>
                          <a:spcPts val="1000"/>
                        </a:spcAft>
                      </a:pPr>
                      <a:r>
                        <a:rPr lang="en-US" sz="900">
                          <a:solidFill>
                            <a:srgbClr val="000000"/>
                          </a:solidFill>
                          <a:effectLst/>
                          <a:latin typeface="Calibri"/>
                          <a:ea typeface="Times New Roman"/>
                          <a:cs typeface="Times New Roman"/>
                        </a:rPr>
                        <a:t>Other Cause</a:t>
                      </a:r>
                      <a:endParaRPr lang="en-US" sz="1000">
                        <a:effectLst/>
                        <a:latin typeface="Calibri"/>
                        <a:ea typeface="Calibri"/>
                        <a:cs typeface="Times New Roman"/>
                      </a:endParaRPr>
                    </a:p>
                  </a:txBody>
                  <a:tcPr marL="62127" marR="62127"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57.5</a:t>
                      </a:r>
                      <a:endParaRPr lang="en-US" sz="1000">
                        <a:effectLst/>
                        <a:latin typeface="Calibri"/>
                        <a:ea typeface="Calibri"/>
                        <a:cs typeface="Times New Roman"/>
                      </a:endParaRPr>
                    </a:p>
                  </a:txBody>
                  <a:tcPr marL="62127" marR="62127"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17.2</a:t>
                      </a:r>
                      <a:endParaRPr lang="en-US" sz="1000">
                        <a:effectLst/>
                        <a:latin typeface="Calibri"/>
                        <a:ea typeface="Calibri"/>
                        <a:cs typeface="Times New Roman"/>
                      </a:endParaRPr>
                    </a:p>
                  </a:txBody>
                  <a:tcPr marL="62127" marR="62127"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25.3</a:t>
                      </a:r>
                      <a:endParaRPr lang="en-US" sz="1000">
                        <a:effectLst/>
                        <a:latin typeface="Calibri"/>
                        <a:ea typeface="Calibri"/>
                        <a:cs typeface="Times New Roman"/>
                      </a:endParaRPr>
                    </a:p>
                  </a:txBody>
                  <a:tcPr marL="62127" marR="62127" marT="0" marB="0" anchor="ctr">
                    <a:lnL>
                      <a:noFill/>
                    </a:lnL>
                    <a:lnR>
                      <a:noFill/>
                    </a:lnR>
                    <a:lnT>
                      <a:noFill/>
                    </a:lnT>
                    <a:lnB>
                      <a:noFill/>
                    </a:lnB>
                    <a:solidFill>
                      <a:srgbClr val="F2F2F2"/>
                    </a:solidFill>
                  </a:tcPr>
                </a:tc>
              </a:tr>
              <a:tr h="181203">
                <a:tc>
                  <a:txBody>
                    <a:bodyPr/>
                    <a:lstStyle/>
                    <a:p>
                      <a:pPr marL="132080" marR="0">
                        <a:lnSpc>
                          <a:spcPct val="115000"/>
                        </a:lnSpc>
                        <a:spcBef>
                          <a:spcPts val="0"/>
                        </a:spcBef>
                        <a:spcAft>
                          <a:spcPts val="1000"/>
                        </a:spcAft>
                      </a:pPr>
                      <a:r>
                        <a:rPr lang="en-US" sz="900">
                          <a:solidFill>
                            <a:srgbClr val="000000"/>
                          </a:solidFill>
                          <a:effectLst/>
                          <a:latin typeface="Calibri"/>
                          <a:ea typeface="Times New Roman"/>
                          <a:cs typeface="Times New Roman"/>
                        </a:rPr>
                        <a:t>Unknown/Missing</a:t>
                      </a:r>
                      <a:endParaRPr lang="en-US" sz="1000">
                        <a:effectLst/>
                        <a:latin typeface="Calibri"/>
                        <a:ea typeface="Calibri"/>
                        <a:cs typeface="Times New Roman"/>
                      </a:endParaRPr>
                    </a:p>
                  </a:txBody>
                  <a:tcPr marL="62127" marR="6212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61.4</a:t>
                      </a:r>
                      <a:endParaRPr lang="en-US" sz="1000">
                        <a:effectLst/>
                        <a:latin typeface="Calibri"/>
                        <a:ea typeface="Calibri"/>
                        <a:cs typeface="Times New Roman"/>
                      </a:endParaRPr>
                    </a:p>
                  </a:txBody>
                  <a:tcPr marL="62127" marR="62127"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US" sz="900">
                          <a:solidFill>
                            <a:srgbClr val="000000"/>
                          </a:solidFill>
                          <a:effectLst/>
                          <a:latin typeface="Calibri"/>
                          <a:ea typeface="Times New Roman"/>
                          <a:cs typeface="Times New Roman"/>
                        </a:rPr>
                        <a:t>17.6</a:t>
                      </a:r>
                      <a:endParaRPr lang="en-US" sz="1000">
                        <a:effectLst/>
                        <a:latin typeface="Calibri"/>
                        <a:ea typeface="Calibri"/>
                        <a:cs typeface="Times New Roman"/>
                      </a:endParaRPr>
                    </a:p>
                  </a:txBody>
                  <a:tcPr marL="62127" marR="6212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dirty="0">
                          <a:solidFill>
                            <a:srgbClr val="000000"/>
                          </a:solidFill>
                          <a:effectLst/>
                          <a:latin typeface="Calibri"/>
                          <a:ea typeface="Times New Roman"/>
                          <a:cs typeface="Times New Roman"/>
                        </a:rPr>
                        <a:t>21.0</a:t>
                      </a:r>
                      <a:endParaRPr lang="en-US" sz="1000" dirty="0">
                        <a:effectLst/>
                        <a:latin typeface="Calibri"/>
                        <a:ea typeface="Calibri"/>
                        <a:cs typeface="Times New Roman"/>
                      </a:endParaRPr>
                    </a:p>
                  </a:txBody>
                  <a:tcPr marL="62127" marR="62127"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r>
            </a:tbl>
          </a:graphicData>
        </a:graphic>
      </p:graphicFrame>
      <p:sp>
        <p:nvSpPr>
          <p:cNvPr id="5" name="Footer Placeholder 4"/>
          <p:cNvSpPr>
            <a:spLocks noGrp="1"/>
          </p:cNvSpPr>
          <p:nvPr>
            <p:ph type="ftr" sz="quarter" idx="10"/>
          </p:nvPr>
        </p:nvSpPr>
        <p:spPr/>
        <p:txBody>
          <a:bodyPr/>
          <a:lstStyle/>
          <a:p>
            <a:r>
              <a:rPr lang="en-US" dirty="0" smtClean="0"/>
              <a:t>Vol 2, ESRD, </a:t>
            </a:r>
            <a:r>
              <a:rPr lang="en-US" dirty="0" err="1" smtClean="0"/>
              <a:t>Ch</a:t>
            </a:r>
            <a:r>
              <a:rPr lang="en-US" dirty="0" smtClean="0"/>
              <a:t> 4</a:t>
            </a:r>
            <a:endParaRPr lang="en-US" dirty="0"/>
          </a:p>
        </p:txBody>
      </p:sp>
      <p:sp>
        <p:nvSpPr>
          <p:cNvPr id="6" name="Title 5"/>
          <p:cNvSpPr>
            <a:spLocks noGrp="1"/>
          </p:cNvSpPr>
          <p:nvPr>
            <p:ph type="title"/>
          </p:nvPr>
        </p:nvSpPr>
        <p:spPr>
          <a:xfrm>
            <a:off x="457200" y="274638"/>
            <a:ext cx="8229600" cy="666849"/>
          </a:xfrm>
          <a:prstGeom prst="rect">
            <a:avLst/>
          </a:prstGeom>
        </p:spPr>
        <p:txBody>
          <a:bodyPr wrap="square">
            <a:spAutoFit/>
          </a:bodyPr>
          <a:lstStyle/>
          <a:p>
            <a:r>
              <a:rPr lang="en-US" sz="2800" b="1" baseline="30000" dirty="0"/>
              <a:t>Table 4.2  Distribution of type of vascular access in use among </a:t>
            </a:r>
            <a:r>
              <a:rPr lang="en-US" sz="2800" b="1" baseline="30000" dirty="0" smtClean="0"/>
              <a:t/>
            </a:r>
            <a:br>
              <a:rPr lang="en-US" sz="2800" b="1" baseline="30000" dirty="0" smtClean="0"/>
            </a:br>
            <a:r>
              <a:rPr lang="en-US" sz="2800" b="1" baseline="30000" dirty="0" smtClean="0"/>
              <a:t>prevalent </a:t>
            </a:r>
            <a:r>
              <a:rPr lang="en-US" sz="2800" b="1" baseline="30000" dirty="0"/>
              <a:t>hemodialysis patients in 2013, from </a:t>
            </a:r>
            <a:r>
              <a:rPr lang="en-US" sz="2800" b="1" baseline="30000" dirty="0" err="1"/>
              <a:t>CROWNWeb</a:t>
            </a:r>
            <a:r>
              <a:rPr lang="en-US" sz="2800" b="1" baseline="30000" dirty="0"/>
              <a:t> data, December 2013</a:t>
            </a:r>
          </a:p>
        </p:txBody>
      </p:sp>
      <p:sp>
        <p:nvSpPr>
          <p:cNvPr id="7" name="Rectangle 6"/>
          <p:cNvSpPr/>
          <p:nvPr/>
        </p:nvSpPr>
        <p:spPr>
          <a:xfrm>
            <a:off x="723900" y="5867400"/>
            <a:ext cx="7696200" cy="461665"/>
          </a:xfrm>
          <a:prstGeom prst="rect">
            <a:avLst/>
          </a:prstGeom>
        </p:spPr>
        <p:txBody>
          <a:bodyPr wrap="square">
            <a:spAutoFit/>
          </a:bodyPr>
          <a:lstStyle/>
          <a:p>
            <a:r>
              <a:rPr lang="en-US" i="1" baseline="30000" dirty="0"/>
              <a:t>Data Source: Special analyses, USRDS ESRD Database. </a:t>
            </a:r>
            <a:r>
              <a:rPr lang="en-US" i="1" baseline="30000" dirty="0" err="1"/>
              <a:t>CROWNWeb</a:t>
            </a:r>
            <a:r>
              <a:rPr lang="en-US" i="1" baseline="30000" dirty="0"/>
              <a:t> data catheter=any catheter use; fistula and graft use shown are without the use of a catheter. Abbreviations: AV, arteriovenous; ESRD, end-stage renal disease.</a:t>
            </a:r>
            <a:endParaRPr lang="en-US" i="1" baseline="30000" dirty="0">
              <a:solidFill>
                <a:srgbClr val="FF0000"/>
              </a:solidFill>
            </a:endParaRPr>
          </a:p>
        </p:txBody>
      </p:sp>
    </p:spTree>
    <p:extLst>
      <p:ext uri="{BB962C8B-B14F-4D97-AF65-F5344CB8AC3E}">
        <p14:creationId xmlns:p14="http://schemas.microsoft.com/office/powerpoint/2010/main" val="207786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7</a:t>
            </a:fld>
            <a:endParaRPr lang="en-US"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38234" y="1219200"/>
            <a:ext cx="6067533" cy="4525963"/>
          </a:xfrm>
        </p:spPr>
      </p:pic>
      <p:sp>
        <p:nvSpPr>
          <p:cNvPr id="5" name="Footer Placeholder 4"/>
          <p:cNvSpPr>
            <a:spLocks noGrp="1"/>
          </p:cNvSpPr>
          <p:nvPr>
            <p:ph type="ftr" sz="quarter" idx="10"/>
          </p:nvPr>
        </p:nvSpPr>
        <p:spPr/>
        <p:txBody>
          <a:bodyPr/>
          <a:lstStyle/>
          <a:p>
            <a:r>
              <a:rPr lang="en-US" dirty="0" smtClean="0"/>
              <a:t>Vol 2, ESRD, </a:t>
            </a:r>
            <a:r>
              <a:rPr lang="en-US" dirty="0" err="1" smtClean="0"/>
              <a:t>Ch</a:t>
            </a:r>
            <a:r>
              <a:rPr lang="en-US" dirty="0" smtClean="0"/>
              <a:t> 4</a:t>
            </a:r>
            <a:endParaRPr lang="en-US" dirty="0"/>
          </a:p>
        </p:txBody>
      </p:sp>
      <p:sp>
        <p:nvSpPr>
          <p:cNvPr id="6" name="Title 5"/>
          <p:cNvSpPr>
            <a:spLocks noGrp="1"/>
          </p:cNvSpPr>
          <p:nvPr>
            <p:ph type="title"/>
          </p:nvPr>
        </p:nvSpPr>
        <p:spPr>
          <a:xfrm>
            <a:off x="457200" y="274638"/>
            <a:ext cx="8229600" cy="954107"/>
          </a:xfrm>
          <a:prstGeom prst="rect">
            <a:avLst/>
          </a:prstGeom>
        </p:spPr>
        <p:txBody>
          <a:bodyPr wrap="square">
            <a:spAutoFit/>
          </a:bodyPr>
          <a:lstStyle/>
          <a:p>
            <a:r>
              <a:rPr lang="en-US" sz="2800" b="1" baseline="30000" dirty="0"/>
              <a:t>Figure 4.4  Geographic variation in percentage catheter use </a:t>
            </a:r>
            <a:r>
              <a:rPr lang="en-US" sz="2800" b="1" baseline="30000" dirty="0" smtClean="0"/>
              <a:t/>
            </a:r>
            <a:br>
              <a:rPr lang="en-US" sz="2800" b="1" baseline="30000" dirty="0" smtClean="0"/>
            </a:br>
            <a:r>
              <a:rPr lang="en-US" sz="2800" b="1" baseline="30000" dirty="0" smtClean="0"/>
              <a:t>among prevalent </a:t>
            </a:r>
            <a:r>
              <a:rPr lang="en-US" sz="2800" b="1" baseline="30000" dirty="0"/>
              <a:t>hemodialysis patients by Health Service Area, </a:t>
            </a:r>
            <a:r>
              <a:rPr lang="en-US" sz="2800" b="1" baseline="30000" dirty="0" smtClean="0"/>
              <a:t/>
            </a:r>
            <a:br>
              <a:rPr lang="en-US" sz="2800" b="1" baseline="30000" dirty="0" smtClean="0"/>
            </a:br>
            <a:r>
              <a:rPr lang="en-US" sz="2800" b="1" baseline="30000" dirty="0" smtClean="0"/>
              <a:t>from </a:t>
            </a:r>
            <a:r>
              <a:rPr lang="en-US" sz="2800" b="1" baseline="30000" dirty="0" err="1"/>
              <a:t>CROWNWeb</a:t>
            </a:r>
            <a:r>
              <a:rPr lang="en-US" sz="2800" b="1" baseline="30000" dirty="0"/>
              <a:t> data, </a:t>
            </a:r>
            <a:r>
              <a:rPr lang="en-US" sz="2800" b="1" baseline="30000" dirty="0" smtClean="0"/>
              <a:t>December </a:t>
            </a:r>
            <a:r>
              <a:rPr lang="en-US" sz="2800" b="1" baseline="30000" dirty="0"/>
              <a:t>2013</a:t>
            </a:r>
          </a:p>
        </p:txBody>
      </p:sp>
      <p:sp>
        <p:nvSpPr>
          <p:cNvPr id="7" name="Rectangle 6"/>
          <p:cNvSpPr/>
          <p:nvPr/>
        </p:nvSpPr>
        <p:spPr>
          <a:xfrm>
            <a:off x="723900" y="6047601"/>
            <a:ext cx="7696200" cy="276999"/>
          </a:xfrm>
          <a:prstGeom prst="rect">
            <a:avLst/>
          </a:prstGeom>
        </p:spPr>
        <p:txBody>
          <a:bodyPr wrap="square">
            <a:spAutoFit/>
          </a:bodyPr>
          <a:lstStyle/>
          <a:p>
            <a:r>
              <a:rPr lang="en-US" i="1" baseline="30000" dirty="0"/>
              <a:t>Data Source: Special analyses, USRDS ESRD Database. Abbreviation: ESRD, end-stage renal disease.</a:t>
            </a:r>
            <a:endParaRPr lang="en-US" i="1" baseline="30000" dirty="0">
              <a:solidFill>
                <a:srgbClr val="FF0000"/>
              </a:solidFill>
            </a:endParaRPr>
          </a:p>
        </p:txBody>
      </p:sp>
    </p:spTree>
    <p:extLst>
      <p:ext uri="{BB962C8B-B14F-4D97-AF65-F5344CB8AC3E}">
        <p14:creationId xmlns:p14="http://schemas.microsoft.com/office/powerpoint/2010/main" val="378059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8</a:t>
            </a:fld>
            <a:endParaRPr lang="en-US" dirty="0"/>
          </a:p>
        </p:txBody>
      </p: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5570" y="1066800"/>
            <a:ext cx="6052860" cy="4525963"/>
          </a:xfrm>
        </p:spPr>
      </p:pic>
      <p:sp>
        <p:nvSpPr>
          <p:cNvPr id="5" name="Footer Placeholder 4"/>
          <p:cNvSpPr>
            <a:spLocks noGrp="1"/>
          </p:cNvSpPr>
          <p:nvPr>
            <p:ph type="ftr" sz="quarter" idx="10"/>
          </p:nvPr>
        </p:nvSpPr>
        <p:spPr/>
        <p:txBody>
          <a:bodyPr/>
          <a:lstStyle/>
          <a:p>
            <a:r>
              <a:rPr lang="en-US" dirty="0" smtClean="0"/>
              <a:t>Vol 2, ESRD, </a:t>
            </a:r>
            <a:r>
              <a:rPr lang="en-US" dirty="0" err="1" smtClean="0"/>
              <a:t>Ch</a:t>
            </a:r>
            <a:r>
              <a:rPr lang="en-US" dirty="0" smtClean="0"/>
              <a:t> 4</a:t>
            </a:r>
            <a:endParaRPr lang="en-US" dirty="0"/>
          </a:p>
        </p:txBody>
      </p:sp>
      <p:sp>
        <p:nvSpPr>
          <p:cNvPr id="7" name="Title 5"/>
          <p:cNvSpPr>
            <a:spLocks noGrp="1"/>
          </p:cNvSpPr>
          <p:nvPr>
            <p:ph type="title"/>
          </p:nvPr>
        </p:nvSpPr>
        <p:spPr>
          <a:xfrm>
            <a:off x="457200" y="274638"/>
            <a:ext cx="8229600" cy="954107"/>
          </a:xfrm>
          <a:prstGeom prst="rect">
            <a:avLst/>
          </a:prstGeom>
        </p:spPr>
        <p:txBody>
          <a:bodyPr wrap="square">
            <a:spAutoFit/>
          </a:bodyPr>
          <a:lstStyle/>
          <a:p>
            <a:r>
              <a:rPr lang="en-US" sz="2800" b="1" baseline="30000" dirty="0"/>
              <a:t>Figure 4.5  Geographic variation in percentage AV fistula use among </a:t>
            </a:r>
            <a:r>
              <a:rPr lang="en-US" sz="2800" b="1" baseline="30000" dirty="0" smtClean="0"/>
              <a:t/>
            </a:r>
            <a:br>
              <a:rPr lang="en-US" sz="2800" b="1" baseline="30000" dirty="0" smtClean="0"/>
            </a:br>
            <a:r>
              <a:rPr lang="en-US" sz="2800" b="1" baseline="30000" dirty="0" smtClean="0"/>
              <a:t>prevalent </a:t>
            </a:r>
            <a:r>
              <a:rPr lang="en-US" sz="2800" b="1" baseline="30000" dirty="0"/>
              <a:t>hemodialysis patients by Health Service Area, </a:t>
            </a:r>
            <a:r>
              <a:rPr lang="en-US" sz="2800" b="1" baseline="30000" dirty="0" smtClean="0"/>
              <a:t/>
            </a:r>
            <a:br>
              <a:rPr lang="en-US" sz="2800" b="1" baseline="30000" dirty="0" smtClean="0"/>
            </a:br>
            <a:r>
              <a:rPr lang="en-US" sz="2800" b="1" baseline="30000" dirty="0" smtClean="0"/>
              <a:t>from </a:t>
            </a:r>
            <a:r>
              <a:rPr lang="en-US" sz="2800" b="1" baseline="30000" dirty="0" err="1"/>
              <a:t>CROWNWeb</a:t>
            </a:r>
            <a:r>
              <a:rPr lang="en-US" sz="2800" b="1" baseline="30000" dirty="0"/>
              <a:t> data, </a:t>
            </a:r>
            <a:r>
              <a:rPr lang="en-US" sz="2800" b="1" baseline="30000" dirty="0" smtClean="0"/>
              <a:t>December </a:t>
            </a:r>
            <a:r>
              <a:rPr lang="en-US" sz="2800" b="1" baseline="30000" dirty="0"/>
              <a:t>2013</a:t>
            </a:r>
          </a:p>
        </p:txBody>
      </p:sp>
      <p:sp>
        <p:nvSpPr>
          <p:cNvPr id="8" name="Rectangle 7"/>
          <p:cNvSpPr/>
          <p:nvPr/>
        </p:nvSpPr>
        <p:spPr>
          <a:xfrm>
            <a:off x="723900" y="5895201"/>
            <a:ext cx="7696200" cy="276999"/>
          </a:xfrm>
          <a:prstGeom prst="rect">
            <a:avLst/>
          </a:prstGeom>
        </p:spPr>
        <p:txBody>
          <a:bodyPr wrap="square">
            <a:spAutoFit/>
          </a:bodyPr>
          <a:lstStyle/>
          <a:p>
            <a:r>
              <a:rPr lang="en-US" i="1" baseline="30000" dirty="0"/>
              <a:t>Data Source: Special analyses, USRDS ESRD Database. Abbreviations: AV, arteriovenous; ESRD, end-stage renal disease.</a:t>
            </a:r>
            <a:endParaRPr lang="en-US" i="1" baseline="30000" dirty="0">
              <a:solidFill>
                <a:srgbClr val="FF0000"/>
              </a:solidFill>
            </a:endParaRPr>
          </a:p>
        </p:txBody>
      </p:sp>
    </p:spTree>
    <p:extLst>
      <p:ext uri="{BB962C8B-B14F-4D97-AF65-F5344CB8AC3E}">
        <p14:creationId xmlns:p14="http://schemas.microsoft.com/office/powerpoint/2010/main" val="427192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9</a:t>
            </a:fld>
            <a:endParaRPr lang="en-US"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2993" y="1371600"/>
            <a:ext cx="6858014" cy="4114808"/>
          </a:xfrm>
        </p:spPr>
      </p:pic>
      <p:sp>
        <p:nvSpPr>
          <p:cNvPr id="5" name="Footer Placeholder 4"/>
          <p:cNvSpPr>
            <a:spLocks noGrp="1"/>
          </p:cNvSpPr>
          <p:nvPr>
            <p:ph type="ftr" sz="quarter" idx="10"/>
          </p:nvPr>
        </p:nvSpPr>
        <p:spPr/>
        <p:txBody>
          <a:bodyPr/>
          <a:lstStyle/>
          <a:p>
            <a:r>
              <a:rPr lang="en-US" dirty="0" smtClean="0"/>
              <a:t>Vol 2, ESRD, </a:t>
            </a:r>
            <a:r>
              <a:rPr lang="en-US" dirty="0" err="1" smtClean="0"/>
              <a:t>Ch</a:t>
            </a:r>
            <a:r>
              <a:rPr lang="en-US" dirty="0" smtClean="0"/>
              <a:t> 4</a:t>
            </a:r>
            <a:endParaRPr lang="en-US" dirty="0"/>
          </a:p>
        </p:txBody>
      </p:sp>
      <p:sp>
        <p:nvSpPr>
          <p:cNvPr id="6" name="Title 5"/>
          <p:cNvSpPr>
            <a:spLocks noGrp="1"/>
          </p:cNvSpPr>
          <p:nvPr>
            <p:ph type="title"/>
          </p:nvPr>
        </p:nvSpPr>
        <p:spPr>
          <a:xfrm>
            <a:off x="457200" y="274638"/>
            <a:ext cx="8229600" cy="666849"/>
          </a:xfrm>
          <a:prstGeom prst="rect">
            <a:avLst/>
          </a:prstGeom>
        </p:spPr>
        <p:txBody>
          <a:bodyPr wrap="square">
            <a:spAutoFit/>
          </a:bodyPr>
          <a:lstStyle/>
          <a:p>
            <a:r>
              <a:rPr lang="en-US" sz="2800" b="1" baseline="30000" dirty="0"/>
              <a:t>Figure 4.6  Trends in vascular access type use among ESRD prevalent patients, 2003-2014</a:t>
            </a:r>
          </a:p>
        </p:txBody>
      </p:sp>
      <p:sp>
        <p:nvSpPr>
          <p:cNvPr id="7" name="Rectangle 6"/>
          <p:cNvSpPr/>
          <p:nvPr/>
        </p:nvSpPr>
        <p:spPr>
          <a:xfrm>
            <a:off x="723900" y="5748130"/>
            <a:ext cx="7696200" cy="646331"/>
          </a:xfrm>
          <a:prstGeom prst="rect">
            <a:avLst/>
          </a:prstGeom>
        </p:spPr>
        <p:txBody>
          <a:bodyPr wrap="square">
            <a:spAutoFit/>
          </a:bodyPr>
          <a:lstStyle/>
          <a:p>
            <a:r>
              <a:rPr lang="en-US" i="1" baseline="30000" dirty="0"/>
              <a:t>Data Source: Special analyses, USRDS ESRD Database, and Fistula First data. Fistula First data reported from July 2003 through April 2012, </a:t>
            </a:r>
            <a:r>
              <a:rPr lang="en-US" i="1" baseline="30000" dirty="0" err="1"/>
              <a:t>CROWNWeb</a:t>
            </a:r>
            <a:r>
              <a:rPr lang="en-US" i="1" baseline="30000" dirty="0"/>
              <a:t> data are reported from June 2012 through December 2013. Abbreviations: AV, arteriovenous; ESRD, end-stage renal disease.</a:t>
            </a:r>
            <a:endParaRPr lang="en-US" i="1" baseline="30000" dirty="0">
              <a:solidFill>
                <a:srgbClr val="FF0000"/>
              </a:solidFill>
            </a:endParaRPr>
          </a:p>
        </p:txBody>
      </p:sp>
    </p:spTree>
    <p:extLst>
      <p:ext uri="{BB962C8B-B14F-4D97-AF65-F5344CB8AC3E}">
        <p14:creationId xmlns:p14="http://schemas.microsoft.com/office/powerpoint/2010/main" val="3016793378"/>
      </p:ext>
    </p:extLst>
  </p:cSld>
  <p:clrMapOvr>
    <a:masterClrMapping/>
  </p:clrMapOvr>
</p:sld>
</file>

<file path=ppt/theme/theme1.xml><?xml version="1.0" encoding="utf-8"?>
<a:theme xmlns:a="http://schemas.openxmlformats.org/drawingml/2006/main" name="ADR_PPT_Template_CKD">
  <a:themeElements>
    <a:clrScheme name="USRDS ADR Color Palette">
      <a:dk1>
        <a:sysClr val="windowText" lastClr="000000"/>
      </a:dk1>
      <a:lt1>
        <a:sysClr val="window" lastClr="FFFFFF"/>
      </a:lt1>
      <a:dk2>
        <a:srgbClr val="48070E"/>
      </a:dk2>
      <a:lt2>
        <a:srgbClr val="FFFFFF"/>
      </a:lt2>
      <a:accent1>
        <a:srgbClr val="7A2F36"/>
      </a:accent1>
      <a:accent2>
        <a:srgbClr val="AC6168"/>
      </a:accent2>
      <a:accent3>
        <a:srgbClr val="002966"/>
      </a:accent3>
      <a:accent4>
        <a:srgbClr val="0E5480"/>
      </a:accent4>
      <a:accent5>
        <a:srgbClr val="367CA8"/>
      </a:accent5>
      <a:accent6>
        <a:srgbClr val="FFC76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ADR_PPT_Template_CKD</Template>
  <TotalTime>151</TotalTime>
  <Words>1835</Words>
  <Application>Microsoft Office PowerPoint</Application>
  <PresentationFormat>On-screen Show (4:3)</PresentationFormat>
  <Paragraphs>810</Paragraphs>
  <Slides>16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ADR_PPT_Template_CKD</vt:lpstr>
      <vt:lpstr>Document</vt:lpstr>
      <vt:lpstr>PowerPoint Presentation</vt:lpstr>
      <vt:lpstr>PowerPoint Presentation</vt:lpstr>
      <vt:lpstr>Table 4.1  Vascular access used at hemodialysis initiation by patient characteristics from the ESRD Medical Evidence form (CMS 2728), 2013</vt:lpstr>
      <vt:lpstr>Figure 4.2  Geographic variation in percentage of catheter-only use at hemodialysis initiation, from the ESRD Medical Evidence form (CMS 2728), 2013</vt:lpstr>
      <vt:lpstr>Figure 4.3  Geographic variation in percentage of AV fistula use at  hemodialysis initiation, from the ESRD Medical Evidence form (CMS 2728), 2013 </vt:lpstr>
      <vt:lpstr>Table 4.2  Distribution of type of vascular access in use among  prevalent hemodialysis patients in 2013, from CROWNWeb data, December 2013</vt:lpstr>
      <vt:lpstr>Figure 4.4  Geographic variation in percentage catheter use  among prevalent hemodialysis patients by Health Service Area,  from CROWNWeb data, December 2013</vt:lpstr>
      <vt:lpstr>Figure 4.5  Geographic variation in percentage AV fistula use among  prevalent hemodialysis patients by Health Service Area,  from CROWNWeb data, December 2013</vt:lpstr>
      <vt:lpstr>Figure 4.6  Trends in vascular access type use among ESRD prevalent patients, 2003-2014</vt:lpstr>
      <vt:lpstr>Figure 4.7  Vascular access use during the first year of hemodialysis by time since initiation of ESRD treatment, among patients new to hemodialysis in 2013, from the ESRD Medical Evidence form (CMS 2728) and CROWNWeb data, 2013-2014</vt:lpstr>
      <vt:lpstr>Table 4.3  Cross-sectional distributions of vascular access use during the first year of hemodialysis therapy among patients new to hemodialysis in 2013, by age group, from the ESRD Medical Evidence form (CMS 2728) and CROWNWeb,  2013-2014</vt:lpstr>
      <vt:lpstr> Table 4.4  Cross-sectional distributions of vascular access use during the first year of hemodialysis therapy among patients new to hemodialysis in 2013, by race, from the ESRD Medical Evidence form (CMS-2728) and CROWNWeb, 2013-2014</vt:lpstr>
      <vt:lpstr>Table 4.5  Cross-sectional distributions of vascular access use during the first year of hemodialysis therapy among patients new to hemodialysis in 2013, by sex, from the ESRD Medical Evidence form (CMS 2728) and CROWNWeb, 2013-2014</vt:lpstr>
      <vt:lpstr>Table 4.6  Odds ratios and 95% confidence intervals from logistic regression models of fistula use at hemodialysis initiation and fistula or graft use at hemodialysis initiation, from the ESRD Medical Evidence form (CMS 2728), 2013</vt:lpstr>
      <vt:lpstr>Table 4.7  Distribution of number of days between AV fistula placement and first successful use*, overall and by patient characteristics, for new AV fistula created in 2013 (excludes patients not yet ESRD when fistula was placed),  from Medicare claims and CROWNWeb, 2013-2014</vt:lpstr>
      <vt:lpstr>Figure 4.8  Percentage of failed fistula placements, by Health Service Area, for new AV fistulas created in 2013 (excludes patients not yet ESRD when fistula was placed), from Medicare claims and CROWNWeb, 2013-2014</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Shamraj</dc:creator>
  <cp:lastModifiedBy>Lan Tong</cp:lastModifiedBy>
  <cp:revision>65</cp:revision>
  <dcterms:created xsi:type="dcterms:W3CDTF">2014-11-10T19:37:45Z</dcterms:created>
  <dcterms:modified xsi:type="dcterms:W3CDTF">2015-11-11T20:05:08Z</dcterms:modified>
</cp:coreProperties>
</file>