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302" r:id="rId8"/>
    <p:sldId id="262" r:id="rId9"/>
    <p:sldId id="303" r:id="rId10"/>
    <p:sldId id="263" r:id="rId11"/>
    <p:sldId id="304" r:id="rId12"/>
    <p:sldId id="264" r:id="rId13"/>
    <p:sldId id="305" r:id="rId14"/>
    <p:sldId id="265" r:id="rId15"/>
    <p:sldId id="306" r:id="rId16"/>
    <p:sldId id="271" r:id="rId17"/>
    <p:sldId id="307" r:id="rId18"/>
    <p:sldId id="275" r:id="rId19"/>
    <p:sldId id="308" r:id="rId20"/>
    <p:sldId id="278" r:id="rId21"/>
    <p:sldId id="309" r:id="rId22"/>
    <p:sldId id="279" r:id="rId23"/>
    <p:sldId id="310" r:id="rId24"/>
    <p:sldId id="280" r:id="rId25"/>
    <p:sldId id="319" r:id="rId26"/>
    <p:sldId id="281" r:id="rId27"/>
    <p:sldId id="282" r:id="rId28"/>
    <p:sldId id="311" r:id="rId29"/>
    <p:sldId id="312" r:id="rId30"/>
    <p:sldId id="313" r:id="rId31"/>
    <p:sldId id="314" r:id="rId32"/>
    <p:sldId id="283" r:id="rId33"/>
    <p:sldId id="315" r:id="rId34"/>
    <p:sldId id="284" r:id="rId35"/>
    <p:sldId id="316" r:id="rId36"/>
    <p:sldId id="317" r:id="rId37"/>
    <p:sldId id="318" r:id="rId38"/>
    <p:sldId id="293" r:id="rId39"/>
    <p:sldId id="294" r:id="rId40"/>
    <p:sldId id="295" r:id="rId41"/>
    <p:sldId id="296"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p:scale>
          <a:sx n="60" d="100"/>
          <a:sy n="60" d="100"/>
        </p:scale>
        <p:origin x="104" y="16"/>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1/25/2017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914400" y="3427274"/>
            <a:ext cx="7315200" cy="1200329"/>
          </a:xfrm>
          <a:prstGeom prst="rect">
            <a:avLst/>
          </a:prstGeom>
          <a:noFill/>
        </p:spPr>
        <p:txBody>
          <a:bodyPr wrap="square" rtlCol="0">
            <a:spAutoFit/>
          </a:bodyPr>
          <a:lstStyle/>
          <a:p>
            <a:pPr algn="ctr"/>
            <a:r>
              <a:rPr lang="en-US" sz="3600" b="1" dirty="0" smtClean="0">
                <a:latin typeface="Candara" panose="020E0502030303020204" pitchFamily="34" charset="0"/>
              </a:rPr>
              <a:t>Chapter 8: ESRD Among Children, Adolescents, and Young Adults</a:t>
            </a:r>
            <a:endParaRPr lang="en-US" sz="3600" b="1" dirty="0">
              <a:latin typeface="Candara" panose="020E0502030303020204" pitchFamily="34" charset="0"/>
            </a:endParaRP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1C6E62"/>
                </a:solidFill>
                <a:latin typeface="Constantia" panose="02030602050306030303" pitchFamily="18" charset="0"/>
              </a:rPr>
              <a:t>2016 </a:t>
            </a:r>
            <a:r>
              <a:rPr lang="en-US" sz="2400" b="1" cap="small" baseline="0" dirty="0" smtClean="0">
                <a:solidFill>
                  <a:srgbClr val="1C6E62"/>
                </a:solidFill>
                <a:latin typeface="Constantia" panose="02030602050306030303" pitchFamily="18" charset="0"/>
              </a:rPr>
              <a:t>Annual Data Report</a:t>
            </a:r>
          </a:p>
          <a:p>
            <a:pPr algn="ctr"/>
            <a:r>
              <a:rPr lang="en-US" sz="2400" b="1" cap="small" baseline="0" dirty="0" smtClean="0">
                <a:solidFill>
                  <a:srgbClr val="1C6E62"/>
                </a:solidFill>
                <a:latin typeface="Constantia" panose="02030602050306030303" pitchFamily="18" charset="0"/>
              </a:rPr>
              <a:t>Volume 2: End-Stage Renal Disease</a:t>
            </a:r>
            <a:endParaRPr lang="en-US" sz="2400" b="1" cap="small" baseline="0" dirty="0">
              <a:solidFill>
                <a:srgbClr val="1C6E6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2819400" y="6477000"/>
            <a:ext cx="3429000" cy="304800"/>
          </a:xfrm>
          <a:prstGeom prst="rect">
            <a:avLst/>
          </a:prstGeom>
        </p:spPr>
        <p:txBody>
          <a:bodyPr/>
          <a:lstStyle>
            <a:lvl1pPr algn="ctr">
              <a:defRPr sz="1400" b="1">
                <a:solidFill>
                  <a:schemeClr val="bg1"/>
                </a:solidFill>
              </a:defRPr>
            </a:lvl1pPr>
          </a:lstStyle>
          <a:p>
            <a:r>
              <a:rPr lang="en-US" dirty="0" smtClean="0"/>
              <a:t>2016 Annual Data Report, Vol 2, ESRD, Ch 8 </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2819400" y="6477000"/>
            <a:ext cx="3429000" cy="304800"/>
          </a:xfrm>
          <a:prstGeom prst="rect">
            <a:avLst/>
          </a:prstGeom>
        </p:spPr>
        <p:txBody>
          <a:bodyPr/>
          <a:lstStyle>
            <a:lvl1pPr algn="ctr">
              <a:defRPr sz="1400" b="1">
                <a:solidFill>
                  <a:schemeClr val="bg1"/>
                </a:solidFill>
              </a:defRPr>
            </a:lvl1pPr>
          </a:lstStyle>
          <a:p>
            <a:r>
              <a:rPr lang="en-US" dirty="0" smtClean="0"/>
              <a:t>2016 Annual Data Report, Vol 2, ESRD, Ch 8 </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2"/>
          </p:nvPr>
        </p:nvSpPr>
        <p:spPr>
          <a:xfrm>
            <a:off x="2819400" y="6477000"/>
            <a:ext cx="3429000" cy="304800"/>
          </a:xfrm>
          <a:prstGeom prst="rect">
            <a:avLst/>
          </a:prstGeom>
        </p:spPr>
        <p:txBody>
          <a:bodyPr/>
          <a:lstStyle>
            <a:lvl1pPr algn="ctr">
              <a:defRPr sz="1400" b="1">
                <a:solidFill>
                  <a:schemeClr val="bg1"/>
                </a:solidFill>
              </a:defRPr>
            </a:lvl1pPr>
          </a:lstStyle>
          <a:p>
            <a:r>
              <a:rPr lang="en-US" dirty="0" smtClean="0"/>
              <a:t>2016 Annual Data Report, Vol 2, ESRD, Ch 8 </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4"/>
          <p:cNvSpPr>
            <a:spLocks noGrp="1"/>
          </p:cNvSpPr>
          <p:nvPr>
            <p:ph type="ftr" sz="quarter" idx="3"/>
          </p:nvPr>
        </p:nvSpPr>
        <p:spPr>
          <a:xfrm>
            <a:off x="2819400" y="6477000"/>
            <a:ext cx="3429000" cy="304800"/>
          </a:xfrm>
          <a:prstGeom prst="rect">
            <a:avLst/>
          </a:prstGeom>
        </p:spPr>
        <p:txBody>
          <a:bodyPr/>
          <a:lstStyle>
            <a:lvl1pPr algn="ctr">
              <a:defRPr sz="1400" b="1">
                <a:solidFill>
                  <a:schemeClr val="bg1"/>
                </a:solidFill>
              </a:defRPr>
            </a:lvl1pPr>
          </a:lstStyle>
          <a:p>
            <a:r>
              <a:rPr lang="en-US" dirty="0" smtClean="0"/>
              <a:t>2016 Annual Data Report, Vol 2, ESRD, Ch 8 </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2819400" y="6477000"/>
            <a:ext cx="3429000" cy="304800"/>
          </a:xfrm>
          <a:prstGeom prst="rect">
            <a:avLst/>
          </a:prstGeom>
        </p:spPr>
        <p:txBody>
          <a:bodyPr/>
          <a:lstStyle>
            <a:lvl1pPr algn="ctr">
              <a:defRPr sz="1400" b="1">
                <a:solidFill>
                  <a:schemeClr val="bg1"/>
                </a:solidFill>
              </a:defRPr>
            </a:lvl1pPr>
          </a:lstStyle>
          <a:p>
            <a:r>
              <a:rPr lang="en-US" dirty="0" smtClean="0"/>
              <a:t>2016 Annual Data Report, Vol 2, ESRD, Ch 8 </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2819400" y="6477000"/>
            <a:ext cx="3429000" cy="304800"/>
          </a:xfrm>
          <a:prstGeom prst="rect">
            <a:avLst/>
          </a:prstGeom>
        </p:spPr>
        <p:txBody>
          <a:bodyPr/>
          <a:lstStyle>
            <a:lvl1pPr algn="ctr">
              <a:defRPr sz="1400" b="1">
                <a:solidFill>
                  <a:schemeClr val="bg1"/>
                </a:solidFill>
              </a:defRPr>
            </a:lvl1pPr>
          </a:lstStyle>
          <a:p>
            <a:r>
              <a:rPr lang="en-US" dirty="0" smtClean="0"/>
              <a:t>2016 Annual Data Report, Vol 2, ESRD, Ch 8 </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smtClean="0"/>
              <a:t>  Figure 8.4 </a:t>
            </a:r>
            <a:r>
              <a:rPr lang="en-US" sz="2800" b="1" baseline="30000" dirty="0"/>
              <a:t>One-year adjusted all-cause hospitalization rates in incident pediatric patients (aged 0-21 years), by (a) </a:t>
            </a:r>
            <a:r>
              <a:rPr lang="en-US" sz="2800" b="1" baseline="30000" dirty="0" smtClean="0"/>
              <a:t>age, </a:t>
            </a:r>
            <a:r>
              <a:rPr lang="en-US" sz="2800" b="1" baseline="30000" dirty="0"/>
              <a:t>2004-2008 and 2009-2013 </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10</a:t>
            </a:fld>
            <a:endParaRPr lang="en-US" dirty="0"/>
          </a:p>
        </p:txBody>
      </p:sp>
      <p:sp>
        <p:nvSpPr>
          <p:cNvPr id="9" name="Rectangle 8"/>
          <p:cNvSpPr/>
          <p:nvPr/>
        </p:nvSpPr>
        <p:spPr>
          <a:xfrm>
            <a:off x="838200" y="5417403"/>
            <a:ext cx="7620000" cy="830997"/>
          </a:xfrm>
          <a:prstGeom prst="rect">
            <a:avLst/>
          </a:prstGeom>
        </p:spPr>
        <p:txBody>
          <a:bodyPr wrap="square">
            <a:spAutoFit/>
          </a:bodyPr>
          <a:lstStyle/>
          <a:p>
            <a:r>
              <a:rPr lang="en-US" i="1" baseline="30000" dirty="0" smtClean="0"/>
              <a:t>Data </a:t>
            </a:r>
            <a:r>
              <a:rPr lang="en-US" i="1" baseline="30000" dirty="0"/>
              <a:t>Source: Special analyses, USRDS ESRD Database. Includes incident pediatric ESRD patients in the years 2004-2013, surviving the first 90 days after ESRD initiation and followed from day 90. Adjusted for sex, race, primary cause of ESRD, and Hispanic ethnicity. Ref: incident ESRD patients aged 0-21, 2010-2011. Abbreviations: HD, hemodialysis; PD, peritoneal dialysis; Tx, </a:t>
            </a:r>
            <a:r>
              <a:rPr lang="en-US" i="1" baseline="30000" dirty="0" smtClean="0"/>
              <a:t>transplant.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066800"/>
            <a:ext cx="6858000" cy="4082754"/>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smtClean="0"/>
              <a:t>  Figure 8.4 </a:t>
            </a:r>
            <a:r>
              <a:rPr lang="en-US" sz="2800" b="1" baseline="30000" dirty="0"/>
              <a:t>One-year adjusted all-cause hospitalization rates in incident pediatric patients (aged 0-21 years), by </a:t>
            </a:r>
            <a:r>
              <a:rPr lang="en-US" sz="2800" b="1" baseline="30000" dirty="0" smtClean="0"/>
              <a:t>(</a:t>
            </a:r>
            <a:r>
              <a:rPr lang="en-US" sz="2800" b="1" baseline="30000" dirty="0"/>
              <a:t>b) modality, 2004-2008 and 2009-2013 </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11</a:t>
            </a:fld>
            <a:endParaRPr lang="en-US" dirty="0"/>
          </a:p>
        </p:txBody>
      </p:sp>
      <p:sp>
        <p:nvSpPr>
          <p:cNvPr id="9" name="Rectangle 8"/>
          <p:cNvSpPr/>
          <p:nvPr/>
        </p:nvSpPr>
        <p:spPr>
          <a:xfrm>
            <a:off x="838200" y="5417403"/>
            <a:ext cx="7620000" cy="830997"/>
          </a:xfrm>
          <a:prstGeom prst="rect">
            <a:avLst/>
          </a:prstGeom>
        </p:spPr>
        <p:txBody>
          <a:bodyPr wrap="square">
            <a:spAutoFit/>
          </a:bodyPr>
          <a:lstStyle/>
          <a:p>
            <a:r>
              <a:rPr lang="en-US" i="1" baseline="30000" dirty="0" smtClean="0"/>
              <a:t>Data </a:t>
            </a:r>
            <a:r>
              <a:rPr lang="en-US" i="1" baseline="30000" dirty="0"/>
              <a:t>Source: Special analyses, USRDS ESRD Database. Includes incident pediatric ESRD patients in the years 2004-2013, surviving the first 90 days after ESRD initiation and followed from day 90. Adjusted for sex, race, primary cause of ESRD, and Hispanic ethnicity. Ref: incident ESRD patients aged 0-21, 2010-2011. Abbreviations: HD, hemodialysis; PD, peritoneal dialysis; Tx, </a:t>
            </a:r>
            <a:r>
              <a:rPr lang="en-US" i="1" baseline="30000" dirty="0" smtClean="0"/>
              <a:t>transplant.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183" y="1066801"/>
            <a:ext cx="6858000" cy="4111755"/>
          </a:xfrm>
          <a:prstGeom prst="rect">
            <a:avLst/>
          </a:prstGeom>
        </p:spPr>
      </p:pic>
    </p:spTree>
    <p:extLst>
      <p:ext uri="{BB962C8B-B14F-4D97-AF65-F5344CB8AC3E}">
        <p14:creationId xmlns:p14="http://schemas.microsoft.com/office/powerpoint/2010/main" val="702074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8.5 </a:t>
            </a:r>
            <a:r>
              <a:rPr lang="en-US" sz="2800" b="1" baseline="30000" dirty="0"/>
              <a:t>One-year cardiovascular hospitalization rates in incident pediatric patients (aged 0-21 years), by (a) </a:t>
            </a:r>
            <a:r>
              <a:rPr lang="en-US" sz="2800" b="1" baseline="30000" dirty="0" smtClean="0"/>
              <a:t>age, </a:t>
            </a:r>
            <a:r>
              <a:rPr lang="en-US" sz="2800" b="1" baseline="30000" dirty="0"/>
              <a:t>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12</a:t>
            </a:fld>
            <a:endParaRPr lang="en-US" dirty="0"/>
          </a:p>
        </p:txBody>
      </p:sp>
      <p:sp>
        <p:nvSpPr>
          <p:cNvPr id="9" name="Rectangle 8"/>
          <p:cNvSpPr/>
          <p:nvPr/>
        </p:nvSpPr>
        <p:spPr>
          <a:xfrm>
            <a:off x="762000" y="5410200"/>
            <a:ext cx="7467600" cy="830997"/>
          </a:xfrm>
          <a:prstGeom prst="rect">
            <a:avLst/>
          </a:prstGeom>
        </p:spPr>
        <p:txBody>
          <a:bodyPr wrap="square">
            <a:spAutoFit/>
          </a:bodyPr>
          <a:lstStyle/>
          <a:p>
            <a:r>
              <a:rPr lang="en-US" i="1" baseline="30000" dirty="0"/>
              <a:t>Data Source: Special analyses, USRDS ESRD Database. Includes incident pediatric ESRD patients in the years 2004-2013, surviving the first 90 days after ESRD initiation and followed from day 90. Reference population: incident ESRD patients aged 0-21, 2010-2011. (a) Adjusted for sex, race, primary cause of ESRD, and Hispanic ethnicity. (b) Unadjusted. Abbreviations: ESRD, end-stage renal disease; HD, hemodialysis; PD, peritoneal dialysis; </a:t>
            </a:r>
            <a:r>
              <a:rPr lang="en-US" i="1" baseline="30000" dirty="0" err="1"/>
              <a:t>Tx</a:t>
            </a:r>
            <a:r>
              <a:rPr lang="en-US" i="1" baseline="30000" dirty="0"/>
              <a:t>, transplant.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371600"/>
            <a:ext cx="6858000" cy="3546405"/>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8.5 </a:t>
            </a:r>
            <a:r>
              <a:rPr lang="en-US" sz="2800" b="1" baseline="30000" dirty="0"/>
              <a:t>One-year cardiovascular hospitalization rates in incident pediatric patients (aged 0-21 years), by </a:t>
            </a:r>
            <a:r>
              <a:rPr lang="en-US" sz="2800" b="1" baseline="30000" dirty="0" smtClean="0"/>
              <a:t>(</a:t>
            </a:r>
            <a:r>
              <a:rPr lang="en-US" sz="2800" b="1" baseline="30000" dirty="0"/>
              <a:t>b) modality, 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13</a:t>
            </a:fld>
            <a:endParaRPr lang="en-US" dirty="0"/>
          </a:p>
        </p:txBody>
      </p:sp>
      <p:sp>
        <p:nvSpPr>
          <p:cNvPr id="9" name="Rectangle 8"/>
          <p:cNvSpPr/>
          <p:nvPr/>
        </p:nvSpPr>
        <p:spPr>
          <a:xfrm>
            <a:off x="762000" y="5410200"/>
            <a:ext cx="7467600" cy="830997"/>
          </a:xfrm>
          <a:prstGeom prst="rect">
            <a:avLst/>
          </a:prstGeom>
        </p:spPr>
        <p:txBody>
          <a:bodyPr wrap="square">
            <a:spAutoFit/>
          </a:bodyPr>
          <a:lstStyle/>
          <a:p>
            <a:r>
              <a:rPr lang="en-US" i="1" baseline="30000" dirty="0"/>
              <a:t>Data Source: Special analyses, USRDS ESRD Database. Includes incident pediatric ESRD patients in the years 2004-2013, surviving the first 90 days after ESRD initiation and followed from day 90. Reference population: incident ESRD patients aged 0-21, 2010-2011. (a) Adjusted for sex, race, primary cause of ESRD, and Hispanic ethnicity. (b) Unadjusted. Abbreviations: ESRD, end-stage renal disease; HD, hemodialysis; PD, peritoneal dialysis; </a:t>
            </a:r>
            <a:r>
              <a:rPr lang="en-US" i="1" baseline="30000" dirty="0" err="1"/>
              <a:t>Tx</a:t>
            </a:r>
            <a:r>
              <a:rPr lang="en-US" i="1" baseline="30000" dirty="0"/>
              <a:t>, transplant.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373" y="1232909"/>
            <a:ext cx="6858000" cy="3559773"/>
          </a:xfrm>
          <a:prstGeom prst="rect">
            <a:avLst/>
          </a:prstGeom>
        </p:spPr>
      </p:pic>
    </p:spTree>
    <p:extLst>
      <p:ext uri="{BB962C8B-B14F-4D97-AF65-F5344CB8AC3E}">
        <p14:creationId xmlns:p14="http://schemas.microsoft.com/office/powerpoint/2010/main" val="728573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8.6 </a:t>
            </a:r>
            <a:r>
              <a:rPr lang="en-US" sz="2800" b="1" baseline="30000" dirty="0"/>
              <a:t>One-year adjusted hospitalization rates for infection in incident pediatric patients (aged 0-21 years), by (a) </a:t>
            </a:r>
            <a:r>
              <a:rPr lang="en-US" sz="2800" b="1" baseline="30000" dirty="0" smtClean="0"/>
              <a:t>age, </a:t>
            </a:r>
            <a:r>
              <a:rPr lang="en-US" sz="2800" b="1" baseline="30000" dirty="0"/>
              <a:t>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14</a:t>
            </a:fld>
            <a:endParaRPr lang="en-US" dirty="0"/>
          </a:p>
        </p:txBody>
      </p:sp>
      <p:sp>
        <p:nvSpPr>
          <p:cNvPr id="9" name="Rectangle 8"/>
          <p:cNvSpPr/>
          <p:nvPr/>
        </p:nvSpPr>
        <p:spPr>
          <a:xfrm>
            <a:off x="685800" y="5486400"/>
            <a:ext cx="7772400" cy="830997"/>
          </a:xfrm>
          <a:prstGeom prst="rect">
            <a:avLst/>
          </a:prstGeom>
        </p:spPr>
        <p:txBody>
          <a:bodyPr wrap="square">
            <a:spAutoFit/>
          </a:bodyPr>
          <a:lstStyle/>
          <a:p>
            <a:r>
              <a:rPr lang="en-US" i="1" baseline="30000" dirty="0" smtClean="0"/>
              <a:t>Data </a:t>
            </a:r>
            <a:r>
              <a:rPr lang="en-US" i="1" baseline="30000" dirty="0"/>
              <a:t>Source: Special analyses, USRDS ESRD Database. Includes incident pediatric ESRD patients in the years 2004-2013, surviving the first 90 days after ESRD initiation and followed from day 90. Adjusted for sex, race, primary cause of ESRD, and Hispanic ethnicity. Ref: incident ESRD patients aged 0-21, 2010-2011. Abbreviations: HD, hemodialysis; PD, peritoneal dialysis; Tx, </a:t>
            </a:r>
            <a:r>
              <a:rPr lang="en-US" i="1" baseline="30000" dirty="0" smtClean="0"/>
              <a:t>transplant.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070" y="1066800"/>
            <a:ext cx="7132320" cy="4115444"/>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8.6 </a:t>
            </a:r>
            <a:r>
              <a:rPr lang="en-US" sz="2800" b="1" baseline="30000" dirty="0"/>
              <a:t>One-year adjusted hospitalization rates for infection in incident pediatric patients (aged 0-21 years), by </a:t>
            </a:r>
            <a:r>
              <a:rPr lang="en-US" sz="2800" b="1" baseline="30000" dirty="0" smtClean="0"/>
              <a:t>(</a:t>
            </a:r>
            <a:r>
              <a:rPr lang="en-US" sz="2800" b="1" baseline="30000" dirty="0"/>
              <a:t>b) modality, 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15</a:t>
            </a:fld>
            <a:endParaRPr lang="en-US" dirty="0"/>
          </a:p>
        </p:txBody>
      </p:sp>
      <p:sp>
        <p:nvSpPr>
          <p:cNvPr id="9" name="Rectangle 8"/>
          <p:cNvSpPr/>
          <p:nvPr/>
        </p:nvSpPr>
        <p:spPr>
          <a:xfrm>
            <a:off x="685800" y="5486400"/>
            <a:ext cx="7772400" cy="830997"/>
          </a:xfrm>
          <a:prstGeom prst="rect">
            <a:avLst/>
          </a:prstGeom>
        </p:spPr>
        <p:txBody>
          <a:bodyPr wrap="square">
            <a:spAutoFit/>
          </a:bodyPr>
          <a:lstStyle/>
          <a:p>
            <a:r>
              <a:rPr lang="en-US" i="1" baseline="30000" dirty="0" smtClean="0"/>
              <a:t>Data </a:t>
            </a:r>
            <a:r>
              <a:rPr lang="en-US" i="1" baseline="30000" dirty="0"/>
              <a:t>Source: Special analyses, USRDS ESRD Database. Includes incident pediatric ESRD patients in the years 2004-2013, surviving the first 90 days after ESRD initiation and followed from day 90. Adjusted for sex, race, primary cause of ESRD, and Hispanic ethnicity. Ref: incident ESRD patients aged 0-21, 2010-2011. Abbreviations: HD, hemodialysis; PD, peritoneal dialysis; Tx, </a:t>
            </a:r>
            <a:r>
              <a:rPr lang="en-US" i="1" baseline="30000" dirty="0" smtClean="0"/>
              <a:t>transplant.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143000"/>
            <a:ext cx="7132320" cy="4163474"/>
          </a:xfrm>
          <a:prstGeom prst="rect">
            <a:avLst/>
          </a:prstGeom>
        </p:spPr>
      </p:pic>
    </p:spTree>
    <p:extLst>
      <p:ext uri="{BB962C8B-B14F-4D97-AF65-F5344CB8AC3E}">
        <p14:creationId xmlns:p14="http://schemas.microsoft.com/office/powerpoint/2010/main" val="4207852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8.7 </a:t>
            </a:r>
            <a:r>
              <a:rPr lang="en-US" sz="2800" b="1" baseline="30000" dirty="0"/>
              <a:t>One-year adjusted all-cause mortality rates in incident pediatric patients with ESRD (aged 0-21 years), by (a) </a:t>
            </a:r>
            <a:r>
              <a:rPr lang="en-US" sz="2800" b="1" baseline="30000" dirty="0" smtClean="0"/>
              <a:t>age, </a:t>
            </a:r>
            <a:r>
              <a:rPr lang="en-US" sz="2800" b="1" baseline="30000" dirty="0"/>
              <a:t>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16</a:t>
            </a:fld>
            <a:endParaRPr lang="en-US" dirty="0"/>
          </a:p>
        </p:txBody>
      </p:sp>
      <p:sp>
        <p:nvSpPr>
          <p:cNvPr id="9" name="Rectangle 8"/>
          <p:cNvSpPr/>
          <p:nvPr/>
        </p:nvSpPr>
        <p:spPr>
          <a:xfrm>
            <a:off x="457200" y="5486400"/>
            <a:ext cx="8077200" cy="830997"/>
          </a:xfrm>
          <a:prstGeom prst="rect">
            <a:avLst/>
          </a:prstGeom>
        </p:spPr>
        <p:txBody>
          <a:bodyPr wrap="square">
            <a:spAutoFit/>
          </a:bodyPr>
          <a:lstStyle/>
          <a:p>
            <a:r>
              <a:rPr lang="en-US" i="1" baseline="30000" dirty="0" smtClean="0"/>
              <a:t>Data Source</a:t>
            </a:r>
            <a:r>
              <a:rPr lang="en-US" i="1" baseline="30000" dirty="0"/>
              <a:t>: Special analyses, USRDS ESRD Database. Incident dialysis and transplant patients defined at the onset of dialysis or the day of transplant without the 60-day rule; followed to December 31, 2014. Adjusted for age, sex, race, Hispanic ethnicity, and primary cause of ESRD. Ref: incident ESRD patients aged 0-21, 2010-2011. Abbreviations: HD, hemodialysis; PD, peritoneal dialysis; Tx, transplant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914400"/>
            <a:ext cx="7132320" cy="4428806"/>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8.7 </a:t>
            </a:r>
            <a:r>
              <a:rPr lang="en-US" sz="2800" b="1" baseline="30000" dirty="0"/>
              <a:t>One-year adjusted all-cause mortality rates in incident pediatric patients with ESRD (aged 0-21 years), </a:t>
            </a:r>
            <a:r>
              <a:rPr lang="en-US" sz="2800" b="1" baseline="30000" dirty="0" smtClean="0"/>
              <a:t>by (</a:t>
            </a:r>
            <a:r>
              <a:rPr lang="en-US" sz="2800" b="1" baseline="30000" dirty="0"/>
              <a:t>b) modality, 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17</a:t>
            </a:fld>
            <a:endParaRPr lang="en-US" dirty="0"/>
          </a:p>
        </p:txBody>
      </p:sp>
      <p:sp>
        <p:nvSpPr>
          <p:cNvPr id="9" name="Rectangle 8"/>
          <p:cNvSpPr/>
          <p:nvPr/>
        </p:nvSpPr>
        <p:spPr>
          <a:xfrm>
            <a:off x="457200" y="5486400"/>
            <a:ext cx="8077200" cy="830997"/>
          </a:xfrm>
          <a:prstGeom prst="rect">
            <a:avLst/>
          </a:prstGeom>
        </p:spPr>
        <p:txBody>
          <a:bodyPr wrap="square">
            <a:spAutoFit/>
          </a:bodyPr>
          <a:lstStyle/>
          <a:p>
            <a:r>
              <a:rPr lang="en-US" i="1" baseline="30000" dirty="0" smtClean="0"/>
              <a:t>Data Source</a:t>
            </a:r>
            <a:r>
              <a:rPr lang="en-US" i="1" baseline="30000" dirty="0"/>
              <a:t>: Special analyses, USRDS ESRD Database. Incident dialysis and transplant patients defined at the onset of dialysis or the day of transplant without the 60-day rule; followed to December 31, 2014. Adjusted for age, sex, race, Hispanic ethnicity, and primary cause of ESRD. Ref: incident ESRD patients aged 0-21, 2010-2011. Abbreviations: HD, hemodialysis; PD, peritoneal dialysis; Tx, transplant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990599"/>
            <a:ext cx="7132320" cy="4467157"/>
          </a:xfrm>
          <a:prstGeom prst="rect">
            <a:avLst/>
          </a:prstGeom>
        </p:spPr>
      </p:pic>
    </p:spTree>
    <p:extLst>
      <p:ext uri="{BB962C8B-B14F-4D97-AF65-F5344CB8AC3E}">
        <p14:creationId xmlns:p14="http://schemas.microsoft.com/office/powerpoint/2010/main" val="484045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8.8 </a:t>
            </a:r>
            <a:r>
              <a:rPr lang="en-US" sz="2800" b="1" baseline="30000" dirty="0"/>
              <a:t>One-year adjusted cardiovascular mortality rates in incident pediatric patients with ESRD (aged 0-21 years), by (a) </a:t>
            </a:r>
            <a:r>
              <a:rPr lang="en-US" sz="2800" b="1" baseline="30000" dirty="0" smtClean="0"/>
              <a:t>age, </a:t>
            </a:r>
            <a:r>
              <a:rPr lang="en-US" sz="2800" b="1" baseline="30000" dirty="0"/>
              <a:t>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18</a:t>
            </a:fld>
            <a:endParaRPr lang="en-US" dirty="0"/>
          </a:p>
        </p:txBody>
      </p:sp>
      <p:sp>
        <p:nvSpPr>
          <p:cNvPr id="9" name="Rectangle 8"/>
          <p:cNvSpPr/>
          <p:nvPr/>
        </p:nvSpPr>
        <p:spPr>
          <a:xfrm>
            <a:off x="457200" y="5410200"/>
            <a:ext cx="8077200" cy="830997"/>
          </a:xfrm>
          <a:prstGeom prst="rect">
            <a:avLst/>
          </a:prstGeom>
        </p:spPr>
        <p:txBody>
          <a:bodyPr wrap="square">
            <a:spAutoFit/>
          </a:bodyPr>
          <a:lstStyle/>
          <a:p>
            <a:r>
              <a:rPr lang="en-US" i="1" baseline="30000" dirty="0" smtClean="0"/>
              <a:t>Data </a:t>
            </a:r>
            <a:r>
              <a:rPr lang="en-US" i="1" baseline="30000" dirty="0"/>
              <a:t>Source: Special analyses, USRDS ESRD Database. Incident dialysis and transplant patients defined at the onset of dialysis or the day of transplant without the 60-day rule; followed to December 31, 2014. Adjusted for age, sex, race, Hispanic ethnicity, and primary cause of ESRD. Ref: incident ESRD patients aged 0-21, 2010-2011. Abbreviations: HD, hemodialysis; PD, peritoneal dialysis; Tx, transplant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371600"/>
            <a:ext cx="7132320" cy="3618717"/>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8.8 </a:t>
            </a:r>
            <a:r>
              <a:rPr lang="en-US" sz="2800" b="1" baseline="30000" dirty="0"/>
              <a:t>One-year adjusted cardiovascular mortality rates in incident pediatric patients with ESRD (aged 0-21 years), by </a:t>
            </a:r>
            <a:r>
              <a:rPr lang="en-US" sz="2800" b="1" baseline="30000" dirty="0" smtClean="0"/>
              <a:t>(</a:t>
            </a:r>
            <a:r>
              <a:rPr lang="en-US" sz="2800" b="1" baseline="30000" dirty="0"/>
              <a:t>b) modality, 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19</a:t>
            </a:fld>
            <a:endParaRPr lang="en-US" dirty="0"/>
          </a:p>
        </p:txBody>
      </p:sp>
      <p:sp>
        <p:nvSpPr>
          <p:cNvPr id="9" name="Rectangle 8"/>
          <p:cNvSpPr/>
          <p:nvPr/>
        </p:nvSpPr>
        <p:spPr>
          <a:xfrm>
            <a:off x="457200" y="5410200"/>
            <a:ext cx="8077200" cy="830997"/>
          </a:xfrm>
          <a:prstGeom prst="rect">
            <a:avLst/>
          </a:prstGeom>
        </p:spPr>
        <p:txBody>
          <a:bodyPr wrap="square">
            <a:spAutoFit/>
          </a:bodyPr>
          <a:lstStyle/>
          <a:p>
            <a:r>
              <a:rPr lang="en-US" i="1" baseline="30000" dirty="0" smtClean="0"/>
              <a:t>Data </a:t>
            </a:r>
            <a:r>
              <a:rPr lang="en-US" i="1" baseline="30000" dirty="0"/>
              <a:t>Source: Special analyses, USRDS ESRD Database. Incident dialysis and transplant patients defined at the onset of dialysis or the day of transplant without the 60-day rule; followed to December 31, 2014. Adjusted for age, sex, race, Hispanic ethnicity, and primary cause of ESRD. Ref: incident ESRD patients aged 0-21, 2010-2011. Abbreviations: HD, hemodialysis; PD, peritoneal dialysis; Tx, transplant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371600"/>
            <a:ext cx="7132320" cy="3646377"/>
          </a:xfrm>
          <a:prstGeom prst="rect">
            <a:avLst/>
          </a:prstGeom>
        </p:spPr>
      </p:pic>
    </p:spTree>
    <p:extLst>
      <p:ext uri="{BB962C8B-B14F-4D97-AF65-F5344CB8AC3E}">
        <p14:creationId xmlns:p14="http://schemas.microsoft.com/office/powerpoint/2010/main" val="2170058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 </a:t>
            </a:r>
            <a:r>
              <a:rPr lang="en-US" sz="2800" b="1" baseline="30000" dirty="0"/>
              <a:t>Number of (a) incident </a:t>
            </a:r>
            <a:r>
              <a:rPr lang="en-US" sz="2800" b="1" baseline="30000" dirty="0" smtClean="0"/>
              <a:t>ESRD </a:t>
            </a:r>
            <a:r>
              <a:rPr lang="en-US" sz="2800" b="1" baseline="30000" dirty="0"/>
              <a:t>pediatric patients (aged 0–21 years), </a:t>
            </a:r>
            <a:r>
              <a:rPr lang="en-US" sz="2800" b="1" baseline="30000" dirty="0" smtClean="0"/>
              <a:t/>
            </a:r>
            <a:br>
              <a:rPr lang="en-US" sz="2800" b="1" baseline="30000" dirty="0" smtClean="0"/>
            </a:br>
            <a:r>
              <a:rPr lang="en-US" sz="2800" b="1" baseline="30000" dirty="0" smtClean="0"/>
              <a:t>by </a:t>
            </a:r>
            <a:r>
              <a:rPr lang="en-US" sz="2800" b="1" baseline="30000" dirty="0"/>
              <a:t>modality, 1996-2014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6" name="Rectangle 5"/>
          <p:cNvSpPr/>
          <p:nvPr/>
        </p:nvSpPr>
        <p:spPr>
          <a:xfrm>
            <a:off x="685800" y="5449669"/>
            <a:ext cx="7772400" cy="646331"/>
          </a:xfrm>
          <a:prstGeom prst="rect">
            <a:avLst/>
          </a:prstGeom>
        </p:spPr>
        <p:txBody>
          <a:bodyPr wrap="square">
            <a:spAutoFit/>
          </a:bodyPr>
          <a:lstStyle/>
          <a:p>
            <a:r>
              <a:rPr lang="en-US" i="1" baseline="30000" dirty="0" smtClean="0"/>
              <a:t>Data </a:t>
            </a:r>
            <a:r>
              <a:rPr lang="en-US" i="1" baseline="30000" dirty="0"/>
              <a:t>Source: Special analyses, USRDS ESRD Database. Peritoneal dialysis consists of continuous ambulatory peritoneal dialysis and continuous cycling peritoneal dialysis. All consists of hemodialysis, peritoneal dialysis, uncertain dialysis, and transplant. Abbreviations: ESRD, end-stage renal disease; HD, hemodialysis; PD, peritoneal dialysis; Tx, transplant</a:t>
            </a:r>
            <a:r>
              <a:rPr lang="en-US" i="1" baseline="30000" dirty="0" smtClean="0"/>
              <a:t>.</a:t>
            </a:r>
            <a:endParaRPr lang="en-US" i="1" baseline="30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231" y="1066800"/>
            <a:ext cx="6859538" cy="4116332"/>
          </a:xfrm>
          <a:prstGeom prst="rect">
            <a:avLst/>
          </a:prstGeom>
        </p:spPr>
      </p:pic>
    </p:spTree>
    <p:extLst>
      <p:ext uri="{BB962C8B-B14F-4D97-AF65-F5344CB8AC3E}">
        <p14:creationId xmlns:p14="http://schemas.microsoft.com/office/powerpoint/2010/main" val="199373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8.9 </a:t>
            </a:r>
            <a:r>
              <a:rPr lang="en-US" sz="2800" b="1" baseline="30000" dirty="0"/>
              <a:t>One-year adjusted rates of mortality due to infection in incident pediatric patients with ESRD (aged 0-21 years), by (a) </a:t>
            </a:r>
            <a:r>
              <a:rPr lang="en-US" sz="2800" b="1" baseline="30000" dirty="0" smtClean="0"/>
              <a:t>age, </a:t>
            </a:r>
            <a:r>
              <a:rPr lang="en-US" sz="2800" b="1" baseline="30000" dirty="0"/>
              <a:t>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20</a:t>
            </a:fld>
            <a:endParaRPr lang="en-US" dirty="0"/>
          </a:p>
        </p:txBody>
      </p:sp>
      <p:sp>
        <p:nvSpPr>
          <p:cNvPr id="9" name="Rectangle 8"/>
          <p:cNvSpPr/>
          <p:nvPr/>
        </p:nvSpPr>
        <p:spPr>
          <a:xfrm>
            <a:off x="533400" y="5410200"/>
            <a:ext cx="8153400" cy="830997"/>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Incident dialysis and transplant patients defined at the onset of dialysis or the day of transplant without the 60-day rule; followed to December 31, 2014. Adjusted for age, sex, race, Hispanic ethnicity, and primary cause of ESRD. Ref: incident ESRD patients aged 0-21, 2010-2011. Abbreviations: HD, hemodialysis; PD, peritoneal dialysis; Tx, transplant.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399"/>
            <a:ext cx="7223760" cy="3620386"/>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8.9 </a:t>
            </a:r>
            <a:r>
              <a:rPr lang="en-US" sz="2800" b="1" baseline="30000" dirty="0"/>
              <a:t>One-year adjusted rates of mortality due to infection in incident pediatric patients with ESRD (aged 0-21 years), by </a:t>
            </a:r>
            <a:r>
              <a:rPr lang="en-US" sz="2800" b="1" baseline="30000" dirty="0" smtClean="0"/>
              <a:t>(</a:t>
            </a:r>
            <a:r>
              <a:rPr lang="en-US" sz="2800" b="1" baseline="30000" dirty="0"/>
              <a:t>b) modality, 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21</a:t>
            </a:fld>
            <a:endParaRPr lang="en-US" dirty="0"/>
          </a:p>
        </p:txBody>
      </p:sp>
      <p:sp>
        <p:nvSpPr>
          <p:cNvPr id="9" name="Rectangle 8"/>
          <p:cNvSpPr/>
          <p:nvPr/>
        </p:nvSpPr>
        <p:spPr>
          <a:xfrm>
            <a:off x="533400" y="5410200"/>
            <a:ext cx="8153400" cy="830997"/>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Incident dialysis and transplant patients defined at the onset of dialysis or the day of transplant without the 60-day rule; followed to December 31, 2014. Adjusted for age, sex, race, Hispanic ethnicity, and primary cause of ESRD. Ref: incident ESRD patients aged 0-21, 2010-2011. Abbreviations: HD, hemodialysis; PD, peritoneal dialysis; Tx, transplant.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371599"/>
            <a:ext cx="7132320" cy="3626577"/>
          </a:xfrm>
          <a:prstGeom prst="rect">
            <a:avLst/>
          </a:prstGeom>
        </p:spPr>
      </p:pic>
    </p:spTree>
    <p:extLst>
      <p:ext uri="{BB962C8B-B14F-4D97-AF65-F5344CB8AC3E}">
        <p14:creationId xmlns:p14="http://schemas.microsoft.com/office/powerpoint/2010/main" val="2077310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8.10 </a:t>
            </a:r>
            <a:r>
              <a:rPr lang="en-US" sz="2800" b="1" baseline="30000" dirty="0"/>
              <a:t>Adjusted five-year survival in incident pediatric patients (aged 0-21 years) from day 1, by (a) </a:t>
            </a:r>
            <a:r>
              <a:rPr lang="en-US" sz="2800" b="1" baseline="30000" dirty="0" smtClean="0"/>
              <a:t>age, </a:t>
            </a:r>
            <a:r>
              <a:rPr lang="en-US" sz="2800" b="1" baseline="30000" dirty="0"/>
              <a:t>2005-2009</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22</a:t>
            </a:fld>
            <a:endParaRPr lang="en-US" dirty="0"/>
          </a:p>
        </p:txBody>
      </p:sp>
      <p:sp>
        <p:nvSpPr>
          <p:cNvPr id="9" name="Rectangle 8"/>
          <p:cNvSpPr/>
          <p:nvPr/>
        </p:nvSpPr>
        <p:spPr>
          <a:xfrm>
            <a:off x="457200" y="5410200"/>
            <a:ext cx="7848600" cy="830997"/>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Incident dialysis and transplant patients defined at the onset of dialysis or the day of transplant without the 60-day rule; followed to December 31, 2014. Adjusted for age, sex, race, Hispanic ethnicity, and primary cause of ESRD. Ref: incident ESRD patients aged 0-21, 2010-2011. Abbreviations: HD, hemodialysis; PD, peritoneal dialysis; Tx, transplant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040" y="1066800"/>
            <a:ext cx="5486400" cy="4218714"/>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8.10 </a:t>
            </a:r>
            <a:r>
              <a:rPr lang="en-US" sz="2800" b="1" baseline="30000" dirty="0"/>
              <a:t>Adjusted five-year survival in incident pediatric patients (aged 0-21 years) from day 1, by </a:t>
            </a:r>
            <a:r>
              <a:rPr lang="en-US" sz="2800" b="1" baseline="30000" dirty="0" smtClean="0"/>
              <a:t>(</a:t>
            </a:r>
            <a:r>
              <a:rPr lang="en-US" sz="2800" b="1" baseline="30000" dirty="0"/>
              <a:t>b) modality, 2005-2009</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23</a:t>
            </a:fld>
            <a:endParaRPr lang="en-US" dirty="0"/>
          </a:p>
        </p:txBody>
      </p:sp>
      <p:sp>
        <p:nvSpPr>
          <p:cNvPr id="9" name="Rectangle 8"/>
          <p:cNvSpPr/>
          <p:nvPr/>
        </p:nvSpPr>
        <p:spPr>
          <a:xfrm>
            <a:off x="457200" y="5410200"/>
            <a:ext cx="7848600" cy="830997"/>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Incident dialysis and transplant patients defined at the onset of dialysis or the day of transplant without the 60-day rule; followed to December 31, 2014. Adjusted for age, sex, race, Hispanic ethnicity, and primary cause of ESRD. Ref: incident ESRD patients aged 0-21, 2010-2011. Abbreviations: HD, hemodialysis; PD, peritoneal dialysis; Tx, transplant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980398"/>
            <a:ext cx="5486400" cy="4218714"/>
          </a:xfrm>
          <a:prstGeom prst="rect">
            <a:avLst/>
          </a:prstGeom>
        </p:spPr>
      </p:pic>
    </p:spTree>
    <p:extLst>
      <p:ext uri="{BB962C8B-B14F-4D97-AF65-F5344CB8AC3E}">
        <p14:creationId xmlns:p14="http://schemas.microsoft.com/office/powerpoint/2010/main" val="3690666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8.11 </a:t>
            </a:r>
            <a:r>
              <a:rPr lang="en-US" sz="2800" b="1" baseline="30000" dirty="0"/>
              <a:t>Vascular access type at initiation of incident pediatric hemodialysis patients (aged 0-21 years) by (a) </a:t>
            </a:r>
            <a:r>
              <a:rPr lang="en-US" sz="2800" b="1" baseline="30000" dirty="0" smtClean="0"/>
              <a:t>year, </a:t>
            </a:r>
            <a:r>
              <a:rPr lang="en-US" sz="2800" b="1" baseline="30000" dirty="0"/>
              <a:t>2006-2014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24</a:t>
            </a:fld>
            <a:endParaRPr lang="en-US" dirty="0"/>
          </a:p>
        </p:txBody>
      </p:sp>
      <p:sp>
        <p:nvSpPr>
          <p:cNvPr id="9" name="Rectangle 8"/>
          <p:cNvSpPr/>
          <p:nvPr/>
        </p:nvSpPr>
        <p:spPr>
          <a:xfrm>
            <a:off x="838200" y="5638800"/>
            <a:ext cx="6705600" cy="461665"/>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ESRD patients initiating hemodialysis in 2006-2014. Abbreviations: AV, arteriovenous</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499"/>
          <a:stretch/>
        </p:blipFill>
        <p:spPr>
          <a:xfrm>
            <a:off x="1447800" y="990600"/>
            <a:ext cx="5943600" cy="4493640"/>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8.11 </a:t>
            </a:r>
            <a:r>
              <a:rPr lang="en-US" sz="2800" b="1" baseline="30000" dirty="0"/>
              <a:t>Vascular access type at initiation of incident pediatric hemodialysis patients (aged 0-21 years) by </a:t>
            </a:r>
            <a:r>
              <a:rPr lang="en-US" sz="2800" b="1" baseline="30000" dirty="0" smtClean="0"/>
              <a:t>(</a:t>
            </a:r>
            <a:r>
              <a:rPr lang="en-US" sz="2800" b="1" baseline="30000" dirty="0"/>
              <a:t>b) age, 2006-2014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25</a:t>
            </a:fld>
            <a:endParaRPr lang="en-US" dirty="0"/>
          </a:p>
        </p:txBody>
      </p:sp>
      <p:sp>
        <p:nvSpPr>
          <p:cNvPr id="9" name="Rectangle 8"/>
          <p:cNvSpPr/>
          <p:nvPr/>
        </p:nvSpPr>
        <p:spPr>
          <a:xfrm>
            <a:off x="838200" y="5638800"/>
            <a:ext cx="6705600" cy="461665"/>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ESRD patients initiating hemodialysis in 2006-2014. Abbreviations: AV, arteriovenous</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958"/>
          <a:stretch/>
        </p:blipFill>
        <p:spPr>
          <a:xfrm>
            <a:off x="1447800" y="990600"/>
            <a:ext cx="5943600" cy="4471819"/>
          </a:xfrm>
          <a:prstGeom prst="rect">
            <a:avLst/>
          </a:prstGeom>
        </p:spPr>
      </p:pic>
    </p:spTree>
    <p:extLst>
      <p:ext uri="{BB962C8B-B14F-4D97-AF65-F5344CB8AC3E}">
        <p14:creationId xmlns:p14="http://schemas.microsoft.com/office/powerpoint/2010/main" val="3513477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8.12 </a:t>
            </a:r>
            <a:r>
              <a:rPr lang="en-US" sz="2800" b="1" baseline="30000" dirty="0"/>
              <a:t>Distribution of vascular access type in prevalent pediatric hemodialysis patients (aged 0-21 years* as of December 31, 2015), 2015</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26</a:t>
            </a:fld>
            <a:endParaRPr lang="en-US" dirty="0"/>
          </a:p>
        </p:txBody>
      </p:sp>
      <p:sp>
        <p:nvSpPr>
          <p:cNvPr id="9" name="Rectangle 8"/>
          <p:cNvSpPr/>
          <p:nvPr/>
        </p:nvSpPr>
        <p:spPr>
          <a:xfrm>
            <a:off x="609600" y="5493603"/>
            <a:ext cx="8001000" cy="830997"/>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Hemodialysis patients initiating treatment for ESRD at least 90 days prior to December 1, 2015, *who were &lt;22 years old as December 1, 2015, and who were alive through December 31, 2015; </a:t>
            </a:r>
            <a:r>
              <a:rPr lang="en-US" i="1" baseline="30000" dirty="0" smtClean="0"/>
              <a:t>Catheter = any </a:t>
            </a:r>
            <a:r>
              <a:rPr lang="en-US" i="1" baseline="30000" dirty="0"/>
              <a:t>catheter use; fistula and graft use shown are without the use of a catheter. Abbreviations: AV, arteriovenous; ESRD, end-stage renal disease</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920" y="1066800"/>
            <a:ext cx="6583680" cy="4354777"/>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8.13 </a:t>
            </a:r>
            <a:r>
              <a:rPr lang="en-US" sz="2800" b="1" baseline="30000" dirty="0"/>
              <a:t>Trends in pediatric transplantation (aged 0-21 years), by (a) ESRD incident and kidney transplant rates</a:t>
            </a:r>
            <a:r>
              <a:rPr lang="en-US" sz="2800" b="1" baseline="30000" dirty="0" smtClean="0"/>
              <a:t>, </a:t>
            </a:r>
            <a:r>
              <a:rPr lang="en-US" sz="2800" b="1" baseline="30000" dirty="0"/>
              <a:t>patients 18-21 years, 1996-2014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27</a:t>
            </a:fld>
            <a:endParaRPr lang="en-US" dirty="0"/>
          </a:p>
        </p:txBody>
      </p:sp>
      <p:sp>
        <p:nvSpPr>
          <p:cNvPr id="9" name="Rectangle 8"/>
          <p:cNvSpPr/>
          <p:nvPr/>
        </p:nvSpPr>
        <p:spPr>
          <a:xfrm>
            <a:off x="304800" y="5060405"/>
            <a:ext cx="8458200" cy="1241365"/>
          </a:xfrm>
          <a:prstGeom prst="rect">
            <a:avLst/>
          </a:prstGeom>
        </p:spPr>
        <p:txBody>
          <a:bodyPr wrap="square">
            <a:spAutoFit/>
          </a:bodyPr>
          <a:lstStyle/>
          <a:p>
            <a:r>
              <a:rPr lang="en-US" sz="1600" i="1" baseline="30000" dirty="0"/>
              <a:t>Data Source: Data Source: (a) Reference Tables A1, E9, and M1. The rate of ESRD per million among the U.S. population aged 0-21 years and the rate of transplantation in dialysis patients aged 0-21 years at the time of transplant, 1996–2014.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a:t>
            </a:r>
            <a:r>
              <a:rPr lang="en-US" sz="1600" i="1" baseline="30000" dirty="0" smtClean="0"/>
              <a:t>2012. </a:t>
            </a:r>
            <a:r>
              <a:rPr lang="en-US" sz="1600" i="1" baseline="30000" dirty="0"/>
              <a:t>(c)(d)(e) Reference Tables E8, E8(2), E8(3) . This figure represents kidney alone and kidney plus pancreas transplant counts for all pediatric candidates. Abbreviations: ESRD, end-stage renal disease; pt, patient; Tx, transplant; yrs, years</a:t>
            </a:r>
            <a:r>
              <a:rPr lang="en-US" sz="1600" i="1" baseline="30000" dirty="0" smtClean="0"/>
              <a:t>.</a:t>
            </a:r>
            <a:endParaRPr lang="en-US" sz="1600"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5480" y="914400"/>
            <a:ext cx="5303520" cy="4047515"/>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8.13 </a:t>
            </a:r>
            <a:r>
              <a:rPr lang="en-US" sz="2800" b="1" baseline="30000" dirty="0"/>
              <a:t>Trends in pediatric transplantation (aged 0-21 years), by </a:t>
            </a:r>
            <a:r>
              <a:rPr lang="en-US" sz="2800" b="1" baseline="30000" dirty="0" smtClean="0"/>
              <a:t>(</a:t>
            </a:r>
            <a:r>
              <a:rPr lang="en-US" sz="2800" b="1" baseline="30000" dirty="0"/>
              <a:t>b) pediatric patient transplant counts and kidney transplant waiting list times</a:t>
            </a:r>
            <a:r>
              <a:rPr lang="en-US" sz="2800" b="1" baseline="30000" dirty="0" smtClean="0"/>
              <a:t>, </a:t>
            </a:r>
            <a:r>
              <a:rPr lang="en-US" sz="2800" b="1" baseline="30000" dirty="0"/>
              <a:t>patients 18-21 years, 1996-2014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28</a:t>
            </a:fld>
            <a:endParaRPr lang="en-US" dirty="0"/>
          </a:p>
        </p:txBody>
      </p:sp>
      <p:sp>
        <p:nvSpPr>
          <p:cNvPr id="9" name="Rectangle 8"/>
          <p:cNvSpPr/>
          <p:nvPr/>
        </p:nvSpPr>
        <p:spPr>
          <a:xfrm>
            <a:off x="304800" y="5159435"/>
            <a:ext cx="8458200" cy="1241365"/>
          </a:xfrm>
          <a:prstGeom prst="rect">
            <a:avLst/>
          </a:prstGeom>
        </p:spPr>
        <p:txBody>
          <a:bodyPr wrap="square">
            <a:spAutoFit/>
          </a:bodyPr>
          <a:lstStyle/>
          <a:p>
            <a:r>
              <a:rPr lang="en-US" sz="1600" i="1" baseline="30000" dirty="0"/>
              <a:t>Data Source: Data Source: (a) Reference Tables A1, E9, and M1. The rate of ESRD per million among the U.S. population aged 0-21 years and the rate of transplantation in dialysis patients aged 0-21 years at the time of transplant, 1996–2014.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a:t>
            </a:r>
            <a:r>
              <a:rPr lang="en-US" sz="1600" i="1" baseline="30000" dirty="0" smtClean="0"/>
              <a:t>2012. </a:t>
            </a:r>
            <a:r>
              <a:rPr lang="en-US" sz="1600" i="1" baseline="30000" dirty="0"/>
              <a:t>(c)(d)(e) Reference Tables E8, E8(2), E8(3) . This figure represents kidney alone and kidney plus pancreas transplant counts for all pediatric candidates. Abbreviations: ESRD, end-stage renal disease; pt, patient; Tx, transplant; yrs, years</a:t>
            </a:r>
            <a:r>
              <a:rPr lang="en-US" sz="1600" i="1" baseline="30000" dirty="0" smtClean="0"/>
              <a:t>.</a:t>
            </a:r>
            <a:endParaRPr lang="en-US" sz="1600" i="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9320" y="931567"/>
            <a:ext cx="4754880" cy="4261538"/>
          </a:xfrm>
          <a:prstGeom prst="rect">
            <a:avLst/>
          </a:prstGeom>
        </p:spPr>
      </p:pic>
    </p:spTree>
    <p:extLst>
      <p:ext uri="{BB962C8B-B14F-4D97-AF65-F5344CB8AC3E}">
        <p14:creationId xmlns:p14="http://schemas.microsoft.com/office/powerpoint/2010/main" val="695274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8.13 </a:t>
            </a:r>
            <a:r>
              <a:rPr lang="en-US" sz="2800" b="1" baseline="30000" dirty="0"/>
              <a:t>Trends in pediatric transplantation (aged 0-21 years), by </a:t>
            </a:r>
            <a:r>
              <a:rPr lang="en-US" sz="2800" b="1" baseline="30000" dirty="0" smtClean="0"/>
              <a:t>(</a:t>
            </a:r>
            <a:r>
              <a:rPr lang="en-US" sz="2800" b="1" baseline="30000" dirty="0"/>
              <a:t>c) kidney transplant counts, </a:t>
            </a:r>
            <a:r>
              <a:rPr lang="en-US" sz="2800" b="1" baseline="30000" dirty="0" smtClean="0"/>
              <a:t>patients </a:t>
            </a:r>
            <a:r>
              <a:rPr lang="en-US" sz="2800" b="1" baseline="30000" dirty="0"/>
              <a:t>18-21 years, 1996-2014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29</a:t>
            </a:fld>
            <a:endParaRPr lang="en-US" dirty="0"/>
          </a:p>
        </p:txBody>
      </p:sp>
      <p:sp>
        <p:nvSpPr>
          <p:cNvPr id="9" name="Rectangle 8"/>
          <p:cNvSpPr/>
          <p:nvPr/>
        </p:nvSpPr>
        <p:spPr>
          <a:xfrm>
            <a:off x="304800" y="4907340"/>
            <a:ext cx="8458200" cy="1241365"/>
          </a:xfrm>
          <a:prstGeom prst="rect">
            <a:avLst/>
          </a:prstGeom>
        </p:spPr>
        <p:txBody>
          <a:bodyPr wrap="square">
            <a:spAutoFit/>
          </a:bodyPr>
          <a:lstStyle/>
          <a:p>
            <a:r>
              <a:rPr lang="en-US" sz="1600" i="1" baseline="30000" dirty="0"/>
              <a:t>Data Source: Data Source: (a) Reference Tables A1, E9, and M1. The rate of ESRD per million among the U.S. population aged 0-21 years and the rate of transplantation in dialysis patients aged 0-21 years at the time of transplant, 1996–2014.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a:t>
            </a:r>
            <a:r>
              <a:rPr lang="en-US" sz="1600" i="1" baseline="30000" dirty="0" smtClean="0"/>
              <a:t>center </a:t>
            </a:r>
            <a:r>
              <a:rPr lang="en-US" sz="1600" i="1" baseline="30000" dirty="0"/>
              <a:t>on December 31 are counted only once. There are no data available for median waiting list time for patients with prior transplants listed after </a:t>
            </a:r>
            <a:r>
              <a:rPr lang="en-US" sz="1600" i="1" baseline="30000" dirty="0" smtClean="0"/>
              <a:t>2012. </a:t>
            </a:r>
            <a:r>
              <a:rPr lang="en-US" sz="1600" i="1" baseline="30000" dirty="0"/>
              <a:t>(c)(d)(e) Reference Tables E8, E8(2), E8(3) . This figure represents kidney alone and kidney plus pancreas transplant counts for all pediatric candidates. Abbreviations: ESRD, end-stage renal disease; pt, patient; Tx, transplant; yrs, years</a:t>
            </a:r>
            <a:r>
              <a:rPr lang="en-US" sz="1600" i="1" baseline="30000" dirty="0" smtClean="0"/>
              <a:t>.</a:t>
            </a:r>
            <a:endParaRPr lang="en-US" sz="1600"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990600"/>
            <a:ext cx="6400800" cy="3841047"/>
          </a:xfrm>
          <a:prstGeom prst="rect">
            <a:avLst/>
          </a:prstGeom>
        </p:spPr>
      </p:pic>
    </p:spTree>
    <p:extLst>
      <p:ext uri="{BB962C8B-B14F-4D97-AF65-F5344CB8AC3E}">
        <p14:creationId xmlns:p14="http://schemas.microsoft.com/office/powerpoint/2010/main" val="695274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 </a:t>
            </a:r>
            <a:r>
              <a:rPr lang="en-US" sz="2800" b="1" baseline="30000" dirty="0"/>
              <a:t>Number of </a:t>
            </a:r>
            <a:r>
              <a:rPr lang="en-US" sz="2800" b="1" baseline="30000" dirty="0" smtClean="0"/>
              <a:t>(b) </a:t>
            </a:r>
            <a:r>
              <a:rPr lang="en-US" sz="2800" b="1" baseline="30000" dirty="0"/>
              <a:t>December 31 point prevalent ESRD pediatric patients </a:t>
            </a:r>
            <a:r>
              <a:rPr lang="en-US" sz="2800" b="1" baseline="30000" dirty="0" smtClean="0"/>
              <a:t/>
            </a:r>
            <a:br>
              <a:rPr lang="en-US" sz="2800" b="1" baseline="30000" dirty="0" smtClean="0"/>
            </a:br>
            <a:r>
              <a:rPr lang="en-US" sz="2800" b="1" baseline="30000" dirty="0" smtClean="0"/>
              <a:t>(</a:t>
            </a:r>
            <a:r>
              <a:rPr lang="en-US" sz="2800" b="1" baseline="30000" dirty="0"/>
              <a:t>aged 0–21 years), by modality, 1996-2014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a:t>
            </a:fld>
            <a:endParaRPr lang="en-US" dirty="0"/>
          </a:p>
        </p:txBody>
      </p:sp>
      <p:sp>
        <p:nvSpPr>
          <p:cNvPr id="6" name="Rectangle 5"/>
          <p:cNvSpPr/>
          <p:nvPr/>
        </p:nvSpPr>
        <p:spPr>
          <a:xfrm>
            <a:off x="685800" y="5449669"/>
            <a:ext cx="7772400" cy="646331"/>
          </a:xfrm>
          <a:prstGeom prst="rect">
            <a:avLst/>
          </a:prstGeom>
        </p:spPr>
        <p:txBody>
          <a:bodyPr wrap="square">
            <a:spAutoFit/>
          </a:bodyPr>
          <a:lstStyle/>
          <a:p>
            <a:r>
              <a:rPr lang="en-US" i="1" baseline="30000" dirty="0" smtClean="0"/>
              <a:t>Data </a:t>
            </a:r>
            <a:r>
              <a:rPr lang="en-US" i="1" baseline="30000" dirty="0"/>
              <a:t>Source: Special analyses, USRDS ESRD Database. Peritoneal dialysis consists of continuous ambulatory peritoneal dialysis and continuous cycling peritoneal dialysis. All consists of hemodialysis, peritoneal dialysis, uncertain dialysis, and transplant. Abbreviations: ESRD, end-stage renal disease; HD, hemodialysis; PD, peritoneal dialysis; Tx, transplant</a:t>
            </a:r>
            <a:r>
              <a:rPr lang="en-US" i="1" baseline="30000" dirty="0" smtClean="0"/>
              <a:t>.</a:t>
            </a:r>
            <a:endParaRPr lang="en-US" i="1" baseline="30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231" y="1066800"/>
            <a:ext cx="6859538" cy="4116332"/>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8.13 </a:t>
            </a:r>
            <a:r>
              <a:rPr lang="en-US" sz="2800" b="1" baseline="30000" dirty="0"/>
              <a:t>Trends in pediatric transplantation (aged 0-21 years), by </a:t>
            </a:r>
            <a:r>
              <a:rPr lang="en-US" sz="2800" b="1" baseline="30000" dirty="0" smtClean="0"/>
              <a:t>(</a:t>
            </a:r>
            <a:r>
              <a:rPr lang="en-US" sz="2800" b="1" baseline="30000" dirty="0"/>
              <a:t>d) Kidney transplant counts, patients 0-17 years</a:t>
            </a:r>
            <a:r>
              <a:rPr lang="en-US" sz="2800" b="1" baseline="30000" dirty="0" smtClean="0"/>
              <a:t>, </a:t>
            </a:r>
            <a:r>
              <a:rPr lang="en-US" sz="2800" b="1" baseline="30000" dirty="0"/>
              <a:t>patients 18-21 years, 1996-2014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30</a:t>
            </a:fld>
            <a:endParaRPr lang="en-US" dirty="0"/>
          </a:p>
        </p:txBody>
      </p:sp>
      <p:sp>
        <p:nvSpPr>
          <p:cNvPr id="9" name="Rectangle 8"/>
          <p:cNvSpPr/>
          <p:nvPr/>
        </p:nvSpPr>
        <p:spPr>
          <a:xfrm>
            <a:off x="304800" y="4907340"/>
            <a:ext cx="8458200" cy="1241365"/>
          </a:xfrm>
          <a:prstGeom prst="rect">
            <a:avLst/>
          </a:prstGeom>
        </p:spPr>
        <p:txBody>
          <a:bodyPr wrap="square">
            <a:spAutoFit/>
          </a:bodyPr>
          <a:lstStyle/>
          <a:p>
            <a:r>
              <a:rPr lang="en-US" sz="1600" i="1" baseline="30000" dirty="0"/>
              <a:t>Data Source: Data Source: (a) Reference Tables A1, E9, and M1. The rate of ESRD per million among the U.S. population aged 0-21 years and the rate of transplantation in dialysis patients aged 0-21 years at the time of transplant, 1996–2014.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a:t>
            </a:r>
            <a:r>
              <a:rPr lang="en-US" sz="1600" i="1" baseline="30000" dirty="0" smtClean="0"/>
              <a:t>2012. </a:t>
            </a:r>
            <a:r>
              <a:rPr lang="en-US" sz="1600" i="1" baseline="30000" dirty="0"/>
              <a:t>(c)(d)(e) Reference Tables E8, E8(2), E8(3) . This figure represents kidney alone and kidney plus pancreas transplant counts for all pediatric candidates. Abbreviations: ESRD, end-stage renal disease; pt, patient; Tx, transplant; yrs, years</a:t>
            </a:r>
            <a:r>
              <a:rPr lang="en-US" sz="1600" i="1" baseline="30000" dirty="0" smtClean="0"/>
              <a:t>.</a:t>
            </a:r>
            <a:endParaRPr lang="en-US" sz="1600"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6400800" cy="3841048"/>
          </a:xfrm>
          <a:prstGeom prst="rect">
            <a:avLst/>
          </a:prstGeom>
        </p:spPr>
      </p:pic>
    </p:spTree>
    <p:extLst>
      <p:ext uri="{BB962C8B-B14F-4D97-AF65-F5344CB8AC3E}">
        <p14:creationId xmlns:p14="http://schemas.microsoft.com/office/powerpoint/2010/main" val="695274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8.13 </a:t>
            </a:r>
            <a:r>
              <a:rPr lang="en-US" sz="2800" b="1" baseline="30000" dirty="0"/>
              <a:t>Trends in pediatric transplantation (aged 0-21 years), by </a:t>
            </a:r>
            <a:r>
              <a:rPr lang="en-US" sz="2800" b="1" baseline="30000" dirty="0" smtClean="0"/>
              <a:t>(</a:t>
            </a:r>
            <a:r>
              <a:rPr lang="en-US" sz="2800" b="1" baseline="30000" dirty="0"/>
              <a:t>e) Kidney transplant counts, patients 18-21 years, 1996-2014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31</a:t>
            </a:fld>
            <a:endParaRPr lang="en-US" dirty="0"/>
          </a:p>
        </p:txBody>
      </p:sp>
      <p:sp>
        <p:nvSpPr>
          <p:cNvPr id="9" name="Rectangle 8"/>
          <p:cNvSpPr/>
          <p:nvPr/>
        </p:nvSpPr>
        <p:spPr>
          <a:xfrm>
            <a:off x="304800" y="4907340"/>
            <a:ext cx="8458200" cy="1241365"/>
          </a:xfrm>
          <a:prstGeom prst="rect">
            <a:avLst/>
          </a:prstGeom>
        </p:spPr>
        <p:txBody>
          <a:bodyPr wrap="square">
            <a:spAutoFit/>
          </a:bodyPr>
          <a:lstStyle/>
          <a:p>
            <a:r>
              <a:rPr lang="en-US" sz="1600" i="1" baseline="30000" dirty="0"/>
              <a:t>Data Source: Data Source: (a) Reference Tables A1, E9, and M1. The rate of ESRD per million among the U.S. population aged 0-21 years and the rate of transplantation in dialysis patients aged 0-21 years at the time of transplant, 1996–2014. (b) Special analyses, USRDS ESRD Database. The waiting list count provides the number of pediatric candidates aged 0-21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2013. (c)(d)(e) Reference Tables E8, E8(2), E8(3) . This figure represents kidney alone and kidney plus pancreas transplant counts for all pediatric candidates. Abbreviations: ESRD, end-stage renal disease; pt, patient; Tx, transplant; yrs, years</a:t>
            </a:r>
            <a:r>
              <a:rPr lang="en-US" sz="1600" i="1" baseline="30000" dirty="0" smtClean="0"/>
              <a:t>.</a:t>
            </a:r>
            <a:endParaRPr lang="en-US" sz="1600"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6400800" cy="3841049"/>
          </a:xfrm>
          <a:prstGeom prst="rect">
            <a:avLst/>
          </a:prstGeom>
        </p:spPr>
      </p:pic>
    </p:spTree>
    <p:extLst>
      <p:ext uri="{BB962C8B-B14F-4D97-AF65-F5344CB8AC3E}">
        <p14:creationId xmlns:p14="http://schemas.microsoft.com/office/powerpoint/2010/main" val="695274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8.14 </a:t>
            </a:r>
            <a:r>
              <a:rPr lang="en-US" sz="2800" b="1" baseline="30000" dirty="0"/>
              <a:t>Annual rates of live and deceased donor transplants in pediatric dialysis patients (aged 0-21 years), by (a) age and (b) race, 1996-2014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32</a:t>
            </a:fld>
            <a:endParaRPr lang="en-US" dirty="0"/>
          </a:p>
        </p:txBody>
      </p:sp>
      <p:sp>
        <p:nvSpPr>
          <p:cNvPr id="9" name="Rectangle 8"/>
          <p:cNvSpPr/>
          <p:nvPr/>
        </p:nvSpPr>
        <p:spPr>
          <a:xfrm>
            <a:off x="762000" y="5715001"/>
            <a:ext cx="7543800" cy="461665"/>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Includes transplant year between 1996–2014. Abbreviations: pt, patient; yrs, years</a:t>
            </a:r>
            <a:r>
              <a:rPr lang="en-US" i="1" baseline="30000" dirty="0" smtClean="0"/>
              <a:t>.</a:t>
            </a:r>
            <a:endParaRPr lang="en-US" i="1" baseline="30000" dirty="0">
              <a:solidFill>
                <a:srgbClr val="FF0000"/>
              </a:solidFill>
            </a:endParaRPr>
          </a:p>
        </p:txBody>
      </p:sp>
      <p:sp>
        <p:nvSpPr>
          <p:cNvPr id="6" name="Rectangle 5"/>
          <p:cNvSpPr/>
          <p:nvPr/>
        </p:nvSpPr>
        <p:spPr>
          <a:xfrm>
            <a:off x="152400" y="990600"/>
            <a:ext cx="8839200" cy="338554"/>
          </a:xfrm>
          <a:prstGeom prst="rect">
            <a:avLst/>
          </a:prstGeom>
        </p:spPr>
        <p:txBody>
          <a:bodyPr wrap="square">
            <a:spAutoFit/>
          </a:bodyPr>
          <a:lstStyle/>
          <a:p>
            <a:pPr algn="ctr"/>
            <a:r>
              <a:rPr lang="en-US" sz="2400" b="1" baseline="30000" dirty="0" smtClean="0"/>
              <a:t>(a) Age</a:t>
            </a:r>
            <a:endParaRPr lang="en-US" sz="24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231" y="1370834"/>
            <a:ext cx="6859538" cy="4116332"/>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8.14 </a:t>
            </a:r>
            <a:r>
              <a:rPr lang="en-US" sz="2800" b="1" baseline="30000" dirty="0"/>
              <a:t>Annual rates of live and deceased donor transplants in pediatric dialysis patients (aged 0-21 years), by (a) age and (b) race, 1996-2014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33</a:t>
            </a:fld>
            <a:endParaRPr lang="en-US" dirty="0"/>
          </a:p>
        </p:txBody>
      </p:sp>
      <p:sp>
        <p:nvSpPr>
          <p:cNvPr id="9" name="Rectangle 8"/>
          <p:cNvSpPr/>
          <p:nvPr/>
        </p:nvSpPr>
        <p:spPr>
          <a:xfrm>
            <a:off x="762000" y="5715001"/>
            <a:ext cx="7543800" cy="461665"/>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Includes transplant year between 1996–2014. Abbreviations: pt, patient; yrs, years</a:t>
            </a:r>
            <a:r>
              <a:rPr lang="en-US" i="1" baseline="30000" dirty="0" smtClean="0"/>
              <a:t>.</a:t>
            </a:r>
            <a:endParaRPr lang="en-US" i="1" baseline="30000" dirty="0">
              <a:solidFill>
                <a:srgbClr val="FF0000"/>
              </a:solidFill>
            </a:endParaRPr>
          </a:p>
        </p:txBody>
      </p:sp>
      <p:sp>
        <p:nvSpPr>
          <p:cNvPr id="6" name="Rectangle 5"/>
          <p:cNvSpPr/>
          <p:nvPr/>
        </p:nvSpPr>
        <p:spPr>
          <a:xfrm>
            <a:off x="152400" y="990600"/>
            <a:ext cx="8839200" cy="338554"/>
          </a:xfrm>
          <a:prstGeom prst="rect">
            <a:avLst/>
          </a:prstGeom>
        </p:spPr>
        <p:txBody>
          <a:bodyPr wrap="square">
            <a:spAutoFit/>
          </a:bodyPr>
          <a:lstStyle/>
          <a:p>
            <a:pPr algn="ctr"/>
            <a:r>
              <a:rPr lang="en-US" sz="2400" b="1" baseline="30000" dirty="0" smtClean="0"/>
              <a:t>(b) Race</a:t>
            </a:r>
            <a:endParaRPr lang="en-US" sz="2400" b="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231" y="1370834"/>
            <a:ext cx="6859538" cy="4116332"/>
          </a:xfrm>
          <a:prstGeom prst="rect">
            <a:avLst/>
          </a:prstGeom>
        </p:spPr>
      </p:pic>
    </p:spTree>
    <p:extLst>
      <p:ext uri="{BB962C8B-B14F-4D97-AF65-F5344CB8AC3E}">
        <p14:creationId xmlns:p14="http://schemas.microsoft.com/office/powerpoint/2010/main" val="3819836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8.15 </a:t>
            </a:r>
            <a:r>
              <a:rPr lang="en-US" sz="2800" b="1" baseline="30000" dirty="0"/>
              <a:t>Median waiting time from incident hemodialysis (HD) or peritoneal dialysis (PD) to first transplant, by (a) modality, </a:t>
            </a:r>
            <a:r>
              <a:rPr lang="en-US" sz="2800" b="1" baseline="30000" dirty="0" smtClean="0"/>
              <a:t>1996-2013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34</a:t>
            </a:fld>
            <a:endParaRPr lang="en-US" dirty="0"/>
          </a:p>
        </p:txBody>
      </p:sp>
      <p:sp>
        <p:nvSpPr>
          <p:cNvPr id="9" name="Rectangle 8"/>
          <p:cNvSpPr/>
          <p:nvPr/>
        </p:nvSpPr>
        <p:spPr>
          <a:xfrm>
            <a:off x="381000" y="5410200"/>
            <a:ext cx="7924800" cy="830997"/>
          </a:xfrm>
          <a:prstGeom prst="rect">
            <a:avLst/>
          </a:prstGeom>
        </p:spPr>
        <p:txBody>
          <a:bodyPr wrap="square">
            <a:spAutoFit/>
          </a:bodyPr>
          <a:lstStyle/>
          <a:p>
            <a:r>
              <a:rPr lang="en-US" i="1" baseline="30000" dirty="0"/>
              <a:t>Data Source: Data Source: Special analyses, USRDS ESRD Database. Incident dialysis and transplant patients defined at the onset of dialysis or the day of transplant with the 60-day rule. Includes pediatric patients (aged 0-21 years) starting initiation of HD or PD in 1996-2013 and having the first transplant before 12/31/2015. Abbreviations: HD, hemodialysis; PD, peritoneal dialysis; CAKUT, congenital anomalies of the kidney and urinary tract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231" y="1066800"/>
            <a:ext cx="6859538" cy="4116332"/>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8.15 </a:t>
            </a:r>
            <a:r>
              <a:rPr lang="en-US" sz="2800" b="1" baseline="30000" dirty="0"/>
              <a:t>Median waiting time from incident hemodialysis (HD) or peritoneal dialysis (PD) to first transplant, by </a:t>
            </a:r>
            <a:r>
              <a:rPr lang="en-US" sz="2800" b="1" baseline="30000" dirty="0" smtClean="0"/>
              <a:t>(</a:t>
            </a:r>
            <a:r>
              <a:rPr lang="en-US" sz="2800" b="1" baseline="30000" dirty="0"/>
              <a:t>b) age, </a:t>
            </a:r>
            <a:r>
              <a:rPr lang="en-US" sz="2800" b="1" baseline="30000" dirty="0" smtClean="0"/>
              <a:t>1996-2013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35</a:t>
            </a:fld>
            <a:endParaRPr lang="en-US" dirty="0"/>
          </a:p>
        </p:txBody>
      </p:sp>
      <p:sp>
        <p:nvSpPr>
          <p:cNvPr id="9" name="Rectangle 8"/>
          <p:cNvSpPr/>
          <p:nvPr/>
        </p:nvSpPr>
        <p:spPr>
          <a:xfrm>
            <a:off x="381000" y="5410200"/>
            <a:ext cx="7924800" cy="830997"/>
          </a:xfrm>
          <a:prstGeom prst="rect">
            <a:avLst/>
          </a:prstGeom>
        </p:spPr>
        <p:txBody>
          <a:bodyPr wrap="square">
            <a:spAutoFit/>
          </a:bodyPr>
          <a:lstStyle/>
          <a:p>
            <a:r>
              <a:rPr lang="en-US" i="1" baseline="30000" dirty="0"/>
              <a:t>Data Source: Data Source: Special analyses, USRDS ESRD Database. Incident dialysis and transplant patients defined at the onset of dialysis or the day of transplant with the 60-day rule. Includes pediatric patients (aged 0-21 years) starting initiation of HD or PD in 1996-2013 and having the first transplant before 12/31/2015. Abbreviations: HD, hemodialysis; PD, peritoneal dialysis; CAKUT, congenital anomalies of the kidney and urinary tract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231" y="1066800"/>
            <a:ext cx="6859538" cy="4116332"/>
          </a:xfrm>
          <a:prstGeom prst="rect">
            <a:avLst/>
          </a:prstGeom>
        </p:spPr>
      </p:pic>
    </p:spTree>
    <p:extLst>
      <p:ext uri="{BB962C8B-B14F-4D97-AF65-F5344CB8AC3E}">
        <p14:creationId xmlns:p14="http://schemas.microsoft.com/office/powerpoint/2010/main" val="1984846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8.15 </a:t>
            </a:r>
            <a:r>
              <a:rPr lang="en-US" sz="2800" b="1" baseline="30000" dirty="0"/>
              <a:t>Median waiting time from incident hemodialysis (HD) or peritoneal dialysis (PD) to first transplant, by </a:t>
            </a:r>
            <a:r>
              <a:rPr lang="en-US" sz="2800" b="1" baseline="30000" dirty="0" smtClean="0"/>
              <a:t>(</a:t>
            </a:r>
            <a:r>
              <a:rPr lang="en-US" sz="2800" b="1" baseline="30000" dirty="0"/>
              <a:t>c) primary cause of </a:t>
            </a:r>
            <a:r>
              <a:rPr lang="en-US" sz="2800" b="1" baseline="30000" dirty="0" smtClean="0"/>
              <a:t>ESRD, </a:t>
            </a:r>
            <a:r>
              <a:rPr lang="en-US" sz="2800" b="1" baseline="30000" dirty="0"/>
              <a:t>1996-2013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36</a:t>
            </a:fld>
            <a:endParaRPr lang="en-US" dirty="0"/>
          </a:p>
        </p:txBody>
      </p:sp>
      <p:sp>
        <p:nvSpPr>
          <p:cNvPr id="9" name="Rectangle 8"/>
          <p:cNvSpPr/>
          <p:nvPr/>
        </p:nvSpPr>
        <p:spPr>
          <a:xfrm>
            <a:off x="381000" y="5410200"/>
            <a:ext cx="7924800" cy="830997"/>
          </a:xfrm>
          <a:prstGeom prst="rect">
            <a:avLst/>
          </a:prstGeom>
        </p:spPr>
        <p:txBody>
          <a:bodyPr wrap="square">
            <a:spAutoFit/>
          </a:bodyPr>
          <a:lstStyle/>
          <a:p>
            <a:r>
              <a:rPr lang="en-US" i="1" baseline="30000" dirty="0"/>
              <a:t>Data Source: Data Source: Special analyses, USRDS ESRD Database. Incident dialysis and transplant patients defined at the onset of dialysis or the day of transplant with the 60-day rule. Includes pediatric patients (aged 0-21 years) starting initiation of HD or PD in 1996-2013 and having the first transplant before 12/31/2015. Abbreviations: HD, hemodialysis; PD, peritoneal dialysis; CAKUT, congenital anomalies of the kidney and urinary tract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066800"/>
            <a:ext cx="6858000" cy="4211401"/>
          </a:xfrm>
          <a:prstGeom prst="rect">
            <a:avLst/>
          </a:prstGeom>
        </p:spPr>
      </p:pic>
    </p:spTree>
    <p:extLst>
      <p:ext uri="{BB962C8B-B14F-4D97-AF65-F5344CB8AC3E}">
        <p14:creationId xmlns:p14="http://schemas.microsoft.com/office/powerpoint/2010/main" val="1984846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8.15 </a:t>
            </a:r>
            <a:r>
              <a:rPr lang="en-US" sz="2800" b="1" baseline="30000" dirty="0"/>
              <a:t>Median waiting time from incident hemodialysis (HD) or peritoneal dialysis (PD) to first transplant, </a:t>
            </a:r>
            <a:r>
              <a:rPr lang="en-US" sz="2800" b="1" baseline="30000" dirty="0" smtClean="0"/>
              <a:t>by (</a:t>
            </a:r>
            <a:r>
              <a:rPr lang="en-US" sz="2800" b="1" baseline="30000" dirty="0"/>
              <a:t>d) race, 1996-2013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37</a:t>
            </a:fld>
            <a:endParaRPr lang="en-US" dirty="0"/>
          </a:p>
        </p:txBody>
      </p:sp>
      <p:sp>
        <p:nvSpPr>
          <p:cNvPr id="9" name="Rectangle 8"/>
          <p:cNvSpPr/>
          <p:nvPr/>
        </p:nvSpPr>
        <p:spPr>
          <a:xfrm>
            <a:off x="381000" y="5410200"/>
            <a:ext cx="7924800" cy="830997"/>
          </a:xfrm>
          <a:prstGeom prst="rect">
            <a:avLst/>
          </a:prstGeom>
        </p:spPr>
        <p:txBody>
          <a:bodyPr wrap="square">
            <a:spAutoFit/>
          </a:bodyPr>
          <a:lstStyle/>
          <a:p>
            <a:r>
              <a:rPr lang="en-US" i="1" baseline="30000" dirty="0"/>
              <a:t>Data Source: Data Source: Special analyses, USRDS ESRD Database. Incident dialysis and transplant patients defined at the onset of dialysis or the day of transplant with the 60-day rule. Includes pediatric patients (aged 0-21 years) starting initiation of HD or PD in 1996-2013 and having the first transplant before 12/31/2015. Abbreviations: HD, hemodialysis; PD, peritoneal dialysis; CAKUT, congenital anomalies of the kidney and urinary tract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231" y="1066800"/>
            <a:ext cx="6859538" cy="4116332"/>
          </a:xfrm>
          <a:prstGeom prst="rect">
            <a:avLst/>
          </a:prstGeom>
        </p:spPr>
      </p:pic>
    </p:spTree>
    <p:extLst>
      <p:ext uri="{BB962C8B-B14F-4D97-AF65-F5344CB8AC3E}">
        <p14:creationId xmlns:p14="http://schemas.microsoft.com/office/powerpoint/2010/main" val="1984846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a:t>
            </a:r>
            <a:r>
              <a:rPr lang="en-US" sz="2800" b="1" baseline="30000" dirty="0" smtClean="0"/>
              <a:t>Table 8.2 </a:t>
            </a:r>
            <a:r>
              <a:rPr lang="en-US" sz="2800" b="1" baseline="30000" dirty="0"/>
              <a:t>Adjusted ten-year outcomes for kidney transplants in pediatric patients (aged 0-21 years), by donor type and year, 1996-2004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38</a:t>
            </a:fld>
            <a:endParaRPr lang="en-US" dirty="0"/>
          </a:p>
        </p:txBody>
      </p:sp>
      <p:sp>
        <p:nvSpPr>
          <p:cNvPr id="9" name="Rectangle 8"/>
          <p:cNvSpPr/>
          <p:nvPr/>
        </p:nvSpPr>
        <p:spPr>
          <a:xfrm>
            <a:off x="762000" y="4648200"/>
            <a:ext cx="7772400" cy="1384995"/>
          </a:xfrm>
          <a:prstGeom prst="rect">
            <a:avLst/>
          </a:prstGeom>
        </p:spPr>
        <p:txBody>
          <a:bodyPr wrap="square">
            <a:spAutoFit/>
          </a:bodyPr>
          <a:lstStyle/>
          <a:p>
            <a:r>
              <a:rPr lang="en-US" i="1" baseline="30000" dirty="0"/>
              <a:t>Data Source: Data Source: Deceased: Reference Tables F6, F18, I30. Live: Reference Tables F12, F24, I36. Probabilities for all-cause graft failure and return to dialysis or repeat transplant are adjusted for age, sex, race, primary cause of ESRD, and first versus subsequent transplant. All-cause graft failure includes repeat transplant, return to dialysis, and death. The death outcome is not censored at graft failure, and includes deaths that occur after repeat transplant or return to dialysis. Probabilities of death are adjusted for age, sex, race, Hispanic ethnicity, and primary cause of ESRD. The reference population for all-cause graft failure and return to dialysis or repeat transplantation is all pediatric patients receiving a kidney alone transplant in 2011. The reference population for death is incident pediatric ESRD patients in 2011</a:t>
            </a:r>
            <a:r>
              <a:rPr lang="en-US" i="1" baseline="30000" dirty="0" smtClean="0"/>
              <a:t>.</a:t>
            </a:r>
            <a:endParaRPr lang="en-US" i="1" baseline="30000" dirty="0">
              <a:solidFill>
                <a:srgbClr val="FF0000"/>
              </a:solidFill>
            </a:endParaRPr>
          </a:p>
        </p:txBody>
      </p:sp>
      <p:pic>
        <p:nvPicPr>
          <p:cNvPr id="3788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300" y="1371600"/>
            <a:ext cx="61214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8.16 </a:t>
            </a:r>
            <a:r>
              <a:rPr lang="en-US" sz="2800" b="1" baseline="30000" dirty="0"/>
              <a:t>Trends in incident rates of ESRD in young adults (aged 22-29 years), by modality, 1996-2014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39</a:t>
            </a:fld>
            <a:endParaRPr lang="en-US" dirty="0"/>
          </a:p>
        </p:txBody>
      </p:sp>
      <p:sp>
        <p:nvSpPr>
          <p:cNvPr id="9" name="Rectangle 8"/>
          <p:cNvSpPr/>
          <p:nvPr/>
        </p:nvSpPr>
        <p:spPr>
          <a:xfrm>
            <a:off x="685800" y="5562600"/>
            <a:ext cx="7696200" cy="646331"/>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Peritoneal dialysis consists of continuous ambulatory peritoneal dialysis and continuous cycling peritoneal dialysis. Abbreviations: ESRD, end-stage renal disease; HD, hemodialysis; PD, peritoneal dialysis; Tx, transplant.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066800"/>
            <a:ext cx="5486400" cy="4389364"/>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666849"/>
          </a:xfrm>
          <a:prstGeom prst="rect">
            <a:avLst/>
          </a:prstGeom>
        </p:spPr>
        <p:txBody>
          <a:bodyPr wrap="square">
            <a:spAutoFit/>
          </a:bodyPr>
          <a:lstStyle/>
          <a:p>
            <a:pPr algn="ctr"/>
            <a:r>
              <a:rPr lang="en-US" sz="2800" b="1" baseline="30000" dirty="0"/>
              <a:t>  </a:t>
            </a:r>
            <a:r>
              <a:rPr lang="en-US" sz="2800" b="1" spc="-10" baseline="30000" dirty="0"/>
              <a:t>Figure 8.2 Cross-sectional trends in pediatric ESRD modality at initiation, by patient </a:t>
            </a:r>
            <a:br>
              <a:rPr lang="en-US" sz="2800" b="1" spc="-10" baseline="30000" dirty="0"/>
            </a:br>
            <a:r>
              <a:rPr lang="en-US" sz="2800" b="1" spc="-10" baseline="30000" dirty="0"/>
              <a:t>(a) age, 1996-2014</a:t>
            </a: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a:t>
            </a:fld>
            <a:endParaRPr lang="en-US" dirty="0"/>
          </a:p>
        </p:txBody>
      </p:sp>
      <p:sp>
        <p:nvSpPr>
          <p:cNvPr id="6" name="Rectangle 5"/>
          <p:cNvSpPr/>
          <p:nvPr/>
        </p:nvSpPr>
        <p:spPr>
          <a:xfrm>
            <a:off x="609600" y="5786735"/>
            <a:ext cx="7924800" cy="461665"/>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Includes incident ESRD patients in the years 1996-2014. Abbreviations: ESRD, end-stage renal disease; HD, hemodialysis; PD, peritoneal dialysis; Tx, transplant</a:t>
            </a:r>
            <a:r>
              <a:rPr lang="en-US" i="1" baseline="30000" dirty="0" smtClean="0"/>
              <a:t>.</a:t>
            </a:r>
            <a:endParaRPr lang="en-US" i="1" baseline="30000" dirty="0">
              <a:solidFill>
                <a:srgbClr val="FF0000"/>
              </a:solidFill>
            </a:endParaRPr>
          </a:p>
        </p:txBody>
      </p:sp>
      <p:pic>
        <p:nvPicPr>
          <p:cNvPr id="1026" name="Picture 2" descr="K:\Projects\USRDS\docs\ADR\2016\Chapters\ESRD\c08_Pediatric\Figures_Tables\600ppi\v2_c08_Pediatric_f02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4920" y="838200"/>
            <a:ext cx="6583680" cy="492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8.17 </a:t>
            </a:r>
            <a:r>
              <a:rPr lang="en-US" sz="2800" b="1" baseline="30000" dirty="0"/>
              <a:t>One-year unadjusted cardiovascular hospitalization rates in young adults with incident ESRD (aged 22-29 years), by modality, 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40</a:t>
            </a:fld>
            <a:endParaRPr lang="en-US" dirty="0"/>
          </a:p>
        </p:txBody>
      </p:sp>
      <p:sp>
        <p:nvSpPr>
          <p:cNvPr id="9" name="Rectangle 8"/>
          <p:cNvSpPr/>
          <p:nvPr/>
        </p:nvSpPr>
        <p:spPr>
          <a:xfrm>
            <a:off x="609600" y="5410200"/>
            <a:ext cx="7543800" cy="738664"/>
          </a:xfrm>
          <a:prstGeom prst="rect">
            <a:avLst/>
          </a:prstGeom>
        </p:spPr>
        <p:txBody>
          <a:bodyPr wrap="square">
            <a:spAutoFit/>
          </a:bodyPr>
          <a:lstStyle/>
          <a:p>
            <a:r>
              <a:rPr lang="en-US" i="1" baseline="30000" dirty="0"/>
              <a:t>Data </a:t>
            </a:r>
            <a:r>
              <a:rPr lang="en-US" i="1" baseline="30000" dirty="0" smtClean="0"/>
              <a:t>Source:</a:t>
            </a:r>
            <a:r>
              <a:rPr lang="en-US" i="1" dirty="0" smtClean="0"/>
              <a:t> </a:t>
            </a:r>
            <a:r>
              <a:rPr lang="en-US" i="1" baseline="30000" dirty="0" smtClean="0"/>
              <a:t>Special </a:t>
            </a:r>
            <a:r>
              <a:rPr lang="en-US" i="1" baseline="30000" dirty="0"/>
              <a:t>analyses, USRDS ESRD Database. Includes incident pediatric ESRD patients in the years 2004-2013, surviving the first 90 days after ESRD initiation and followed from day 90. Abbreviations: HD, hemodialysis; PD, peritoneal dialysis; Tx, transplant.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175" y="1524000"/>
            <a:ext cx="7040880" cy="3591785"/>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8.18 </a:t>
            </a:r>
            <a:r>
              <a:rPr lang="en-US" sz="2800" b="1" baseline="30000" dirty="0"/>
              <a:t>One-year adjusted cardiovascular mortality rates in young adults with incident ESRD (aged 22-29 years), by modality, 2004-2008 and 2009-2013</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41</a:t>
            </a:fld>
            <a:endParaRPr lang="en-US" dirty="0"/>
          </a:p>
        </p:txBody>
      </p:sp>
      <p:sp>
        <p:nvSpPr>
          <p:cNvPr id="9" name="Rectangle 8"/>
          <p:cNvSpPr/>
          <p:nvPr/>
        </p:nvSpPr>
        <p:spPr>
          <a:xfrm>
            <a:off x="457200" y="5334000"/>
            <a:ext cx="8077200" cy="830997"/>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Incident dialysis and transplant patients defined at the onset of dialysis or the day of transplant without the 60-day rule; followed to December 31, 2014. Adjusted for age, sex, race, Hispanic ethnicity, and primary cause of ESRD. Ref: incident ESRD patients aged 22-29, 2010-2011. Abbreviations: HD, hemodialysis; PD, peritoneal dialysis; Tx, transplant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599"/>
            <a:ext cx="7040880" cy="3617800"/>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8.19 </a:t>
            </a:r>
            <a:r>
              <a:rPr lang="en-US" sz="2800" b="1" baseline="30000" dirty="0"/>
              <a:t>Adjusted five-year survival probability of young adults with incident ESRD (aged 22-29 years), by modality and months after initiation, 2005–2009</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42</a:t>
            </a:fld>
            <a:endParaRPr lang="en-US" dirty="0"/>
          </a:p>
        </p:txBody>
      </p:sp>
      <p:sp>
        <p:nvSpPr>
          <p:cNvPr id="9" name="Rectangle 8"/>
          <p:cNvSpPr/>
          <p:nvPr/>
        </p:nvSpPr>
        <p:spPr>
          <a:xfrm>
            <a:off x="609600" y="5410200"/>
            <a:ext cx="7772400" cy="830997"/>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Incident dialysis and transplant patients defined at the onset of dialysis or the day of transplant without the 60-day rule; followed to December 31, 2014. Adjusted for age, sex, race, Hispanic ethnicity, and primary cause of ESRD. Ref: incident ESRD patients aged 22-29, 2010-2011. Abbreviations: HD, hemodialysis; PD, peritoneal dialysis; Tx, transplant</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039087"/>
            <a:ext cx="5486400" cy="4218713"/>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6209"/>
            <a:ext cx="9144000" cy="666849"/>
          </a:xfrm>
          <a:prstGeom prst="rect">
            <a:avLst/>
          </a:prstGeom>
        </p:spPr>
        <p:txBody>
          <a:bodyPr wrap="square">
            <a:spAutoFit/>
          </a:bodyPr>
          <a:lstStyle/>
          <a:p>
            <a:pPr algn="ctr"/>
            <a:r>
              <a:rPr lang="en-US" sz="2800" b="1" spc="-10" baseline="30000" dirty="0"/>
              <a:t>  </a:t>
            </a:r>
            <a:r>
              <a:rPr lang="en-US" sz="2800" b="1" baseline="30000" dirty="0"/>
              <a:t>Figure 8.2 Trends in pediatric ESRD modality at initiation, by patient </a:t>
            </a:r>
            <a:r>
              <a:rPr lang="en-US" sz="2800" b="1" baseline="30000" dirty="0" smtClean="0"/>
              <a:t/>
            </a:r>
            <a:br>
              <a:rPr lang="en-US" sz="2800" b="1" baseline="30000" dirty="0" smtClean="0"/>
            </a:br>
            <a:r>
              <a:rPr lang="en-US" sz="2800" b="1" baseline="30000" dirty="0" smtClean="0"/>
              <a:t>(</a:t>
            </a:r>
            <a:r>
              <a:rPr lang="en-US" sz="2800" b="1" baseline="30000" dirty="0"/>
              <a:t>b) weight, 1996-2014</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5</a:t>
            </a:fld>
            <a:endParaRPr lang="en-US" dirty="0"/>
          </a:p>
        </p:txBody>
      </p:sp>
      <p:sp>
        <p:nvSpPr>
          <p:cNvPr id="6" name="Rectangle 5"/>
          <p:cNvSpPr/>
          <p:nvPr/>
        </p:nvSpPr>
        <p:spPr>
          <a:xfrm>
            <a:off x="609600" y="5715001"/>
            <a:ext cx="7924800" cy="461665"/>
          </a:xfrm>
          <a:prstGeom prst="rect">
            <a:avLst/>
          </a:prstGeom>
        </p:spPr>
        <p:txBody>
          <a:bodyPr wrap="square">
            <a:spAutoFit/>
          </a:bodyPr>
          <a:lstStyle/>
          <a:p>
            <a:r>
              <a:rPr lang="en-US" i="1" baseline="30000" dirty="0"/>
              <a:t>Data Source: </a:t>
            </a:r>
            <a:r>
              <a:rPr lang="en-US" i="1" baseline="30000" dirty="0" smtClean="0"/>
              <a:t>Special </a:t>
            </a:r>
            <a:r>
              <a:rPr lang="en-US" i="1" baseline="30000" dirty="0"/>
              <a:t>analyses, USRDS ESRD Database. Includes incident ESRD patients in the years 1996-2014. Abbreviations: ESRD, end-stage renal disease; HD, hemodialysis; PD, peritoneal dialysis; Tx, transplant</a:t>
            </a:r>
            <a:r>
              <a:rPr lang="en-US" i="1" baseline="30000" dirty="0" smtClean="0"/>
              <a:t>.</a:t>
            </a:r>
            <a:endParaRPr lang="en-US" i="1" baseline="30000" dirty="0">
              <a:solidFill>
                <a:srgbClr val="FF0000"/>
              </a:solidFill>
            </a:endParaRPr>
          </a:p>
        </p:txBody>
      </p:sp>
      <p:pic>
        <p:nvPicPr>
          <p:cNvPr id="2050" name="Picture 2" descr="K:\Projects\USRDS\docs\ADR\2016\Chapters\ESRD\c08_Pediatric\Figures_Tables\600ppi\v2_c08_Pediatric_f02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850902"/>
            <a:ext cx="6400800" cy="491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9144000" cy="584775"/>
          </a:xfrm>
          <a:prstGeom prst="rect">
            <a:avLst/>
          </a:prstGeom>
        </p:spPr>
        <p:txBody>
          <a:bodyPr wrap="square">
            <a:spAutoFit/>
          </a:bodyPr>
          <a:lstStyle/>
          <a:p>
            <a:pPr algn="ctr"/>
            <a:r>
              <a:rPr lang="en-US" sz="2400" b="1" baseline="30000" dirty="0" smtClean="0"/>
              <a:t>Table </a:t>
            </a:r>
            <a:r>
              <a:rPr lang="en-US" sz="2400" b="1" baseline="30000" dirty="0"/>
              <a:t>8.1 Distribution of reported incident pediatric ESRD patients by primary cause of ESRD (aged 0-21 years), and by demographic characteristics, 2005-2009 (period A) and 2010-2014 (period B</a:t>
            </a:r>
            <a:r>
              <a:rPr lang="en-US" sz="2400" b="1" baseline="30000" dirty="0" smtClean="0"/>
              <a:t>)</a:t>
            </a:r>
            <a:endParaRPr lang="en-US" sz="24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6</a:t>
            </a:fld>
            <a:endParaRPr lang="en-US" dirty="0"/>
          </a:p>
        </p:txBody>
      </p:sp>
      <p:sp>
        <p:nvSpPr>
          <p:cNvPr id="11" name="TextBox 10"/>
          <p:cNvSpPr txBox="1"/>
          <p:nvPr/>
        </p:nvSpPr>
        <p:spPr>
          <a:xfrm>
            <a:off x="457200" y="6123801"/>
            <a:ext cx="2514600" cy="253916"/>
          </a:xfrm>
          <a:prstGeom prst="rect">
            <a:avLst/>
          </a:prstGeom>
          <a:noFill/>
        </p:spPr>
        <p:txBody>
          <a:bodyPr wrap="square" rtlCol="0">
            <a:spAutoFit/>
          </a:bodyPr>
          <a:lstStyle/>
          <a:p>
            <a:r>
              <a:rPr lang="en-US" sz="1050" i="1" dirty="0"/>
              <a:t>(Table 8.1 continued on next </a:t>
            </a:r>
            <a:r>
              <a:rPr lang="en-US" sz="1050" i="1" dirty="0" smtClean="0"/>
              <a:t>slide)</a:t>
            </a:r>
            <a:endParaRPr lang="en-US" sz="1050" dirty="0"/>
          </a:p>
        </p:txBody>
      </p:sp>
      <p:graphicFrame>
        <p:nvGraphicFramePr>
          <p:cNvPr id="8" name="Table 7"/>
          <p:cNvGraphicFramePr>
            <a:graphicFrameLocks noGrp="1"/>
          </p:cNvGraphicFramePr>
          <p:nvPr>
            <p:extLst>
              <p:ext uri="{D42A27DB-BD31-4B8C-83A1-F6EECF244321}">
                <p14:modId xmlns:p14="http://schemas.microsoft.com/office/powerpoint/2010/main" val="1764386030"/>
              </p:ext>
            </p:extLst>
          </p:nvPr>
        </p:nvGraphicFramePr>
        <p:xfrm>
          <a:off x="381000" y="685800"/>
          <a:ext cx="8394192" cy="5308735"/>
        </p:xfrm>
        <a:graphic>
          <a:graphicData uri="http://schemas.openxmlformats.org/drawingml/2006/table">
            <a:tbl>
              <a:tblPr firstRow="1" firstCol="1" bandRow="1"/>
              <a:tblGrid>
                <a:gridCol w="2468880"/>
                <a:gridCol w="329184"/>
                <a:gridCol w="329184"/>
                <a:gridCol w="329184"/>
                <a:gridCol w="329184"/>
                <a:gridCol w="329184"/>
                <a:gridCol w="329184"/>
                <a:gridCol w="329184"/>
                <a:gridCol w="329184"/>
                <a:gridCol w="329184"/>
                <a:gridCol w="329184"/>
                <a:gridCol w="329184"/>
                <a:gridCol w="329184"/>
                <a:gridCol w="329184"/>
                <a:gridCol w="329184"/>
                <a:gridCol w="329184"/>
                <a:gridCol w="329184"/>
                <a:gridCol w="329184"/>
                <a:gridCol w="329184"/>
              </a:tblGrid>
              <a:tr h="423543">
                <a:tc>
                  <a:txBody>
                    <a:bodyPr/>
                    <a:lstStyle/>
                    <a:p>
                      <a:pPr>
                        <a:lnSpc>
                          <a:spcPct val="115000"/>
                        </a:lnSpc>
                      </a:pPr>
                      <a:endParaRPr lang="en-US" sz="800" dirty="0">
                        <a:effectLst/>
                        <a:latin typeface="Calibri"/>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Total patients</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Incident</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Median age</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Males</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White</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Black/</a:t>
                      </a:r>
                      <a:br>
                        <a:rPr lang="en-US" sz="800" b="1" dirty="0">
                          <a:solidFill>
                            <a:srgbClr val="000000"/>
                          </a:solidFill>
                          <a:effectLst/>
                          <a:latin typeface="Calibri"/>
                          <a:ea typeface="Times New Roman"/>
                          <a:cs typeface="Times New Roman"/>
                        </a:rPr>
                      </a:br>
                      <a:r>
                        <a:rPr lang="en-US" sz="800" b="1" dirty="0">
                          <a:solidFill>
                            <a:srgbClr val="000000"/>
                          </a:solidFill>
                          <a:effectLst/>
                          <a:latin typeface="Calibri"/>
                          <a:ea typeface="Times New Roman"/>
                          <a:cs typeface="Times New Roman"/>
                        </a:rPr>
                        <a:t>African American</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Other race</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Transplant</a:t>
                      </a:r>
                      <a:br>
                        <a:rPr lang="en-US" sz="800" b="1" dirty="0">
                          <a:solidFill>
                            <a:srgbClr val="000000"/>
                          </a:solidFill>
                          <a:effectLst/>
                          <a:latin typeface="Calibri"/>
                          <a:ea typeface="Times New Roman"/>
                          <a:cs typeface="Times New Roman"/>
                        </a:rPr>
                      </a:br>
                      <a:r>
                        <a:rPr lang="en-US" sz="800" b="1" dirty="0">
                          <a:solidFill>
                            <a:srgbClr val="000000"/>
                          </a:solidFill>
                          <a:effectLst/>
                          <a:latin typeface="Calibri"/>
                          <a:ea typeface="Times New Roman"/>
                          <a:cs typeface="Times New Roman"/>
                        </a:rPr>
                        <a:t>first year</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a:t>
                      </a:r>
                      <a:br>
                        <a:rPr lang="en-US" sz="800" b="1" dirty="0">
                          <a:solidFill>
                            <a:srgbClr val="000000"/>
                          </a:solidFill>
                          <a:effectLst/>
                          <a:latin typeface="Calibri"/>
                          <a:ea typeface="Times New Roman"/>
                          <a:cs typeface="Times New Roman"/>
                        </a:rPr>
                      </a:br>
                      <a:r>
                        <a:rPr lang="en-US" sz="800" b="1" dirty="0">
                          <a:solidFill>
                            <a:srgbClr val="000000"/>
                          </a:solidFill>
                          <a:effectLst/>
                          <a:latin typeface="Calibri"/>
                          <a:ea typeface="Times New Roman"/>
                          <a:cs typeface="Times New Roman"/>
                        </a:rPr>
                        <a:t>Died first year</a:t>
                      </a:r>
                      <a:endParaRPr lang="en-US" sz="800" dirty="0">
                        <a:effectLst/>
                        <a:latin typeface="Calibri"/>
                        <a:ea typeface="Calibri"/>
                        <a:cs typeface="Times New Roman"/>
                      </a:endParaRPr>
                    </a:p>
                  </a:txBody>
                  <a:tcPr marL="59885" marR="5988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5808">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Primary disease groups</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42">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All ESRD, (reference)</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8307</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7570</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100</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100</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56.6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56.4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65.4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66.0</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25.3</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24.1</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9.3</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9.9</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37.4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36.0</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2.7</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08">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Diabetes</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103</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93</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20</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20</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43.7</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40.9</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52.4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40.9</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42.7</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54.8</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4.9</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4.3</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14.6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10.8</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8.7</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Diabetes with renal manifestations Type 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42.2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53.3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42.2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53.3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11.1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6.7</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Diabetes with renal manifestations Type 1</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58</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48</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0.8</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0.7</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20</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20</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46.6</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39.6</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51.7</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39.6</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44.8</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56.3</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3.4</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4.2</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17.2</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12.5</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8.6</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4.2</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r>
              <a:tr h="239842">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Primary glomerular disease </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1977</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1702</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26.4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25.3</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18</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18</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55.5</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55</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61.3</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64.3</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32.1</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28</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7.7</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32.2</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30</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r>
              <a:tr h="137160">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Glomerulonephritis (GN) (histologically not examined)</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398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303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63.3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59.7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67.8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69.3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24.4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20.1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23.4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20.5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7160">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Focal glomerulosclerosis, focal sclerosing GN</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1018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901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55.8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52.2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58.8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42.9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35.7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35.4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29.1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1.8</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7160">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Membranous nephropathy</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69.4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52.8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41.7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44.4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Membranoproliferative GN type 1, diffuse MPGN</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92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44.6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45.3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67.4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22.1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45.7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2.3</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Dense deposit disease, MPGN type 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51.6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14.3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32.3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239842">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IgA nephropathy, Berger’s disease (proven by immunofluorescence)</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212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204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63.7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59.8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72.2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12.7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35.8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40.7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IgM nephropathy (proven by immunofluorescence)</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53.3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62.5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66.7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68.8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26.7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26.7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18.8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With lesion of rapidly progressive GN</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37.7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20.4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72.1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74.1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20.4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14.8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11.5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27.8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Other proliferative GN</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100</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74</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1.1</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38</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41.9</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76</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66.2</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27</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6.8</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30</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41.9</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1.4</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r>
              <a:tr h="239842">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CAKUT</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1694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1620</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22.6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24.1</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12</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11</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69.3</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69.6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77.6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74.4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19.1</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49.8</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49.6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2.6</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1.8</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Congenital obstruction of </a:t>
                      </a:r>
                      <a:r>
                        <a:rPr lang="en-US" sz="800" dirty="0" smtClean="0">
                          <a:solidFill>
                            <a:srgbClr val="000000"/>
                          </a:solidFill>
                          <a:effectLst/>
                          <a:latin typeface="Calibri"/>
                          <a:ea typeface="Times New Roman"/>
                          <a:cs typeface="Times New Roman"/>
                        </a:rPr>
                        <a:t>ureteropelvic </a:t>
                      </a:r>
                      <a:r>
                        <a:rPr lang="en-US" sz="800" dirty="0">
                          <a:solidFill>
                            <a:srgbClr val="000000"/>
                          </a:solidFill>
                          <a:effectLst/>
                          <a:latin typeface="Calibri"/>
                          <a:ea typeface="Times New Roman"/>
                          <a:cs typeface="Times New Roman"/>
                        </a:rPr>
                        <a:t>junction</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79.6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72.2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22.2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44.4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Congenital obstruction of </a:t>
                      </a:r>
                      <a:r>
                        <a:rPr lang="en-US" sz="800" dirty="0" err="1">
                          <a:solidFill>
                            <a:srgbClr val="000000"/>
                          </a:solidFill>
                          <a:effectLst/>
                          <a:latin typeface="Calibri"/>
                          <a:ea typeface="Times New Roman"/>
                          <a:cs typeface="Times New Roman"/>
                        </a:rPr>
                        <a:t>uretrovesical</a:t>
                      </a:r>
                      <a:r>
                        <a:rPr lang="en-US" sz="800" dirty="0">
                          <a:solidFill>
                            <a:srgbClr val="000000"/>
                          </a:solidFill>
                          <a:effectLst/>
                          <a:latin typeface="Calibri"/>
                          <a:ea typeface="Times New Roman"/>
                          <a:cs typeface="Times New Roman"/>
                        </a:rPr>
                        <a:t> junction</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85.7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76.8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Other Congenital obstructive uropathy</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515</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541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82.1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82.1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73.8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20.8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23.1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44.1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49.5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0.7</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Renal hypoplasia, dysplasia, </a:t>
                      </a:r>
                      <a:r>
                        <a:rPr lang="en-US" sz="800" dirty="0" err="1">
                          <a:solidFill>
                            <a:srgbClr val="000000"/>
                          </a:solidFill>
                          <a:effectLst/>
                          <a:latin typeface="Calibri"/>
                          <a:ea typeface="Times New Roman"/>
                          <a:cs typeface="Times New Roman"/>
                        </a:rPr>
                        <a:t>oligonephronia</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753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728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62.7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75.3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51.4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50.1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2.3</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a:solidFill>
                            <a:srgbClr val="000000"/>
                          </a:solidFill>
                          <a:effectLst/>
                          <a:latin typeface="Calibri"/>
                          <a:ea typeface="Times New Roman"/>
                          <a:cs typeface="Times New Roman"/>
                        </a:rPr>
                        <a:t>Prune belly syndrome</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97.8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98.7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80.4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63.6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29.9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6.5</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57.6</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46.8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Chronic pyelonephritis, reflux nephropathy</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224</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174</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2.6</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43.8</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48.9</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87.1</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87.9</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5.4</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6.3</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7.6</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5.7</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55.4</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51.1</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1.8</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2.9</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r>
              <a:tr h="239842">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Secondary glomerular disease/Vasculitis</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1081</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834</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14.4</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12.4</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31.9</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27.6</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51.2</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54.3</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40.9</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39.1</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7.9</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6.6</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12.8</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13.8</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6.9</a:t>
                      </a:r>
                      <a:endParaRPr lang="en-US" sz="80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a:t>
                      </a:r>
                      <a:endParaRPr lang="en-US" sz="800" dirty="0">
                        <a:effectLst/>
                        <a:latin typeface="Calibri"/>
                        <a:ea typeface="Calibri"/>
                        <a:cs typeface="Times New Roman"/>
                      </a:endParaRPr>
                    </a:p>
                  </a:txBody>
                  <a:tcPr marL="59885" marR="59885" marT="0" marB="0" anchor="ctr">
                    <a:lnL>
                      <a:noFill/>
                    </a:lnL>
                    <a:lnR>
                      <a:noFill/>
                    </a:lnR>
                    <a:lnT w="12700" cap="flat" cmpd="sng" algn="ctr">
                      <a:solidFill>
                        <a:srgbClr val="000000"/>
                      </a:solidFill>
                      <a:prstDash val="solid"/>
                      <a:round/>
                      <a:headEnd type="none" w="med" len="med"/>
                      <a:tailEnd type="none" w="med" len="med"/>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Lupus erythematosus, (SLE nephritis)</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649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489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20.5</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38.8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38.2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2.9</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Henoch-Schonlein syndrome</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53.3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93.3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83.3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43.3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3.3</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Hemolytic uremic syndrome</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2.1</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46.8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34.9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79.2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80.7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29.9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40.4</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0.9</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Polyarteritis and other vasculitis</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0.5</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48.8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25</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63.4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86.4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24.4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4.5</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12.2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22.7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2.3</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Wegeners granulomatosis</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44.1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47.5</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84.7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76.3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28.8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Goodpasture syndrome</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39.6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98.1</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3.8</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Secondary GN, other</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18</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0.3</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65.4</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27.8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76.9</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19.2</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16.7</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3.8</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a:t>
                      </a:r>
                      <a:endParaRPr lang="en-US" sz="80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26.9</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33.3</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7.7</a:t>
                      </a:r>
                      <a:endParaRPr lang="en-US" sz="800" dirty="0">
                        <a:effectLst/>
                        <a:latin typeface="Calibri"/>
                        <a:ea typeface="Calibri"/>
                        <a:cs typeface="Times New Roman"/>
                      </a:endParaRPr>
                    </a:p>
                  </a:txBody>
                  <a:tcPr marL="59885" marR="5988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a:noFill/>
                    </a:lnB>
                  </a:tcPr>
                </a:tc>
              </a:tr>
              <a:tr h="135808">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AIDS nephropathy</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63</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26</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0.8</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0.4</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20</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54</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57.7</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11.1</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3.8</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87.3</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96.2</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15.9</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15.4</a:t>
                      </a:r>
                      <a:endParaRPr lang="en-US" sz="800" dirty="0">
                        <a:effectLst/>
                        <a:latin typeface="Calibri"/>
                        <a:ea typeface="Calibri"/>
                        <a:cs typeface="Times New Roman"/>
                      </a:endParaRPr>
                    </a:p>
                  </a:txBody>
                  <a:tcPr marL="59885" marR="5988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144000" cy="584775"/>
          </a:xfrm>
          <a:prstGeom prst="rect">
            <a:avLst/>
          </a:prstGeom>
        </p:spPr>
        <p:txBody>
          <a:bodyPr wrap="square">
            <a:spAutoFit/>
          </a:bodyPr>
          <a:lstStyle/>
          <a:p>
            <a:pPr algn="ctr"/>
            <a:r>
              <a:rPr lang="en-US" sz="2400" b="1" baseline="30000" dirty="0" smtClean="0"/>
              <a:t>Table </a:t>
            </a:r>
            <a:r>
              <a:rPr lang="en-US" sz="2400" b="1" baseline="30000" dirty="0"/>
              <a:t>8.1 Distribution of reported incident pediatric ESRD patients by primary cause of ESRD (aged 0-21 years), and by demographic characteristics, 2005-2009 (period A) and 2010-2014 (period B</a:t>
            </a:r>
            <a:r>
              <a:rPr lang="en-US" sz="2400" b="1" baseline="30000" dirty="0" smtClean="0"/>
              <a:t>) </a:t>
            </a:r>
            <a:r>
              <a:rPr lang="en-US" sz="2400" b="1" i="1" baseline="30000" dirty="0" smtClean="0"/>
              <a:t>(continued)</a:t>
            </a:r>
            <a:endParaRPr lang="en-US" sz="2400" b="1" i="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7</a:t>
            </a:fld>
            <a:endParaRPr lang="en-US" dirty="0"/>
          </a:p>
        </p:txBody>
      </p:sp>
      <p:sp>
        <p:nvSpPr>
          <p:cNvPr id="9" name="Rectangle 8"/>
          <p:cNvSpPr/>
          <p:nvPr/>
        </p:nvSpPr>
        <p:spPr>
          <a:xfrm>
            <a:off x="214422" y="5867400"/>
            <a:ext cx="8777177" cy="400110"/>
          </a:xfrm>
          <a:prstGeom prst="rect">
            <a:avLst/>
          </a:prstGeom>
        </p:spPr>
        <p:txBody>
          <a:bodyPr wrap="square">
            <a:spAutoFit/>
          </a:bodyPr>
          <a:lstStyle/>
          <a:p>
            <a:r>
              <a:rPr lang="en-US" sz="1000" i="1" baseline="30000" dirty="0" smtClean="0"/>
              <a:t>Data </a:t>
            </a:r>
            <a:r>
              <a:rPr lang="en-US" sz="1000" i="1" baseline="30000" dirty="0"/>
              <a:t>Source: Special analyses, USRDS ESRD Database. Abbreviations: AIDS, acquired-immune deficiency syndrome; CAKUT, congenital anomalies of the kidney and urinary tract; congenital obstructive uropathy, combination of congenital </a:t>
            </a:r>
            <a:r>
              <a:rPr lang="en-US" sz="1000" i="1" baseline="30000" dirty="0" smtClean="0"/>
              <a:t>ureteropelvic </a:t>
            </a:r>
            <a:r>
              <a:rPr lang="en-US" sz="1000" i="1" baseline="30000" dirty="0"/>
              <a:t>junction obstruction, congenital uretrovesical junction obstruction, and other congenital anomalies; ESRD, end-stage renal disease; GN glomerulonephritis; IgA immunoglobulin A; IgM, immunoglobulin M; incl., including; MPGN, </a:t>
            </a:r>
            <a:r>
              <a:rPr lang="en-US" sz="1000" i="1" baseline="30000" dirty="0" err="1"/>
              <a:t>membranoproliferative</a:t>
            </a:r>
            <a:r>
              <a:rPr lang="en-US" sz="1000" i="1" baseline="30000" dirty="0"/>
              <a:t> glomerulonephritis; SBE, sub-acute bacterial endocarditis. Diagnoses with 10 or fewer total patients for year categories are suppressed.</a:t>
            </a:r>
            <a:endParaRPr lang="en-US" sz="1000" i="1" baseline="300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97078706"/>
              </p:ext>
            </p:extLst>
          </p:nvPr>
        </p:nvGraphicFramePr>
        <p:xfrm>
          <a:off x="533400" y="827347"/>
          <a:ext cx="8022960" cy="4626864"/>
        </p:xfrm>
        <a:graphic>
          <a:graphicData uri="http://schemas.openxmlformats.org/drawingml/2006/table">
            <a:tbl>
              <a:tblPr firstRow="1" firstCol="1" bandRow="1"/>
              <a:tblGrid>
                <a:gridCol w="2468880"/>
                <a:gridCol w="329184"/>
                <a:gridCol w="329184"/>
                <a:gridCol w="305982"/>
                <a:gridCol w="305982"/>
                <a:gridCol w="305982"/>
                <a:gridCol w="305982"/>
                <a:gridCol w="305982"/>
                <a:gridCol w="305982"/>
                <a:gridCol w="305982"/>
                <a:gridCol w="305982"/>
                <a:gridCol w="305982"/>
                <a:gridCol w="305982"/>
                <a:gridCol w="305982"/>
                <a:gridCol w="305982"/>
                <a:gridCol w="305982"/>
                <a:gridCol w="305982"/>
                <a:gridCol w="305982"/>
                <a:gridCol w="305982"/>
              </a:tblGrid>
              <a:tr h="355533">
                <a:tc>
                  <a:txBody>
                    <a:bodyPr/>
                    <a:lstStyle/>
                    <a:p>
                      <a:pPr>
                        <a:lnSpc>
                          <a:spcPct val="115000"/>
                        </a:lnSpc>
                      </a:pPr>
                      <a:endParaRPr lang="en-US" sz="800" dirty="0">
                        <a:effectLst/>
                        <a:latin typeface="Calibri"/>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Total patients</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Incident</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Median age</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Males</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White</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Black/</a:t>
                      </a:r>
                      <a:br>
                        <a:rPr lang="en-US" sz="800" b="1" dirty="0">
                          <a:solidFill>
                            <a:srgbClr val="000000"/>
                          </a:solidFill>
                          <a:effectLst/>
                          <a:latin typeface="Calibri"/>
                          <a:ea typeface="Times New Roman"/>
                          <a:cs typeface="Times New Roman"/>
                        </a:rPr>
                      </a:br>
                      <a:r>
                        <a:rPr lang="en-US" sz="800" b="1" dirty="0">
                          <a:solidFill>
                            <a:srgbClr val="000000"/>
                          </a:solidFill>
                          <a:effectLst/>
                          <a:latin typeface="Calibri"/>
                          <a:ea typeface="Times New Roman"/>
                          <a:cs typeface="Times New Roman"/>
                        </a:rPr>
                        <a:t>African American</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Other race</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Transplant</a:t>
                      </a:r>
                      <a:br>
                        <a:rPr lang="en-US" sz="800" b="1" dirty="0">
                          <a:solidFill>
                            <a:srgbClr val="000000"/>
                          </a:solidFill>
                          <a:effectLst/>
                          <a:latin typeface="Calibri"/>
                          <a:ea typeface="Times New Roman"/>
                          <a:cs typeface="Times New Roman"/>
                        </a:rPr>
                      </a:br>
                      <a:r>
                        <a:rPr lang="en-US" sz="800" b="1" dirty="0">
                          <a:solidFill>
                            <a:srgbClr val="000000"/>
                          </a:solidFill>
                          <a:effectLst/>
                          <a:latin typeface="Calibri"/>
                          <a:ea typeface="Times New Roman"/>
                          <a:cs typeface="Times New Roman"/>
                        </a:rPr>
                        <a:t>first year</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 </a:t>
                      </a:r>
                      <a:br>
                        <a:rPr lang="en-US" sz="800" b="1" dirty="0">
                          <a:solidFill>
                            <a:srgbClr val="000000"/>
                          </a:solidFill>
                          <a:effectLst/>
                          <a:latin typeface="Calibri"/>
                          <a:ea typeface="Times New Roman"/>
                          <a:cs typeface="Times New Roman"/>
                        </a:rPr>
                      </a:br>
                      <a:r>
                        <a:rPr lang="en-US" sz="800" b="1" dirty="0">
                          <a:solidFill>
                            <a:srgbClr val="000000"/>
                          </a:solidFill>
                          <a:effectLst/>
                          <a:latin typeface="Calibri"/>
                          <a:ea typeface="Times New Roman"/>
                          <a:cs typeface="Times New Roman"/>
                        </a:rPr>
                        <a:t>Died first year</a:t>
                      </a:r>
                      <a:endParaRPr lang="en-US" sz="800" dirty="0">
                        <a:effectLst/>
                        <a:latin typeface="Calibri"/>
                        <a:ea typeface="Calibri"/>
                        <a:cs typeface="Times New Roman"/>
                      </a:endParaRPr>
                    </a:p>
                  </a:txBody>
                  <a:tcPr marL="61725" marR="6172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9014">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Primary disease groups</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B</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014">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Interstitial nephritis/Pyelonephritis</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338</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281</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4.5</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4.2</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54.7</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55.2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76.9</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76.9</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4.7</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8.9</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29.3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31</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8.2</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Nephropathy caused by other agents</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39</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0.6</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53.2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56.4</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87.2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82.1</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12.8</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7.7</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10.3</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40.4</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30.8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5.1</a:t>
                      </a:r>
                      <a:endParaRPr lang="en-US" sz="80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a:solidFill>
                            <a:srgbClr val="000000"/>
                          </a:solidFill>
                          <a:effectLst/>
                          <a:latin typeface="Calibri"/>
                          <a:ea typeface="Times New Roman"/>
                          <a:cs typeface="Times New Roman"/>
                        </a:rPr>
                        <a:t>Nephrolithiasis</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21</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14</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42.9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85.7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81.3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57.1</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68.8</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12.5</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Chronic interstitial nephritis</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73</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53.4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76.3</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76.7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50</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45.2</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2.5</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4.1</a:t>
                      </a:r>
                      <a:endParaRPr lang="en-US" sz="80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Tubular necrosis (no recovery)</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167</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138</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2.2</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55.1</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57.2</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75.4</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75.4</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15.9</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8.7</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18.1</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7.2</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10.9</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r>
              <a:tr h="139014">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Hypertensive/Large vessel disease</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0.2</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53.3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81.3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86.7</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12.5</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43.8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26.7</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014">
                <a:tc>
                  <a:txBody>
                    <a:bodyPr/>
                    <a:lstStyle/>
                    <a:p>
                      <a:pPr marL="0" marR="0">
                        <a:lnSpc>
                          <a:spcPct val="115000"/>
                        </a:lnSpc>
                        <a:spcBef>
                          <a:spcPts val="0"/>
                        </a:spcBef>
                        <a:spcAft>
                          <a:spcPts val="0"/>
                        </a:spcAft>
                      </a:pPr>
                      <a:r>
                        <a:rPr lang="en-US" sz="800" b="1">
                          <a:solidFill>
                            <a:srgbClr val="000000"/>
                          </a:solidFill>
                          <a:effectLst/>
                          <a:latin typeface="Calibri"/>
                          <a:ea typeface="Times New Roman"/>
                          <a:cs typeface="Times New Roman"/>
                        </a:rPr>
                        <a:t>Cystic/Hereditary/Congenital diseases</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910</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959</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12.1</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58.8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59.2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78.2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76.9</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16.9</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54.4</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47</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3.3</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Polycystic kidneys, adult type (dominant)</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48</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0.7</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19</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44.9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45.8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79.2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20.4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44.9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43.8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2.1</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Polycystic, infantile (recessive)</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52.5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46.1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80.1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75.7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48.9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40.1</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6.6</a:t>
                      </a:r>
                      <a:endParaRPr lang="en-US" sz="80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a:solidFill>
                            <a:srgbClr val="000000"/>
                          </a:solidFill>
                          <a:effectLst/>
                          <a:latin typeface="Calibri"/>
                          <a:ea typeface="Times New Roman"/>
                          <a:cs typeface="Times New Roman"/>
                        </a:rPr>
                        <a:t>Medullary cystic disease, including nephronophthisis</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1.4</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38.2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46.1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87.3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80.9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71.6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67.8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a:solidFill>
                            <a:srgbClr val="000000"/>
                          </a:solidFill>
                          <a:effectLst/>
                          <a:latin typeface="Calibri"/>
                          <a:ea typeface="Times New Roman"/>
                          <a:cs typeface="Times New Roman"/>
                        </a:rPr>
                        <a:t>Hereditary nephritis, Alport syndrome</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2.5</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86.5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85.5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69.7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78.2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23.8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48.5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dirty="0" err="1">
                          <a:solidFill>
                            <a:srgbClr val="000000"/>
                          </a:solidFill>
                          <a:effectLst/>
                          <a:latin typeface="Calibri"/>
                          <a:ea typeface="Times New Roman"/>
                          <a:cs typeface="Times New Roman"/>
                        </a:rPr>
                        <a:t>Cystinosis</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43</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47.1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60.5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95.6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83.7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79.4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67.4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Primary </a:t>
                      </a:r>
                      <a:r>
                        <a:rPr lang="en-US" sz="800" dirty="0" err="1">
                          <a:solidFill>
                            <a:srgbClr val="000000"/>
                          </a:solidFill>
                          <a:effectLst/>
                          <a:latin typeface="Calibri"/>
                          <a:ea typeface="Times New Roman"/>
                          <a:cs typeface="Times New Roman"/>
                        </a:rPr>
                        <a:t>oxalosis</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0.3</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52.6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81.3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78.9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63.2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6.3</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a:solidFill>
                            <a:srgbClr val="000000"/>
                          </a:solidFill>
                          <a:effectLst/>
                          <a:latin typeface="Calibri"/>
                          <a:ea typeface="Times New Roman"/>
                          <a:cs typeface="Times New Roman"/>
                        </a:rPr>
                        <a:t>Congenital nephrotic syndrome</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52.2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80.5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81.2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58.5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39.1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3.6</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dirty="0" err="1">
                          <a:solidFill>
                            <a:srgbClr val="000000"/>
                          </a:solidFill>
                          <a:effectLst/>
                          <a:latin typeface="Calibri"/>
                          <a:ea typeface="Times New Roman"/>
                          <a:cs typeface="Times New Roman"/>
                        </a:rPr>
                        <a:t>Drash</a:t>
                      </a:r>
                      <a:r>
                        <a:rPr lang="en-US" sz="800" dirty="0">
                          <a:solidFill>
                            <a:srgbClr val="000000"/>
                          </a:solidFill>
                          <a:effectLst/>
                          <a:latin typeface="Calibri"/>
                          <a:ea typeface="Times New Roman"/>
                          <a:cs typeface="Times New Roman"/>
                        </a:rPr>
                        <a:t> syndrome, mesangial sclerosis</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31</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61.1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48.4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80.6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44.4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25.8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3.2</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a:solidFill>
                            <a:srgbClr val="000000"/>
                          </a:solidFill>
                          <a:effectLst/>
                          <a:latin typeface="Calibri"/>
                          <a:ea typeface="Times New Roman"/>
                          <a:cs typeface="Times New Roman"/>
                        </a:rPr>
                        <a:t>Other (congenital malformation syndromes)</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222</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2.2</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62.2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84.5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52.4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46.8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4.5</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Sickle cell disease/anemia</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0.3</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0.3</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20</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69.2</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68.4</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88.5</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100</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3.8</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11.5</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15.8</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19.2</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10.5</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r>
              <a:tr h="139014">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Neoplasms/Tumors</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51</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0.7</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46</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45.1</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70</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76.5</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13.7</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21.6</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9.8</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Renal tumor</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37</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41</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0.5</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45.9</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41.5</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67.6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73.2</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17.1</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10.8</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9.8</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16.2</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22</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9.8</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r>
              <a:tr h="139014">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Transplant complications</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84</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55.4</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69</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14.9</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21.4</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8.1</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9.5</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46.6</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26.2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Other transplant complication</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73</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76.6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68.5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23.3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37.2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23.3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20.2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15.1</a:t>
                      </a:r>
                      <a:endParaRPr lang="en-US" sz="80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Kidney transplant complication</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48</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0.6</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0.1</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56.3</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77.1</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83.3</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8.3</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16.7</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62.5</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rgbClr val="000000"/>
                      </a:solidFill>
                      <a:prstDash val="solid"/>
                      <a:round/>
                      <a:headEnd type="none" w="med" len="med"/>
                      <a:tailEnd type="none" w="med" len="med"/>
                    </a:lnB>
                  </a:tcPr>
                </a:tc>
              </a:tr>
              <a:tr h="139014">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Miscellaneous conditions</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812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849</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10.8</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12.6</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19</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62.4</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60.1</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60.5</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60.4</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33.7</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32.2</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5.8</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7.4</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30.4</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24.3</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3.4</a:t>
                      </a:r>
                      <a:endParaRPr lang="en-US" sz="80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2.7</a:t>
                      </a:r>
                      <a:endParaRPr lang="en-US" sz="800" dirty="0">
                        <a:effectLst/>
                        <a:latin typeface="Calibri"/>
                        <a:ea typeface="Calibri"/>
                        <a:cs typeface="Times New Roman"/>
                      </a:endParaRPr>
                    </a:p>
                  </a:txBody>
                  <a:tcPr marL="61725" marR="61725" marT="0" marB="0" anchor="ctr">
                    <a:lnL>
                      <a:noFill/>
                    </a:lnL>
                    <a:lnR>
                      <a:noFill/>
                    </a:lnR>
                    <a:lnT w="12700" cap="flat" cmpd="sng" algn="ctr">
                      <a:solidFill>
                        <a:srgbClr val="000000"/>
                      </a:solidFill>
                      <a:prstDash val="solid"/>
                      <a:round/>
                      <a:headEnd type="none" w="med" len="med"/>
                      <a:tailEnd type="none" w="med" len="med"/>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Acquired obstructive uropathy</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42</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0.7</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75.9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78.6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5.6</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40.7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35.7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0</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Unspecified with renal failure</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495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517</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6.6</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62.4</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63.1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45.1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44.9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17.8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11.8</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2.9</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Traumatic or surgical loss of kidney(s)</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11</a:t>
                      </a:r>
                      <a:endParaRPr lang="en-US" sz="800" dirty="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66.7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54.5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80</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54.5</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18.2</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6.7</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27.3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53.3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9.1</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13.3</a:t>
                      </a:r>
                      <a:endParaRPr lang="en-US" sz="800">
                        <a:effectLst/>
                        <a:latin typeface="Calibri"/>
                        <a:ea typeface="Calibri"/>
                        <a:cs typeface="Times New Roman"/>
                      </a:endParaRPr>
                    </a:p>
                  </a:txBody>
                  <a:tcPr marL="61725" marR="61725"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18.2</a:t>
                      </a:r>
                      <a:endParaRPr lang="en-US" sz="800" dirty="0">
                        <a:effectLst/>
                        <a:latin typeface="Calibri"/>
                        <a:ea typeface="Calibri"/>
                        <a:cs typeface="Times New Roman"/>
                      </a:endParaRPr>
                    </a:p>
                  </a:txBody>
                  <a:tcPr marL="61725" marR="61725" marT="0" marB="0" anchor="ctr">
                    <a:lnL>
                      <a:noFill/>
                    </a:lnL>
                    <a:lnR>
                      <a:noFill/>
                    </a:lnR>
                    <a:lnT>
                      <a:noFill/>
                    </a:lnT>
                    <a:lnB>
                      <a:noFill/>
                    </a:lnB>
                  </a:tcPr>
                </a:tc>
              </a:tr>
              <a:tr h="139014">
                <a:tc>
                  <a:txBody>
                    <a:bodyPr/>
                    <a:lstStyle/>
                    <a:p>
                      <a:pPr marL="91440" marR="0">
                        <a:lnSpc>
                          <a:spcPct val="115000"/>
                        </a:lnSpc>
                        <a:spcBef>
                          <a:spcPts val="0"/>
                        </a:spcBef>
                        <a:spcAft>
                          <a:spcPts val="0"/>
                        </a:spcAft>
                      </a:pPr>
                      <a:r>
                        <a:rPr lang="en-US" sz="800" dirty="0">
                          <a:solidFill>
                            <a:srgbClr val="000000"/>
                          </a:solidFill>
                          <a:effectLst/>
                          <a:latin typeface="Calibri"/>
                          <a:ea typeface="Times New Roman"/>
                          <a:cs typeface="Times New Roman"/>
                        </a:rPr>
                        <a:t>Other renal disorders</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244</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272</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3.3</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59.4</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52.9</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76.6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77.9</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11.8</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7.8</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10.3</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52.9</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46</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5.3</a:t>
                      </a:r>
                      <a:endParaRPr lang="en-US" sz="80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2.2</a:t>
                      </a:r>
                      <a:endParaRPr lang="en-US" sz="800" dirty="0">
                        <a:effectLst/>
                        <a:latin typeface="Calibri"/>
                        <a:ea typeface="Calibri"/>
                        <a:cs typeface="Times New Roman"/>
                      </a:endParaRPr>
                    </a:p>
                  </a:txBody>
                  <a:tcPr marL="61725" marR="61725" marT="0" marB="0" anchor="ctr">
                    <a:lnL>
                      <a:noFill/>
                    </a:lnL>
                    <a:lnR>
                      <a:noFill/>
                    </a:lnR>
                    <a:lnT>
                      <a:noFill/>
                    </a:lnT>
                    <a:lnB w="12700" cap="flat" cmpd="sng" algn="ctr">
                      <a:solidFill>
                        <a:schemeClr val="tx1"/>
                      </a:solidFill>
                      <a:prstDash val="solid"/>
                      <a:round/>
                      <a:headEnd type="none" w="med" len="med"/>
                      <a:tailEnd type="none" w="med" len="med"/>
                    </a:lnB>
                  </a:tcPr>
                </a:tc>
              </a:tr>
              <a:tr h="139014">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Etiology uncertain</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942</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714</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12.6</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10.6</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58</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55.5</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68.9</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69</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18</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17.1</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13.1</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13.9</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34.7</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33.1</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1.6</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1.4</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014">
                <a:tc>
                  <a:txBody>
                    <a:bodyPr/>
                    <a:lstStyle/>
                    <a:p>
                      <a:pPr marL="0" marR="0">
                        <a:lnSpc>
                          <a:spcPct val="115000"/>
                        </a:lnSpc>
                        <a:spcBef>
                          <a:spcPts val="0"/>
                        </a:spcBef>
                        <a:spcAft>
                          <a:spcPts val="0"/>
                        </a:spcAft>
                      </a:pPr>
                      <a:r>
                        <a:rPr lang="en-US" sz="800" b="1" dirty="0">
                          <a:solidFill>
                            <a:srgbClr val="000000"/>
                          </a:solidFill>
                          <a:effectLst/>
                          <a:latin typeface="Calibri"/>
                          <a:ea typeface="Times New Roman"/>
                          <a:cs typeface="Times New Roman"/>
                        </a:rPr>
                        <a:t>Missing</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236</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368</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3.1</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5.5</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14</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15</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64.8</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62</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9.7</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36.7</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4.7</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12.5</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85.6</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50.8</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94.9</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73.1</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a:ea typeface="Times New Roman"/>
                          <a:cs typeface="Times New Roman"/>
                        </a:rPr>
                        <a:t>0.8</a:t>
                      </a:r>
                      <a:endParaRPr lang="en-US" sz="80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a:ea typeface="Times New Roman"/>
                          <a:cs typeface="Times New Roman"/>
                        </a:rPr>
                        <a:t>2.4</a:t>
                      </a:r>
                      <a:endParaRPr lang="en-US" sz="800" dirty="0">
                        <a:effectLst/>
                        <a:latin typeface="Calibri"/>
                        <a:ea typeface="Calibri"/>
                        <a:cs typeface="Times New Roman"/>
                      </a:endParaRPr>
                    </a:p>
                  </a:txBody>
                  <a:tcPr marL="61725" marR="6172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281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8.3 </a:t>
            </a:r>
            <a:r>
              <a:rPr lang="en-US" sz="2800" b="1" baseline="30000" dirty="0"/>
              <a:t>Distribution of reported incident pediatric ESRD patients by primary cause of ESRD, by </a:t>
            </a:r>
            <a:r>
              <a:rPr lang="en-US" sz="2800" b="1" baseline="30000" dirty="0" smtClean="0"/>
              <a:t>age </a:t>
            </a:r>
            <a:r>
              <a:rPr lang="en-US" sz="2800" b="1" baseline="30000" dirty="0"/>
              <a:t>(a) 2005-2009 (period </a:t>
            </a:r>
            <a:r>
              <a:rPr lang="en-US" sz="2800" b="1" baseline="30000" dirty="0" smtClean="0"/>
              <a:t>A)</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8</a:t>
            </a:fld>
            <a:endParaRPr lang="en-US" dirty="0"/>
          </a:p>
        </p:txBody>
      </p:sp>
      <p:sp>
        <p:nvSpPr>
          <p:cNvPr id="9" name="Rectangle 8"/>
          <p:cNvSpPr/>
          <p:nvPr/>
        </p:nvSpPr>
        <p:spPr>
          <a:xfrm>
            <a:off x="685800" y="5715001"/>
            <a:ext cx="7924800" cy="461665"/>
          </a:xfrm>
          <a:prstGeom prst="rect">
            <a:avLst/>
          </a:prstGeom>
        </p:spPr>
        <p:txBody>
          <a:bodyPr wrap="square">
            <a:spAutoFit/>
          </a:bodyPr>
          <a:lstStyle/>
          <a:p>
            <a:r>
              <a:rPr lang="en-US" i="1" baseline="30000" dirty="0"/>
              <a:t>Data Source: Special analyses, USRDS ESRD Database. Abbreviations: CAKUT, congenital anomalies of the kidney and urinary tract; C/H/C, </a:t>
            </a:r>
            <a:r>
              <a:rPr lang="en-US" i="1" baseline="30000" dirty="0" smtClean="0"/>
              <a:t>cystic/hereditary/congenital diseases; GN</a:t>
            </a:r>
            <a:r>
              <a:rPr lang="en-US" i="1" baseline="30000" dirty="0"/>
              <a:t>, glomerulonephritis</a:t>
            </a:r>
            <a:r>
              <a:rPr lang="en-US" i="1" baseline="30000" dirty="0" smtClean="0"/>
              <a:t>.</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142234"/>
            <a:ext cx="6858000" cy="4420288"/>
          </a:xfrm>
          <a:prstGeom prst="rect">
            <a:avLst/>
          </a:prstGeom>
        </p:spPr>
      </p:pic>
    </p:spTree>
    <p:extLst>
      <p:ext uri="{BB962C8B-B14F-4D97-AF65-F5344CB8AC3E}">
        <p14:creationId xmlns:p14="http://schemas.microsoft.com/office/powerpoint/2010/main" val="3542407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8.3 </a:t>
            </a:r>
            <a:r>
              <a:rPr lang="en-US" sz="2800" b="1" baseline="30000" dirty="0"/>
              <a:t>Distribution of reported incident pediatric ESRD patients by primary cause of ESRD, by age, </a:t>
            </a:r>
            <a:r>
              <a:rPr lang="en-US" sz="2800" b="1" baseline="30000" dirty="0" smtClean="0"/>
              <a:t>(</a:t>
            </a:r>
            <a:r>
              <a:rPr lang="en-US" sz="2800" b="1" baseline="30000" dirty="0"/>
              <a:t>b) 2010-2014 (period B) </a:t>
            </a:r>
            <a:endParaRPr lang="en-US" sz="2800" b="1" baseline="30000" dirty="0">
              <a:solidFill>
                <a:srgbClr val="FF0000"/>
              </a:solidFill>
            </a:endParaRPr>
          </a:p>
        </p:txBody>
      </p:sp>
      <p:sp>
        <p:nvSpPr>
          <p:cNvPr id="2" name="Footer Placeholder 1"/>
          <p:cNvSpPr>
            <a:spLocks noGrp="1"/>
          </p:cNvSpPr>
          <p:nvPr>
            <p:ph type="ftr" sz="quarter" idx="3"/>
          </p:nvPr>
        </p:nvSpPr>
        <p:spPr>
          <a:xfrm>
            <a:off x="2895600" y="6477000"/>
            <a:ext cx="3505200" cy="304800"/>
          </a:xfrm>
        </p:spPr>
        <p:txBody>
          <a:bodyPr/>
          <a:lstStyle/>
          <a:p>
            <a:r>
              <a:rPr lang="en-US" dirty="0"/>
              <a:t>2016 Annual Data Report, Vol </a:t>
            </a:r>
            <a:r>
              <a:rPr lang="en-US" dirty="0" smtClean="0"/>
              <a:t>2, ESRD</a:t>
            </a:r>
            <a:r>
              <a:rPr lang="en-US" dirty="0"/>
              <a:t>, Ch </a:t>
            </a:r>
            <a:r>
              <a:rPr lang="en-US" dirty="0" smtClean="0"/>
              <a:t>8</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9</a:t>
            </a:fld>
            <a:endParaRPr lang="en-US" dirty="0"/>
          </a:p>
        </p:txBody>
      </p:sp>
      <p:sp>
        <p:nvSpPr>
          <p:cNvPr id="8" name="Rectangle 7"/>
          <p:cNvSpPr/>
          <p:nvPr/>
        </p:nvSpPr>
        <p:spPr>
          <a:xfrm>
            <a:off x="685800" y="5715001"/>
            <a:ext cx="7924800" cy="461665"/>
          </a:xfrm>
          <a:prstGeom prst="rect">
            <a:avLst/>
          </a:prstGeom>
        </p:spPr>
        <p:txBody>
          <a:bodyPr wrap="square">
            <a:spAutoFit/>
          </a:bodyPr>
          <a:lstStyle/>
          <a:p>
            <a:r>
              <a:rPr lang="en-US" i="1" baseline="30000" dirty="0"/>
              <a:t>Data Source: Special analyses, USRDS ESRD Database. Abbreviations: CAKUT, congenital anomalies of the kidney and urinary tract; C/H/C, </a:t>
            </a:r>
            <a:r>
              <a:rPr lang="en-US" i="1" baseline="30000" dirty="0" smtClean="0"/>
              <a:t>cystic/hereditary/congenital </a:t>
            </a:r>
            <a:r>
              <a:rPr lang="en-US" i="1" baseline="30000" dirty="0"/>
              <a:t>diseases</a:t>
            </a:r>
            <a:r>
              <a:rPr lang="en-US" i="1" baseline="30000" dirty="0" smtClean="0"/>
              <a:t>; GN</a:t>
            </a:r>
            <a:r>
              <a:rPr lang="en-US" i="1" baseline="30000" dirty="0"/>
              <a:t>, </a:t>
            </a:r>
            <a:r>
              <a:rPr lang="en-US" i="1" baseline="30000" dirty="0" smtClean="0"/>
              <a:t>glomerulonephritis.</a:t>
            </a:r>
            <a:endParaRPr lang="en-US" i="1" baseline="30000"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142233"/>
            <a:ext cx="6858000" cy="4420287"/>
          </a:xfrm>
          <a:prstGeom prst="rect">
            <a:avLst/>
          </a:prstGeom>
        </p:spPr>
      </p:pic>
    </p:spTree>
    <p:extLst>
      <p:ext uri="{BB962C8B-B14F-4D97-AF65-F5344CB8AC3E}">
        <p14:creationId xmlns:p14="http://schemas.microsoft.com/office/powerpoint/2010/main" val="412177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Custom 1">
      <a:dk1>
        <a:sysClr val="windowText" lastClr="000000"/>
      </a:dk1>
      <a:lt1>
        <a:sysClr val="window" lastClr="FFFFFF"/>
      </a:lt1>
      <a:dk2>
        <a:srgbClr val="48070E"/>
      </a:dk2>
      <a:lt2>
        <a:srgbClr val="FFFFFF"/>
      </a:lt2>
      <a:accent1>
        <a:srgbClr val="1C6E62"/>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775</TotalTime>
  <Words>6339</Words>
  <Application>Microsoft Office PowerPoint</Application>
  <PresentationFormat>On-screen Show (4:3)</PresentationFormat>
  <Paragraphs>1343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264</cp:revision>
  <dcterms:created xsi:type="dcterms:W3CDTF">2014-11-10T19:37:45Z</dcterms:created>
  <dcterms:modified xsi:type="dcterms:W3CDTF">2017-01-25T21:26:40Z</dcterms:modified>
</cp:coreProperties>
</file>