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78" r:id="rId8"/>
    <p:sldId id="27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1" autoAdjust="0"/>
    <p:restoredTop sz="94660"/>
  </p:normalViewPr>
  <p:slideViewPr>
    <p:cSldViewPr showGuides="1">
      <p:cViewPr>
        <p:scale>
          <a:sx n="60" d="100"/>
          <a:sy n="60" d="100"/>
        </p:scale>
        <p:origin x="-32" y="96"/>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914400" y="3427274"/>
            <a:ext cx="7315200" cy="1200329"/>
          </a:xfrm>
          <a:prstGeom prst="rect">
            <a:avLst/>
          </a:prstGeom>
          <a:noFill/>
        </p:spPr>
        <p:txBody>
          <a:bodyPr wrap="square" rtlCol="0">
            <a:spAutoFit/>
          </a:bodyPr>
          <a:lstStyle/>
          <a:p>
            <a:pPr algn="ctr"/>
            <a:r>
              <a:rPr lang="en-US" sz="3600" b="1" dirty="0" smtClean="0">
                <a:latin typeface="Candara" panose="020E0502030303020204" pitchFamily="34" charset="0"/>
              </a:rPr>
              <a:t>Chapter 9: Cardiovascular Disease in Patients With ESRD</a:t>
            </a:r>
            <a:endParaRPr lang="en-US" sz="3600" b="1" dirty="0">
              <a:latin typeface="Candara" panose="020E0502030303020204" pitchFamily="34" charset="0"/>
            </a:endParaRP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2: End-Stage Renal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smtClean="0"/>
              <a:t>2016 Annual Data Report, Vol 2, ESRD, Ch 1 </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(a) ASHD</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10</a:t>
            </a:fld>
            <a:endParaRPr lang="en-US" dirty="0"/>
          </a:p>
        </p:txBody>
      </p:sp>
      <p:sp>
        <p:nvSpPr>
          <p:cNvPr id="9" name="Rectangle 8"/>
          <p:cNvSpPr/>
          <p:nvPr/>
        </p:nvSpPr>
        <p:spPr>
          <a:xfrm>
            <a:off x="952500" y="5376208"/>
            <a:ext cx="7239000" cy="1015663"/>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a:t>
            </a:r>
            <a:r>
              <a:rPr lang="en-US" i="1" baseline="30000" dirty="0" smtClean="0"/>
              <a:t>: </a:t>
            </a:r>
            <a:r>
              <a:rPr lang="en-US" i="1" baseline="30000" dirty="0"/>
              <a:t>ASHD, atherosclerotic heart </a:t>
            </a:r>
            <a:r>
              <a:rPr lang="en-US" i="1" baseline="30000" dirty="0" smtClean="0"/>
              <a:t>disease.</a:t>
            </a:r>
            <a:endParaRPr lang="en-US" i="1" baseline="30000" dirty="0">
              <a:solidFill>
                <a:srgbClr val="FF0000"/>
              </a:solidFill>
            </a:endParaRPr>
          </a:p>
        </p:txBody>
      </p:sp>
      <p:pic>
        <p:nvPicPr>
          <p:cNvPr id="5122" name="Picture 2" descr="K:\Projects\USRDS\docs\ADR\2016\Chapters\ESRD\c09_CVD\Figures_Tables\600ppi\v2_c09_CVD_f04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9" y="1219200"/>
            <a:ext cx="6858001" cy="411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35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(b) AMI</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11</a:t>
            </a:fld>
            <a:endParaRPr lang="en-US" dirty="0"/>
          </a:p>
        </p:txBody>
      </p:sp>
      <p:sp>
        <p:nvSpPr>
          <p:cNvPr id="9" name="Rectangle 8"/>
          <p:cNvSpPr/>
          <p:nvPr/>
        </p:nvSpPr>
        <p:spPr>
          <a:xfrm>
            <a:off x="952500" y="5376208"/>
            <a:ext cx="7239000" cy="1015663"/>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AMI</a:t>
            </a:r>
            <a:r>
              <a:rPr lang="en-US" i="1" baseline="30000" dirty="0"/>
              <a:t>, acute myocardial </a:t>
            </a:r>
            <a:r>
              <a:rPr lang="en-US" i="1" baseline="30000" dirty="0" smtClean="0"/>
              <a:t>infarction.</a:t>
            </a:r>
            <a:endParaRPr lang="en-US" i="1" baseline="30000" dirty="0">
              <a:solidFill>
                <a:srgbClr val="FF0000"/>
              </a:solidFill>
            </a:endParaRPr>
          </a:p>
        </p:txBody>
      </p:sp>
      <p:pic>
        <p:nvPicPr>
          <p:cNvPr id="6146" name="Picture 2" descr="K:\Projects\USRDS\docs\ADR\2016\Chapters\ESRD\c09_CVD\Figures_Tables\600ppi\v2_c09_CVD_f04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9200"/>
            <a:ext cx="6858000"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60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(c) CHF</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12</a:t>
            </a:fld>
            <a:endParaRPr lang="en-US" dirty="0"/>
          </a:p>
        </p:txBody>
      </p:sp>
      <p:sp>
        <p:nvSpPr>
          <p:cNvPr id="9" name="Rectangle 8"/>
          <p:cNvSpPr/>
          <p:nvPr/>
        </p:nvSpPr>
        <p:spPr>
          <a:xfrm>
            <a:off x="952500" y="5376208"/>
            <a:ext cx="7239000" cy="830997"/>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CHF</a:t>
            </a:r>
            <a:r>
              <a:rPr lang="en-US" i="1" baseline="30000" dirty="0"/>
              <a:t>, congestive heart </a:t>
            </a:r>
            <a:r>
              <a:rPr lang="en-US" i="1" baseline="30000" dirty="0" smtClean="0"/>
              <a:t>failure.</a:t>
            </a:r>
            <a:endParaRPr lang="en-US" i="1" baseline="30000" dirty="0">
              <a:solidFill>
                <a:srgbClr val="FF0000"/>
              </a:solidFill>
            </a:endParaRPr>
          </a:p>
        </p:txBody>
      </p:sp>
      <p:pic>
        <p:nvPicPr>
          <p:cNvPr id="7170" name="Picture 2" descr="K:\Projects\USRDS\docs\ADR\2016\Chapters\ESRD\c09_CVD\Figures_Tables\600ppi\v2_c09_CVD_f04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9200"/>
            <a:ext cx="6858000"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25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(d) VHD</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13</a:t>
            </a:fld>
            <a:endParaRPr lang="en-US" dirty="0"/>
          </a:p>
        </p:txBody>
      </p:sp>
      <p:sp>
        <p:nvSpPr>
          <p:cNvPr id="9" name="Rectangle 8"/>
          <p:cNvSpPr/>
          <p:nvPr/>
        </p:nvSpPr>
        <p:spPr>
          <a:xfrm>
            <a:off x="952500" y="5376208"/>
            <a:ext cx="7239000" cy="830997"/>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VHD</a:t>
            </a:r>
            <a:r>
              <a:rPr lang="en-US" i="1" baseline="30000" dirty="0"/>
              <a:t>, </a:t>
            </a:r>
            <a:r>
              <a:rPr lang="en-US" i="1" baseline="30000" dirty="0" err="1"/>
              <a:t>valvular</a:t>
            </a:r>
            <a:r>
              <a:rPr lang="en-US" i="1" baseline="30000" dirty="0"/>
              <a:t> heart </a:t>
            </a:r>
            <a:r>
              <a:rPr lang="en-US" i="1" baseline="30000" dirty="0" smtClean="0"/>
              <a:t>disease.</a:t>
            </a:r>
            <a:endParaRPr lang="en-US" i="1" baseline="30000" dirty="0">
              <a:solidFill>
                <a:srgbClr val="FF0000"/>
              </a:solidFill>
            </a:endParaRPr>
          </a:p>
        </p:txBody>
      </p:sp>
      <p:pic>
        <p:nvPicPr>
          <p:cNvPr id="8194" name="Picture 2" descr="K:\Projects\USRDS\docs\ADR\2016\Chapters\ESRD\c09_CVD\Figures_Tables\600ppi\v2_c09_CVD_f04_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113" y="1217613"/>
            <a:ext cx="6858000"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77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(e) CVA/TIA</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9" name="Rectangle 8"/>
          <p:cNvSpPr/>
          <p:nvPr/>
        </p:nvSpPr>
        <p:spPr>
          <a:xfrm>
            <a:off x="952500" y="5376208"/>
            <a:ext cx="7239000" cy="1015663"/>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CVA/TIA</a:t>
            </a:r>
            <a:r>
              <a:rPr lang="en-US" i="1" baseline="30000" dirty="0"/>
              <a:t>, cerebrovascular accident/transient ischemic </a:t>
            </a:r>
            <a:r>
              <a:rPr lang="en-US" i="1" baseline="30000" dirty="0" smtClean="0"/>
              <a:t>attack.</a:t>
            </a:r>
            <a:endParaRPr lang="en-US" i="1" baseline="30000" dirty="0">
              <a:solidFill>
                <a:srgbClr val="FF0000"/>
              </a:solidFill>
            </a:endParaRPr>
          </a:p>
        </p:txBody>
      </p:sp>
      <p:pic>
        <p:nvPicPr>
          <p:cNvPr id="9218" name="Picture 2" descr="K:\Projects\USRDS\docs\ADR\2016\Chapters\ESRD\c09_CVD\Figures_Tables\600ppi\v2_c09_CVD_f04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7613"/>
            <a:ext cx="6858000"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54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(f) PAD</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9" name="Rectangle 8"/>
          <p:cNvSpPr/>
          <p:nvPr/>
        </p:nvSpPr>
        <p:spPr>
          <a:xfrm>
            <a:off x="952500" y="5376208"/>
            <a:ext cx="7239000" cy="1015663"/>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PAD</a:t>
            </a:r>
            <a:r>
              <a:rPr lang="en-US" i="1" baseline="30000" dirty="0"/>
              <a:t>, peripheral arterial </a:t>
            </a:r>
            <a:r>
              <a:rPr lang="en-US" i="1" baseline="30000" dirty="0" smtClean="0"/>
              <a:t>disease.</a:t>
            </a:r>
            <a:endParaRPr lang="en-US" i="1" baseline="30000" dirty="0">
              <a:solidFill>
                <a:srgbClr val="FF0000"/>
              </a:solidFill>
            </a:endParaRPr>
          </a:p>
        </p:txBody>
      </p:sp>
      <p:pic>
        <p:nvPicPr>
          <p:cNvPr id="11266" name="Picture 2" descr="K:\Projects\USRDS\docs\ADR\2016\Chapters\ESRD\c09_CVD\Figures_Tables\600ppi\v2_c09_CVD_f04_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7613"/>
            <a:ext cx="6858000"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612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(g) AFIB</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9" name="Rectangle 8"/>
          <p:cNvSpPr/>
          <p:nvPr/>
        </p:nvSpPr>
        <p:spPr>
          <a:xfrm>
            <a:off x="952500" y="5376208"/>
            <a:ext cx="7239000" cy="830997"/>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AFIB, atrial </a:t>
            </a:r>
            <a:r>
              <a:rPr lang="en-US" i="1" baseline="30000" dirty="0" smtClean="0"/>
              <a:t>fibrillation.</a:t>
            </a:r>
            <a:endParaRPr lang="en-US" i="1" baseline="30000" dirty="0">
              <a:solidFill>
                <a:srgbClr val="FF0000"/>
              </a:solidFill>
            </a:endParaRPr>
          </a:p>
        </p:txBody>
      </p:sp>
      <p:pic>
        <p:nvPicPr>
          <p:cNvPr id="10243" name="Picture 3" descr="K:\Projects\USRDS\docs\ADR\2016\Chapters\ESRD\c09_CVD\Figures_Tables\600ppi\v2_c09_CVD_f04_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9200"/>
            <a:ext cx="6858000"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269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(h) SCA/VA</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9" name="Rectangle 8"/>
          <p:cNvSpPr/>
          <p:nvPr/>
        </p:nvSpPr>
        <p:spPr>
          <a:xfrm>
            <a:off x="952500" y="5376208"/>
            <a:ext cx="7239000" cy="1015663"/>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SCA/VA</a:t>
            </a:r>
            <a:r>
              <a:rPr lang="en-US" i="1" baseline="30000" dirty="0"/>
              <a:t>, sudden cardiac arrest and ventricular </a:t>
            </a:r>
            <a:r>
              <a:rPr lang="en-US" i="1" baseline="30000" dirty="0" smtClean="0"/>
              <a:t>arrhythmias.</a:t>
            </a:r>
            <a:endParaRPr lang="en-US" i="1" baseline="30000" dirty="0">
              <a:solidFill>
                <a:srgbClr val="FF0000"/>
              </a:solidFill>
            </a:endParaRPr>
          </a:p>
        </p:txBody>
      </p:sp>
      <p:pic>
        <p:nvPicPr>
          <p:cNvPr id="12290" name="Picture 2" descr="K:\Projects\USRDS\docs\ADR\2016\Chapters\ESRD\c09_CVD\Figures_Tables\600ppi\v2_c09_CVD_f04_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9200"/>
            <a:ext cx="6858000"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737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a:t>
            </a:r>
            <a:r>
              <a:rPr lang="en-US" sz="2400" b="1" baseline="30000" dirty="0" err="1" smtClean="0"/>
              <a:t>i</a:t>
            </a:r>
            <a:r>
              <a:rPr lang="en-US" sz="2400" b="1" baseline="30000" dirty="0" smtClean="0"/>
              <a:t>) VTE/PE</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9" name="Rectangle 8"/>
          <p:cNvSpPr/>
          <p:nvPr/>
        </p:nvSpPr>
        <p:spPr>
          <a:xfrm>
            <a:off x="952500" y="5376208"/>
            <a:ext cx="7239000" cy="1015663"/>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VTE/PE</a:t>
            </a:r>
            <a:r>
              <a:rPr lang="en-US" i="1" baseline="30000" dirty="0"/>
              <a:t>, venous thromboembolism and pulmonary embolism.</a:t>
            </a:r>
            <a:endParaRPr lang="en-US" i="1" baseline="30000" dirty="0">
              <a:solidFill>
                <a:srgbClr val="FF0000"/>
              </a:solidFill>
            </a:endParaRPr>
          </a:p>
        </p:txBody>
      </p:sp>
      <p:pic>
        <p:nvPicPr>
          <p:cNvPr id="13314" name="Picture 2" descr="K:\Projects\USRDS\docs\ADR\2016\Chapters\ESRD\c09_CVD\Figures_Tables\600ppi\v2_c09_CVD_f04_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750" y="1219200"/>
            <a:ext cx="6858000"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921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(j) PCI</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9" name="Rectangle 8"/>
          <p:cNvSpPr/>
          <p:nvPr/>
        </p:nvSpPr>
        <p:spPr>
          <a:xfrm>
            <a:off x="952500" y="5376208"/>
            <a:ext cx="7239000" cy="1015663"/>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PCI</a:t>
            </a:r>
            <a:r>
              <a:rPr lang="en-US" i="1" baseline="30000" dirty="0"/>
              <a:t>, percutaneous coronary </a:t>
            </a:r>
            <a:r>
              <a:rPr lang="en-US" i="1" baseline="30000" dirty="0" smtClean="0"/>
              <a:t>interventions.</a:t>
            </a:r>
            <a:endParaRPr lang="en-US" i="1" baseline="30000" dirty="0">
              <a:solidFill>
                <a:srgbClr val="FF0000"/>
              </a:solidFill>
            </a:endParaRPr>
          </a:p>
        </p:txBody>
      </p:sp>
      <p:pic>
        <p:nvPicPr>
          <p:cNvPr id="14338" name="Picture 2" descr="K:\Projects\USRDS\docs\ADR\2016\Chapters\ESRD\c09_CVD\Figures_Tables\600ppi\v2_c09_CVD_f04_j.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1888" y="1219200"/>
            <a:ext cx="6858000"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387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25812"/>
          </a:xfrm>
          <a:prstGeom prst="rect">
            <a:avLst/>
          </a:prstGeom>
        </p:spPr>
        <p:txBody>
          <a:bodyPr wrap="square">
            <a:spAutoFit/>
          </a:bodyPr>
          <a:lstStyle/>
          <a:p>
            <a:pPr algn="ctr"/>
            <a:r>
              <a:rPr lang="en-US" sz="2800" b="1" baseline="30000" dirty="0"/>
              <a:t>  Figure 9</a:t>
            </a:r>
            <a:r>
              <a:rPr lang="en-US" sz="2800" b="1" baseline="30000" dirty="0" smtClean="0"/>
              <a:t>.1 </a:t>
            </a:r>
            <a:r>
              <a:rPr lang="en-US" sz="2800" b="1" baseline="30000" dirty="0"/>
              <a:t>Causes of death in ESRD patients, </a:t>
            </a:r>
            <a:r>
              <a:rPr lang="en-US" sz="2800" b="1" baseline="30000" dirty="0" smtClean="0"/>
              <a:t>2012-2014</a:t>
            </a:r>
          </a:p>
          <a:p>
            <a:pPr algn="ctr"/>
            <a:r>
              <a:rPr lang="en-US" sz="2400" b="1" baseline="30000" dirty="0" smtClean="0"/>
              <a:t>(a) Denominator excludes missing/unknown causes of death</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9" name="Rectangle 8"/>
          <p:cNvSpPr/>
          <p:nvPr/>
        </p:nvSpPr>
        <p:spPr>
          <a:xfrm>
            <a:off x="952500" y="5569803"/>
            <a:ext cx="7239000" cy="830997"/>
          </a:xfrm>
          <a:prstGeom prst="rect">
            <a:avLst/>
          </a:prstGeom>
        </p:spPr>
        <p:txBody>
          <a:bodyPr wrap="square">
            <a:spAutoFit/>
          </a:bodyPr>
          <a:lstStyle/>
          <a:p>
            <a:r>
              <a:rPr lang="en-US" i="1" baseline="30000" dirty="0"/>
              <a:t>Data Source: Special analysis using Reference Table H12. </a:t>
            </a:r>
            <a:r>
              <a:rPr lang="en-US" i="1" baseline="30000" dirty="0" smtClean="0"/>
              <a:t>Denominator </a:t>
            </a:r>
            <a:r>
              <a:rPr lang="en-US" i="1" baseline="30000" dirty="0"/>
              <a:t>includes other causes of death and excludes missing/unknown causes of death (24.7% of patients have unknown or missing causes of death</a:t>
            </a:r>
            <a:r>
              <a:rPr lang="en-US" i="1" baseline="30000" dirty="0" smtClean="0"/>
              <a:t>). Abbreviations</a:t>
            </a:r>
            <a:r>
              <a:rPr lang="en-US" i="1" baseline="30000" dirty="0"/>
              <a:t>: ASHD, atherosclerotic heart disease; AMI, acute myocardial infarction; CHF, congestive heart failure; CVA, cerebrovascular accident</a:t>
            </a:r>
            <a:r>
              <a:rPr lang="en-US" i="1" baseline="30000" dirty="0" smtClean="0"/>
              <a:t>.</a:t>
            </a:r>
            <a:endParaRPr lang="en-US" i="1" baseline="30000" dirty="0">
              <a:solidFill>
                <a:srgbClr val="FF0000"/>
              </a:solidFill>
            </a:endParaRPr>
          </a:p>
        </p:txBody>
      </p:sp>
      <p:pic>
        <p:nvPicPr>
          <p:cNvPr id="1026" name="Picture 2" descr="K:\Projects\USRDS\docs\ADR\2016\Chapters\ESRD\c09_CVD\Figures_Tables\600ppi\v2_c09_CVD_f01_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269" b="22100"/>
          <a:stretch/>
        </p:blipFill>
        <p:spPr bwMode="auto">
          <a:xfrm>
            <a:off x="914400" y="1295400"/>
            <a:ext cx="7315200" cy="39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(k) CABG</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9" name="Rectangle 8"/>
          <p:cNvSpPr/>
          <p:nvPr/>
        </p:nvSpPr>
        <p:spPr>
          <a:xfrm>
            <a:off x="952500" y="5376208"/>
            <a:ext cx="7239000" cy="1015663"/>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CABG</a:t>
            </a:r>
            <a:r>
              <a:rPr lang="en-US" i="1" baseline="30000" dirty="0"/>
              <a:t>, coronary artery bypass </a:t>
            </a:r>
            <a:r>
              <a:rPr lang="en-US" i="1" baseline="30000" dirty="0" smtClean="0"/>
              <a:t>grafting.</a:t>
            </a:r>
            <a:endParaRPr lang="en-US" i="1" baseline="30000" dirty="0">
              <a:solidFill>
                <a:srgbClr val="FF0000"/>
              </a:solidFill>
            </a:endParaRPr>
          </a:p>
        </p:txBody>
      </p:sp>
      <p:pic>
        <p:nvPicPr>
          <p:cNvPr id="15362" name="Picture 2" descr="K:\Projects\USRDS\docs\ADR\2016\Chapters\ESRD\c09_CVD\Figures_Tables\600ppi\v2_c09_CVD_f04_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43000"/>
            <a:ext cx="6858000" cy="411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240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(l) ICD/CRT-D</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9" name="Rectangle 8"/>
          <p:cNvSpPr/>
          <p:nvPr/>
        </p:nvSpPr>
        <p:spPr>
          <a:xfrm>
            <a:off x="952500" y="5376208"/>
            <a:ext cx="7239000" cy="1015663"/>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ICD/CRT-D</a:t>
            </a:r>
            <a:r>
              <a:rPr lang="en-US" i="1" baseline="30000" dirty="0"/>
              <a:t>, implantable cardioverter defibrillators/cardiac resynchronization therapy with defibrillator </a:t>
            </a:r>
            <a:r>
              <a:rPr lang="en-US" i="1" baseline="30000" dirty="0" smtClean="0"/>
              <a:t>devices.</a:t>
            </a:r>
            <a:endParaRPr lang="en-US" i="1" baseline="30000" dirty="0">
              <a:solidFill>
                <a:srgbClr val="FF0000"/>
              </a:solidFill>
            </a:endParaRPr>
          </a:p>
        </p:txBody>
      </p:sp>
      <p:pic>
        <p:nvPicPr>
          <p:cNvPr id="16386" name="Picture 2" descr="K:\Projects\USRDS\docs\ADR\2016\Chapters\ESRD\c09_CVD\Figures_Tables\600ppi\v2_c09_CVD_f04_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43000"/>
            <a:ext cx="6858000"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767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9.4 </a:t>
            </a:r>
            <a:r>
              <a:rPr lang="en-US" sz="2800" b="1" baseline="30000" dirty="0"/>
              <a:t>Probability of survival of adult ESRD patients with or without a cardiovascular disease or undergoing a cardiovascular procedure, adjusted for age and sex, 2013-2014</a:t>
            </a:r>
            <a:endParaRPr lang="en-US" sz="2800" b="1" baseline="30000" dirty="0" smtClean="0"/>
          </a:p>
          <a:p>
            <a:pPr algn="ctr"/>
            <a:r>
              <a:rPr lang="en-US" sz="2400" b="1" baseline="30000" dirty="0" smtClean="0"/>
              <a:t>(m) CAS/CEA</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9" name="Rectangle 8"/>
          <p:cNvSpPr/>
          <p:nvPr/>
        </p:nvSpPr>
        <p:spPr>
          <a:xfrm>
            <a:off x="952500" y="5376208"/>
            <a:ext cx="7239000" cy="1015663"/>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2012, who are continuously enrolled in Medicare Parts A and B from January, 1, 2011 to December 31, 2011, and whose first ESRD service date is at least 90 days prior to January 1, 2012, and survived past 2012. Abbreviations: </a:t>
            </a:r>
            <a:r>
              <a:rPr lang="en-US" i="1" baseline="30000" dirty="0" smtClean="0"/>
              <a:t>CAS/CEA</a:t>
            </a:r>
            <a:r>
              <a:rPr lang="en-US" i="1" baseline="30000" dirty="0"/>
              <a:t>, carotid artery stunting and carotid artery </a:t>
            </a:r>
            <a:r>
              <a:rPr lang="en-US" i="1" baseline="30000" dirty="0" smtClean="0"/>
              <a:t>endarterectomy.</a:t>
            </a:r>
            <a:endParaRPr lang="en-US" i="1" baseline="30000" dirty="0">
              <a:solidFill>
                <a:srgbClr val="FF0000"/>
              </a:solidFill>
            </a:endParaRPr>
          </a:p>
        </p:txBody>
      </p:sp>
      <p:pic>
        <p:nvPicPr>
          <p:cNvPr id="17410" name="Picture 2" descr="K:\Projects\USRDS\docs\ADR\2016\Chapters\ESRD\c09_CVD\Figures_Tables\600ppi\v2_c09_CVD_f04_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06500"/>
            <a:ext cx="6858000" cy="411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50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379591"/>
          </a:xfrm>
          <a:prstGeom prst="rect">
            <a:avLst/>
          </a:prstGeom>
        </p:spPr>
        <p:txBody>
          <a:bodyPr wrap="square">
            <a:spAutoFit/>
          </a:bodyPr>
          <a:lstStyle/>
          <a:p>
            <a:pPr algn="ctr"/>
            <a:r>
              <a:rPr lang="en-US" sz="2800" b="1" baseline="30000" dirty="0"/>
              <a:t>  Figure </a:t>
            </a:r>
            <a:r>
              <a:rPr lang="en-US" sz="2800" b="1" baseline="30000" dirty="0" smtClean="0"/>
              <a:t>9.5 </a:t>
            </a:r>
            <a:r>
              <a:rPr lang="en-US" sz="2800" b="1" baseline="30000" dirty="0"/>
              <a:t>Heart failure in adult ESRD patients by modality, </a:t>
            </a:r>
            <a:r>
              <a:rPr lang="en-US" sz="2800" b="1" baseline="30000" dirty="0" smtClean="0"/>
              <a:t>2014</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9" name="Rectangle 8"/>
          <p:cNvSpPr/>
          <p:nvPr/>
        </p:nvSpPr>
        <p:spPr>
          <a:xfrm>
            <a:off x="952500" y="5646003"/>
            <a:ext cx="7239000" cy="830997"/>
          </a:xfrm>
          <a:prstGeom prst="rect">
            <a:avLst/>
          </a:prstGeom>
        </p:spPr>
        <p:txBody>
          <a:bodyPr wrap="square">
            <a:spAutoFit/>
          </a:bodyPr>
          <a:lstStyle/>
          <a:p>
            <a:r>
              <a:rPr lang="en-US" i="1" baseline="30000" dirty="0"/>
              <a:t>Data Source: Special analyses, USRDS ESRD Database. Point prevalent hemodialysis and peritoneal dialysis patients aged 22 and older, with Medicare as primary payer on January 1, 2014, who are continuously enrolled in Medicare Parts A and B from January, 1, 2013 to December 31, 2013,and ESRD service date is at least 90 days prior to January 1, 2014. Abbreviations: HD, hemodialysis; PD, peritoneal </a:t>
            </a:r>
            <a:r>
              <a:rPr lang="en-US" i="1" baseline="30000" dirty="0" smtClean="0"/>
              <a:t>dialysis.</a:t>
            </a:r>
            <a:endParaRPr lang="en-US" i="1" baseline="30000" dirty="0">
              <a:solidFill>
                <a:srgbClr val="FF0000"/>
              </a:solidFill>
            </a:endParaRPr>
          </a:p>
        </p:txBody>
      </p:sp>
      <p:pic>
        <p:nvPicPr>
          <p:cNvPr id="18436" name="Picture 4" descr="K:\Projects\USRDS\docs\ADR\2016\Chapters\ESRD\c09_CVD\Figures_Tables\600ppi\v2_c09_CVD_f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95174"/>
            <a:ext cx="4572000" cy="514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43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25812"/>
          </a:xfrm>
          <a:prstGeom prst="rect">
            <a:avLst/>
          </a:prstGeom>
        </p:spPr>
        <p:txBody>
          <a:bodyPr wrap="square">
            <a:spAutoFit/>
          </a:bodyPr>
          <a:lstStyle/>
          <a:p>
            <a:pPr algn="ctr"/>
            <a:r>
              <a:rPr lang="en-US" sz="2800" b="1" baseline="30000" dirty="0"/>
              <a:t>  Figure 9</a:t>
            </a:r>
            <a:r>
              <a:rPr lang="en-US" sz="2800" b="1" baseline="30000" dirty="0" smtClean="0"/>
              <a:t>.1 </a:t>
            </a:r>
            <a:r>
              <a:rPr lang="en-US" sz="2800" b="1" baseline="30000" dirty="0"/>
              <a:t>Causes of death in ESRD patients, </a:t>
            </a:r>
            <a:r>
              <a:rPr lang="en-US" sz="2800" b="1" baseline="30000" dirty="0" smtClean="0"/>
              <a:t>2012-2014</a:t>
            </a:r>
          </a:p>
          <a:p>
            <a:pPr algn="ctr"/>
            <a:r>
              <a:rPr lang="en-US" sz="2400" b="1" baseline="30000" dirty="0" smtClean="0"/>
              <a:t>(b) Denominator includes missing/unknown causes of death</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9" name="Rectangle 8"/>
          <p:cNvSpPr/>
          <p:nvPr/>
        </p:nvSpPr>
        <p:spPr>
          <a:xfrm>
            <a:off x="952500" y="5200471"/>
            <a:ext cx="7239000" cy="1200329"/>
          </a:xfrm>
          <a:prstGeom prst="rect">
            <a:avLst/>
          </a:prstGeom>
        </p:spPr>
        <p:txBody>
          <a:bodyPr wrap="square">
            <a:spAutoFit/>
          </a:bodyPr>
          <a:lstStyle/>
          <a:p>
            <a:r>
              <a:rPr lang="en-US" i="1" baseline="30000" dirty="0"/>
              <a:t>Data Source: Special analysis using Reference Table H12. </a:t>
            </a:r>
            <a:r>
              <a:rPr lang="en-US" i="1" baseline="30000" dirty="0" smtClean="0"/>
              <a:t>Denominator includes other known causes, unknown causes of death, and records that are missing the cause of death. Unknown causes include records from the CMS 2746 ESRD death notification form that specifically designate an unknown cause of death. Missing includes records in the ESRD database that are missing the CMS 2746, or have the form but are missing or have recording errors in the primary cause of death field. Abbreviations</a:t>
            </a:r>
            <a:r>
              <a:rPr lang="en-US" i="1" baseline="30000" dirty="0"/>
              <a:t>: ASHD, atherosclerotic heart disease; AMI, acute myocardial infarction; CHF, congestive heart failure; CVA, cerebrovascular accident</a:t>
            </a:r>
            <a:r>
              <a:rPr lang="en-US" i="1" baseline="30000" dirty="0" smtClean="0"/>
              <a:t>.</a:t>
            </a:r>
            <a:endParaRPr lang="en-US" i="1" baseline="30000" dirty="0">
              <a:solidFill>
                <a:srgbClr val="FF0000"/>
              </a:solidFill>
            </a:endParaRPr>
          </a:p>
        </p:txBody>
      </p:sp>
      <p:pic>
        <p:nvPicPr>
          <p:cNvPr id="2050" name="Picture 2" descr="K:\Projects\USRDS\docs\ADR\2016\Chapters\ESRD\c09_CVD\Figures_Tables\600ppi\v2_c09_CVD_f01_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407" b="25836"/>
          <a:stretch/>
        </p:blipFill>
        <p:spPr bwMode="auto">
          <a:xfrm>
            <a:off x="914400" y="1295400"/>
            <a:ext cx="7315200" cy="364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20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9.2 </a:t>
            </a:r>
            <a:r>
              <a:rPr lang="en-US" sz="2800" b="1" baseline="30000" dirty="0"/>
              <a:t>Prevalence of cardiovascular diseases in adult ESRD patients, by treatment modality, 2014</a:t>
            </a:r>
            <a:endParaRPr lang="en-US" sz="2400" b="1" baseline="30000" dirty="0" smtClean="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sp>
        <p:nvSpPr>
          <p:cNvPr id="9" name="Rectangle 8"/>
          <p:cNvSpPr/>
          <p:nvPr/>
        </p:nvSpPr>
        <p:spPr>
          <a:xfrm>
            <a:off x="952500" y="5029200"/>
            <a:ext cx="7239000" cy="1384995"/>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2014, who are continuously enrolled in Medicare Parts A and B from January, 1, 2013 to December 31, 2013,and ESRD service date is at least 90 days prior to January 1, 2014. Abbreviations: AFIB, atrial fibrillation; AMI, acute myocardial infarction; ASHD, atherosclerotic heart disease; CHF, congestive heart failure; CVA/TIA, cerebrovascular accident/transient ischemic attack; CVD, cardiovascular disease; PAD, peripheral arterial disease; SCA/VA, sudden cardiac arrest and ventricular arrhythmias; VHD, </a:t>
            </a:r>
            <a:r>
              <a:rPr lang="en-US" i="1" baseline="30000" dirty="0" err="1"/>
              <a:t>valvular</a:t>
            </a:r>
            <a:r>
              <a:rPr lang="en-US" i="1" baseline="30000" dirty="0"/>
              <a:t> heart disease; VTE/PE, venous thromboembolism and pulmonary embolism.</a:t>
            </a:r>
            <a:endParaRPr lang="en-US" i="1" baseline="30000" dirty="0">
              <a:solidFill>
                <a:srgbClr val="FF0000"/>
              </a:solidFill>
            </a:endParaRPr>
          </a:p>
        </p:txBody>
      </p:sp>
      <p:pic>
        <p:nvPicPr>
          <p:cNvPr id="3074" name="Picture 2" descr="K:\Projects\USRDS\docs\ADR\2016\Chapters\ESRD\c09_CVD\Figures_Tables\600ppi\v2_c09_CVD_f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838200"/>
            <a:ext cx="5577840" cy="421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93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Figure </a:t>
            </a:r>
            <a:r>
              <a:rPr lang="en-US" sz="2800" b="1" baseline="30000" dirty="0" smtClean="0"/>
              <a:t>9.3 </a:t>
            </a:r>
            <a:r>
              <a:rPr lang="en-US" sz="2800" b="1" baseline="30000" dirty="0"/>
              <a:t>Prevalence of cardiovascular diseases in adult ESRD patients, by age, 2014</a:t>
            </a:r>
            <a:endParaRPr lang="en-US" sz="2400" b="1" baseline="30000" dirty="0" smtClean="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sp>
        <p:nvSpPr>
          <p:cNvPr id="9" name="Rectangle 8"/>
          <p:cNvSpPr/>
          <p:nvPr/>
        </p:nvSpPr>
        <p:spPr>
          <a:xfrm>
            <a:off x="952500" y="5029200"/>
            <a:ext cx="7239000" cy="1384995"/>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2014, who are continuously enrolled in Medicare Parts A and B from January, 1, 2013 to December 31, 2013,and ESRD service date is at least 90 days prior to January 1, 2014. Abbreviations: AFIB, atrial fibrillation; AMI, acute myocardial infarction; ASHD, atherosclerotic heart disease; CHF, congestive heart failure; CVA/TIA, cerebrovascular accident/transient ischemic attack; CVD, cardiovascular disease; PAD, peripheral arterial disease; SCA/VA, sudden cardiac arrest and ventricular arrhythmias; VHD, </a:t>
            </a:r>
            <a:r>
              <a:rPr lang="en-US" i="1" baseline="30000" dirty="0" err="1"/>
              <a:t>valvular</a:t>
            </a:r>
            <a:r>
              <a:rPr lang="en-US" i="1" baseline="30000" dirty="0"/>
              <a:t> heart disease; VTE/PE, venous thromboembolism and pulmonary embolism.</a:t>
            </a:r>
            <a:endParaRPr lang="en-US" i="1" baseline="30000" dirty="0">
              <a:solidFill>
                <a:srgbClr val="FF0000"/>
              </a:solidFill>
            </a:endParaRPr>
          </a:p>
        </p:txBody>
      </p:sp>
      <p:pic>
        <p:nvPicPr>
          <p:cNvPr id="4098" name="Picture 2" descr="K:\Projects\USRDS\docs\ADR\2016\Chapters\ESRD\c09_CVD\Figures_Tables\600ppi\v2_c09_CVD_f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2120" y="685800"/>
            <a:ext cx="5577840" cy="426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986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666849"/>
          </a:xfrm>
          <a:prstGeom prst="rect">
            <a:avLst/>
          </a:prstGeom>
        </p:spPr>
        <p:txBody>
          <a:bodyPr wrap="square">
            <a:spAutoFit/>
          </a:bodyPr>
          <a:lstStyle/>
          <a:p>
            <a:pPr algn="ctr"/>
            <a:r>
              <a:rPr lang="en-US" sz="2800" b="1" baseline="30000" dirty="0"/>
              <a:t>  </a:t>
            </a:r>
            <a:r>
              <a:rPr lang="en-US" sz="2600" b="1" baseline="30000" dirty="0" smtClean="0"/>
              <a:t>Table 9.1 Prevalence </a:t>
            </a:r>
            <a:r>
              <a:rPr lang="en-US" sz="2600" b="1" baseline="30000" dirty="0"/>
              <a:t>of (a) cardiovascular comorbidities &amp; (b) cardiovascular procedures in adult ESRD patients, (%) by treatment modality, age, race, &amp; sex, 2014</a:t>
            </a:r>
            <a:endParaRPr lang="en-US" sz="2600" b="1" baseline="30000" dirty="0" smtClean="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6</a:t>
            </a:fld>
            <a:endParaRPr lang="en-US" dirty="0"/>
          </a:p>
        </p:txBody>
      </p:sp>
      <p:sp>
        <p:nvSpPr>
          <p:cNvPr id="5" name="TextBox 4"/>
          <p:cNvSpPr txBox="1"/>
          <p:nvPr/>
        </p:nvSpPr>
        <p:spPr>
          <a:xfrm>
            <a:off x="228600" y="5955268"/>
            <a:ext cx="5638800" cy="369332"/>
          </a:xfrm>
          <a:prstGeom prst="rect">
            <a:avLst/>
          </a:prstGeom>
          <a:noFill/>
        </p:spPr>
        <p:txBody>
          <a:bodyPr wrap="square" rtlCol="0">
            <a:spAutoFit/>
          </a:bodyPr>
          <a:lstStyle/>
          <a:p>
            <a:r>
              <a:rPr lang="en-US" dirty="0" smtClean="0"/>
              <a:t>(</a:t>
            </a:r>
            <a:r>
              <a:rPr lang="en-US" i="1" dirty="0"/>
              <a:t>Continued on the next slide</a:t>
            </a:r>
            <a:r>
              <a:rPr lang="en-US" dirty="0"/>
              <a:t>)</a:t>
            </a:r>
          </a:p>
        </p:txBody>
      </p:sp>
      <p:graphicFrame>
        <p:nvGraphicFramePr>
          <p:cNvPr id="3" name="Table 2"/>
          <p:cNvGraphicFramePr>
            <a:graphicFrameLocks noGrp="1"/>
          </p:cNvGraphicFramePr>
          <p:nvPr>
            <p:extLst>
              <p:ext uri="{D42A27DB-BD31-4B8C-83A1-F6EECF244321}">
                <p14:modId xmlns:p14="http://schemas.microsoft.com/office/powerpoint/2010/main" val="512789582"/>
              </p:ext>
            </p:extLst>
          </p:nvPr>
        </p:nvGraphicFramePr>
        <p:xfrm>
          <a:off x="228600" y="914400"/>
          <a:ext cx="8534401" cy="4944850"/>
        </p:xfrm>
        <a:graphic>
          <a:graphicData uri="http://schemas.openxmlformats.org/drawingml/2006/table">
            <a:tbl>
              <a:tblPr firstRow="1" firstCol="1" bandRow="1"/>
              <a:tblGrid>
                <a:gridCol w="1623704"/>
                <a:gridCol w="1123563"/>
                <a:gridCol w="579727"/>
                <a:gridCol w="491560"/>
                <a:gridCol w="491560"/>
                <a:gridCol w="494679"/>
                <a:gridCol w="508724"/>
                <a:gridCol w="508724"/>
                <a:gridCol w="1022132"/>
                <a:gridCol w="491560"/>
                <a:gridCol w="599234"/>
                <a:gridCol w="599234"/>
              </a:tblGrid>
              <a:tr h="158993">
                <a:tc gridSpan="12">
                  <a:txBody>
                    <a:bodyPr/>
                    <a:lstStyle/>
                    <a:p>
                      <a:pPr marL="342900" marR="0" lvl="0" indent="-342900" algn="ctr" fontAlgn="base">
                        <a:lnSpc>
                          <a:spcPct val="115000"/>
                        </a:lnSpc>
                        <a:spcBef>
                          <a:spcPts val="0"/>
                        </a:spcBef>
                        <a:spcAft>
                          <a:spcPts val="0"/>
                        </a:spcAft>
                        <a:buFont typeface="+mj-lt"/>
                        <a:buAutoNum type="alphaLcParenBoth"/>
                      </a:pPr>
                      <a:r>
                        <a:rPr lang="en-US" sz="1200" b="1" u="none" strike="noStrike" kern="0" spc="0" dirty="0">
                          <a:solidFill>
                            <a:srgbClr val="000000"/>
                          </a:solidFill>
                          <a:effectLst/>
                          <a:latin typeface="Calibri"/>
                          <a:ea typeface="Times New Roman"/>
                          <a:cs typeface="Times New Roman"/>
                        </a:rPr>
                        <a:t>Cardiovascular Comorbidities</a:t>
                      </a:r>
                      <a:endParaRPr lang="en-US" sz="1200" u="none" strike="noStrike" kern="0" spc="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993">
                <a:tc rowSpan="2">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 Patients</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 Patients</a:t>
                      </a:r>
                      <a:endParaRPr lang="en-US" sz="1200">
                        <a:effectLst/>
                        <a:latin typeface="Calibri"/>
                        <a:ea typeface="Times New Roman"/>
                        <a:cs typeface="Times New Roman"/>
                      </a:endParaRPr>
                    </a:p>
                  </a:txBody>
                  <a:tcPr marL="12853" marR="509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798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Overall</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22-44</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45-64</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65-74</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75+</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White</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Blk/Af Am</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Other</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Male</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Female</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28">
                <a:tc gridSpan="3">
                  <a:txBody>
                    <a:bodyPr/>
                    <a:lstStyle/>
                    <a:p>
                      <a:pPr marL="0" marR="0">
                        <a:lnSpc>
                          <a:spcPct val="115000"/>
                        </a:lnSpc>
                        <a:spcBef>
                          <a:spcPts val="0"/>
                        </a:spcBef>
                        <a:spcAft>
                          <a:spcPts val="0"/>
                        </a:spcAft>
                      </a:pPr>
                      <a:r>
                        <a:rPr lang="en-US" sz="1200" b="1" dirty="0">
                          <a:solidFill>
                            <a:srgbClr val="000000"/>
                          </a:solidFill>
                          <a:effectLst/>
                          <a:latin typeface="Calibri"/>
                          <a:ea typeface="Times New Roman"/>
                          <a:cs typeface="Times New Roman"/>
                        </a:rPr>
                        <a:t>Atherosclerotic heart disease (ASHD)</a:t>
                      </a:r>
                      <a:r>
                        <a:rPr lang="en-US" sz="1200" b="1" baseline="300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r>
              <a:tr h="142675">
                <a:tc>
                  <a:txBody>
                    <a:bodyPr/>
                    <a:lstStyle/>
                    <a:p>
                      <a:pPr marL="0" marR="0" indent="91440">
                        <a:lnSpc>
                          <a:spcPct val="115000"/>
                        </a:lnSpc>
                        <a:spcBef>
                          <a:spcPts val="0"/>
                        </a:spcBef>
                        <a:spcAft>
                          <a:spcPts val="0"/>
                        </a:spcAft>
                      </a:pPr>
                      <a:r>
                        <a:rPr lang="en-US" sz="1200" dirty="0">
                          <a:solidFill>
                            <a:srgbClr val="000000"/>
                          </a:solidFill>
                          <a:effectLst/>
                          <a:latin typeface="Calibri"/>
                          <a:ea typeface="Times New Roman"/>
                          <a:cs typeface="Times New Roman"/>
                        </a:rPr>
                        <a:t>Hemodialysis</a:t>
                      </a:r>
                      <a:endParaRPr lang="en-US" sz="1200" dirty="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191,559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46.2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18.9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41.4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54.1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57.4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50.8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40.3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44.0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46.8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45.4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dirty="0">
                          <a:solidFill>
                            <a:srgbClr val="000000"/>
                          </a:solidFill>
                          <a:effectLst/>
                          <a:latin typeface="Calibri"/>
                          <a:ea typeface="Times New Roman"/>
                          <a:cs typeface="Times New Roman"/>
                        </a:rPr>
                        <a:t>Peritoneal dialysis</a:t>
                      </a:r>
                      <a:endParaRPr lang="en-US" sz="1200" dirty="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15,225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38.3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16.1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34.9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49.4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53.8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41.8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31.6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32.3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43.4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32.8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dirty="0">
                          <a:solidFill>
                            <a:srgbClr val="000000"/>
                          </a:solidFill>
                          <a:effectLst/>
                          <a:latin typeface="Calibri"/>
                          <a:ea typeface="Times New Roman"/>
                          <a:cs typeface="Times New Roman"/>
                        </a:rPr>
                        <a:t>Transplant</a:t>
                      </a:r>
                      <a:endParaRPr lang="en-US" sz="1200" dirty="0">
                        <a:effectLst/>
                        <a:latin typeface="Calibri"/>
                        <a:ea typeface="Times New Roman"/>
                        <a:cs typeface="Times New Roman"/>
                      </a:endParaRPr>
                    </a:p>
                  </a:txBody>
                  <a:tcPr marL="12853" marR="509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14,918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32.9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28.1</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42.6</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49.4</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35.8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26.0</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30.3</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35.5</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28.9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r>
              <a:tr h="158528">
                <a:tc gridSpan="3">
                  <a:txBody>
                    <a:bodyPr/>
                    <a:lstStyle/>
                    <a:p>
                      <a:pPr marL="0" marR="0">
                        <a:lnSpc>
                          <a:spcPct val="115000"/>
                        </a:lnSpc>
                        <a:spcBef>
                          <a:spcPts val="0"/>
                        </a:spcBef>
                        <a:spcAft>
                          <a:spcPts val="0"/>
                        </a:spcAft>
                      </a:pPr>
                      <a:r>
                        <a:rPr lang="en-US" sz="1200" b="1" dirty="0">
                          <a:solidFill>
                            <a:srgbClr val="000000"/>
                          </a:solidFill>
                          <a:effectLst/>
                          <a:latin typeface="Calibri"/>
                          <a:ea typeface="Times New Roman"/>
                          <a:cs typeface="Times New Roman"/>
                        </a:rPr>
                        <a:t>Acute myocardial infarction (AMI)</a:t>
                      </a:r>
                      <a:r>
                        <a:rPr lang="en-US" sz="1200" b="1" baseline="300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r>
              <a:tr h="142675">
                <a:tc>
                  <a:txBody>
                    <a:bodyPr/>
                    <a:lstStyle/>
                    <a:p>
                      <a:pPr marL="0" marR="0" indent="91440">
                        <a:lnSpc>
                          <a:spcPct val="115000"/>
                        </a:lnSpc>
                        <a:spcBef>
                          <a:spcPts val="0"/>
                        </a:spcBef>
                        <a:spcAft>
                          <a:spcPts val="0"/>
                        </a:spcAft>
                      </a:pPr>
                      <a:r>
                        <a:rPr lang="en-US" sz="1200" dirty="0">
                          <a:solidFill>
                            <a:srgbClr val="000000"/>
                          </a:solidFill>
                          <a:effectLst/>
                          <a:latin typeface="Calibri"/>
                          <a:ea typeface="Times New Roman"/>
                          <a:cs typeface="Times New Roman"/>
                        </a:rPr>
                        <a:t>Hemodialysis</a:t>
                      </a:r>
                      <a:endParaRPr lang="en-US" sz="1200" dirty="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191,559</a:t>
                      </a:r>
                      <a:endParaRPr lang="en-US" sz="1200" dirty="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18.8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18.7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17.4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13.5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16.0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15,225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13.4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18.2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18.8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9.2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Transplant</a:t>
                      </a:r>
                      <a:endParaRPr lang="en-US" sz="1200">
                        <a:effectLst/>
                        <a:latin typeface="Calibri"/>
                        <a:ea typeface="Times New Roman"/>
                        <a:cs typeface="Times New Roman"/>
                      </a:endParaRPr>
                    </a:p>
                  </a:txBody>
                  <a:tcPr marL="12853" marR="509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14,918</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11.1</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3.3</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9.9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14.6</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15.0</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8.6</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11.7</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r>
              <a:tr h="158528">
                <a:tc gridSpan="3">
                  <a:txBody>
                    <a:bodyPr/>
                    <a:lstStyle/>
                    <a:p>
                      <a:pPr marL="0" marR="0">
                        <a:lnSpc>
                          <a:spcPct val="115000"/>
                        </a:lnSpc>
                        <a:spcBef>
                          <a:spcPts val="0"/>
                        </a:spcBef>
                        <a:spcAft>
                          <a:spcPts val="0"/>
                        </a:spcAft>
                      </a:pPr>
                      <a:r>
                        <a:rPr lang="en-US" sz="1200" b="1" dirty="0">
                          <a:solidFill>
                            <a:srgbClr val="000000"/>
                          </a:solidFill>
                          <a:effectLst/>
                          <a:latin typeface="Calibri"/>
                          <a:ea typeface="Times New Roman"/>
                          <a:cs typeface="Times New Roman"/>
                        </a:rPr>
                        <a:t>Congestive heart failure (CHF)</a:t>
                      </a:r>
                      <a:endParaRPr lang="en-US" sz="120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Hemodialysis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191,559</a:t>
                      </a:r>
                      <a:endParaRPr lang="en-US" sz="1200" dirty="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43.8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27.8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39.7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48.4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52.4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45.1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42.8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38.5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42.0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15,225</a:t>
                      </a:r>
                      <a:endParaRPr lang="en-US" sz="1200" dirty="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31.7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29.5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38.0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40.7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32.1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32.4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25.5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33.4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29.9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Transplant</a:t>
                      </a:r>
                      <a:endParaRPr lang="en-US" sz="1200">
                        <a:effectLst/>
                        <a:latin typeface="Calibri"/>
                        <a:ea typeface="Times New Roman"/>
                        <a:cs typeface="Times New Roman"/>
                      </a:endParaRPr>
                    </a:p>
                  </a:txBody>
                  <a:tcPr marL="12853" marR="509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14,918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28.1</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10.3</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22.1</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36.3</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44.9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29.3</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25.9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24.0</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28.2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27.9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r>
              <a:tr h="158528">
                <a:tc gridSpan="3">
                  <a:txBody>
                    <a:bodyPr/>
                    <a:lstStyle/>
                    <a:p>
                      <a:pPr marL="0" marR="0">
                        <a:lnSpc>
                          <a:spcPct val="115000"/>
                        </a:lnSpc>
                        <a:spcBef>
                          <a:spcPts val="0"/>
                        </a:spcBef>
                        <a:spcAft>
                          <a:spcPts val="0"/>
                        </a:spcAft>
                      </a:pPr>
                      <a:r>
                        <a:rPr lang="en-US" sz="1200" b="1" dirty="0" err="1">
                          <a:solidFill>
                            <a:srgbClr val="000000"/>
                          </a:solidFill>
                          <a:effectLst/>
                          <a:latin typeface="Calibri"/>
                          <a:ea typeface="Times New Roman"/>
                          <a:cs typeface="Times New Roman"/>
                        </a:rPr>
                        <a:t>Valvular</a:t>
                      </a:r>
                      <a:r>
                        <a:rPr lang="en-US" sz="1200" b="1" dirty="0">
                          <a:solidFill>
                            <a:srgbClr val="000000"/>
                          </a:solidFill>
                          <a:effectLst/>
                          <a:latin typeface="Calibri"/>
                          <a:ea typeface="Times New Roman"/>
                          <a:cs typeface="Times New Roman"/>
                        </a:rPr>
                        <a:t> heart disease (VHD)</a:t>
                      </a:r>
                      <a:endParaRPr lang="en-US" sz="120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Hemodialysis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191,559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16.3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13.7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17.6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21.6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17.6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17.4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15,225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16.1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21.2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Transplant</a:t>
                      </a:r>
                      <a:endParaRPr lang="en-US" sz="1200">
                        <a:effectLst/>
                        <a:latin typeface="Calibri"/>
                        <a:ea typeface="Times New Roman"/>
                        <a:cs typeface="Times New Roman"/>
                      </a:endParaRPr>
                    </a:p>
                  </a:txBody>
                  <a:tcPr marL="12853" marR="509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14,918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12.5</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4.7</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8.7</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16.4</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22.4</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13.5</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10.4</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9.9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13.3</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r>
              <a:tr h="158528">
                <a:tc gridSpan="5">
                  <a:txBody>
                    <a:bodyPr/>
                    <a:lstStyle/>
                    <a:p>
                      <a:pPr marL="0" marR="0">
                        <a:lnSpc>
                          <a:spcPct val="115000"/>
                        </a:lnSpc>
                        <a:spcBef>
                          <a:spcPts val="0"/>
                        </a:spcBef>
                        <a:spcAft>
                          <a:spcPts val="0"/>
                        </a:spcAft>
                      </a:pPr>
                      <a:r>
                        <a:rPr lang="en-US" sz="1200" b="1" spc="-20">
                          <a:solidFill>
                            <a:srgbClr val="000000"/>
                          </a:solidFill>
                          <a:effectLst/>
                          <a:latin typeface="Calibri"/>
                          <a:ea typeface="Times New Roman"/>
                          <a:cs typeface="Times New Roman"/>
                        </a:rPr>
                        <a:t>Cerebrovascular accident/transient ischemic attack (CVA/TIA)</a:t>
                      </a:r>
                      <a:r>
                        <a:rPr lang="en-US" sz="1200" b="1" spc="-20" baseline="300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b="1">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b="1">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Hemodialysis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191,559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16.2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23.5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25.2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17.7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21.4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15,225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21.0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22.1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16.5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13.5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Transplant</a:t>
                      </a:r>
                      <a:endParaRPr lang="en-US" sz="1200">
                        <a:effectLst/>
                        <a:latin typeface="Calibri"/>
                        <a:ea typeface="Times New Roman"/>
                        <a:cs typeface="Times New Roman"/>
                      </a:endParaRPr>
                    </a:p>
                  </a:txBody>
                  <a:tcPr marL="12853" marR="509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14,918</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16.5</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21.8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13.6</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11.1</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13.8</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73139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7</a:t>
            </a:fld>
            <a:endParaRPr lang="en-US" dirty="0"/>
          </a:p>
        </p:txBody>
      </p:sp>
      <p:sp>
        <p:nvSpPr>
          <p:cNvPr id="5" name="TextBox 4"/>
          <p:cNvSpPr txBox="1"/>
          <p:nvPr/>
        </p:nvSpPr>
        <p:spPr>
          <a:xfrm>
            <a:off x="228600" y="5955268"/>
            <a:ext cx="5638800" cy="369332"/>
          </a:xfrm>
          <a:prstGeom prst="rect">
            <a:avLst/>
          </a:prstGeom>
          <a:noFill/>
        </p:spPr>
        <p:txBody>
          <a:bodyPr wrap="square" rtlCol="0">
            <a:spAutoFit/>
          </a:bodyPr>
          <a:lstStyle/>
          <a:p>
            <a:r>
              <a:rPr lang="en-US" dirty="0" smtClean="0"/>
              <a:t>(</a:t>
            </a:r>
            <a:r>
              <a:rPr lang="en-US" i="1" dirty="0"/>
              <a:t>Continued on the next slide</a:t>
            </a:r>
            <a:r>
              <a:rPr lang="en-US" dirty="0"/>
              <a:t>)</a:t>
            </a:r>
          </a:p>
        </p:txBody>
      </p:sp>
      <p:graphicFrame>
        <p:nvGraphicFramePr>
          <p:cNvPr id="6" name="Table 5"/>
          <p:cNvGraphicFramePr>
            <a:graphicFrameLocks noGrp="1"/>
          </p:cNvGraphicFramePr>
          <p:nvPr>
            <p:extLst>
              <p:ext uri="{D42A27DB-BD31-4B8C-83A1-F6EECF244321}">
                <p14:modId xmlns:p14="http://schemas.microsoft.com/office/powerpoint/2010/main" val="2548481850"/>
              </p:ext>
            </p:extLst>
          </p:nvPr>
        </p:nvGraphicFramePr>
        <p:xfrm>
          <a:off x="228600" y="914400"/>
          <a:ext cx="8534401" cy="4103602"/>
        </p:xfrm>
        <a:graphic>
          <a:graphicData uri="http://schemas.openxmlformats.org/drawingml/2006/table">
            <a:tbl>
              <a:tblPr firstRow="1" firstCol="1" bandRow="1"/>
              <a:tblGrid>
                <a:gridCol w="1623704"/>
                <a:gridCol w="1123563"/>
                <a:gridCol w="579727"/>
                <a:gridCol w="491560"/>
                <a:gridCol w="491560"/>
                <a:gridCol w="494679"/>
                <a:gridCol w="508724"/>
                <a:gridCol w="508724"/>
                <a:gridCol w="491560"/>
                <a:gridCol w="530572"/>
                <a:gridCol w="491560"/>
                <a:gridCol w="599234"/>
                <a:gridCol w="599234"/>
              </a:tblGrid>
              <a:tr h="158993">
                <a:tc gridSpan="13">
                  <a:txBody>
                    <a:bodyPr/>
                    <a:lstStyle/>
                    <a:p>
                      <a:pPr marL="342900" marR="0" lvl="0" indent="-342900" algn="ctr" fontAlgn="base">
                        <a:lnSpc>
                          <a:spcPct val="115000"/>
                        </a:lnSpc>
                        <a:spcBef>
                          <a:spcPts val="0"/>
                        </a:spcBef>
                        <a:spcAft>
                          <a:spcPts val="0"/>
                        </a:spcAft>
                        <a:buFont typeface="+mj-lt"/>
                        <a:buAutoNum type="alphaLcParenBoth"/>
                      </a:pPr>
                      <a:r>
                        <a:rPr lang="en-US" sz="1200" b="1" u="none" strike="noStrike" kern="0" spc="0" dirty="0">
                          <a:solidFill>
                            <a:srgbClr val="000000"/>
                          </a:solidFill>
                          <a:effectLst/>
                          <a:latin typeface="Calibri"/>
                          <a:ea typeface="Times New Roman"/>
                          <a:cs typeface="Times New Roman"/>
                        </a:rPr>
                        <a:t>Cardiovascular Comorbidities</a:t>
                      </a:r>
                      <a:endParaRPr lang="en-US" sz="1200" u="none" strike="noStrike" kern="0" spc="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993">
                <a:tc rowSpan="2">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 Patients</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 Patients</a:t>
                      </a:r>
                      <a:endParaRPr lang="en-US" sz="1200">
                        <a:effectLst/>
                        <a:latin typeface="Calibri"/>
                        <a:ea typeface="Times New Roman"/>
                        <a:cs typeface="Times New Roman"/>
                      </a:endParaRPr>
                    </a:p>
                  </a:txBody>
                  <a:tcPr marL="12853" marR="509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798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Overall</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22-44</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45-64</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65-74</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75+</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White</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Blk/Af Am</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Other</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Male</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Female</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28">
                <a:tc gridSpan="3">
                  <a:txBody>
                    <a:bodyPr/>
                    <a:lstStyle/>
                    <a:p>
                      <a:pPr marL="0" marR="0">
                        <a:lnSpc>
                          <a:spcPct val="115000"/>
                        </a:lnSpc>
                        <a:spcBef>
                          <a:spcPts val="0"/>
                        </a:spcBef>
                        <a:spcAft>
                          <a:spcPts val="0"/>
                        </a:spcAft>
                      </a:pPr>
                      <a:r>
                        <a:rPr lang="en-US" sz="1200" b="1" dirty="0">
                          <a:solidFill>
                            <a:srgbClr val="000000"/>
                          </a:solidFill>
                          <a:effectLst/>
                          <a:latin typeface="Calibri"/>
                          <a:ea typeface="Times New Roman"/>
                          <a:cs typeface="Times New Roman"/>
                        </a:rPr>
                        <a:t>Peripheral artery disease (PAD)</a:t>
                      </a:r>
                      <a:r>
                        <a:rPr lang="en-US" sz="1200" b="1" baseline="300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Hemodialysis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191,559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37.9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21.7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35.3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42.9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44.1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39.9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gridSpan="2">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36.3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31.5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37.9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38.0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15,225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26.9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13.2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24.9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33.8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35.8</a:t>
                      </a:r>
                      <a:endParaRPr lang="en-US" sz="1200" dirty="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29.8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gridSpan="2">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22.0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18.7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28.9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24.8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Transplant</a:t>
                      </a:r>
                      <a:endParaRPr lang="en-US" sz="1200">
                        <a:effectLst/>
                        <a:latin typeface="Calibri"/>
                        <a:ea typeface="Times New Roman"/>
                        <a:cs typeface="Times New Roman"/>
                      </a:endParaRPr>
                    </a:p>
                  </a:txBody>
                  <a:tcPr marL="12853" marR="509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14,918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22.6</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9.4</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19.3</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28.6</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32.1</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23.9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20.5</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16.9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23.7</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20.8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r>
              <a:tr h="142675">
                <a:tc gridSpan="2">
                  <a:txBody>
                    <a:bodyPr/>
                    <a:lstStyle/>
                    <a:p>
                      <a:pPr marL="0" marR="0">
                        <a:lnSpc>
                          <a:spcPct val="115000"/>
                        </a:lnSpc>
                        <a:spcBef>
                          <a:spcPts val="0"/>
                        </a:spcBef>
                        <a:spcAft>
                          <a:spcPts val="0"/>
                        </a:spcAft>
                      </a:pPr>
                      <a:r>
                        <a:rPr lang="en-US" sz="1200" b="1">
                          <a:solidFill>
                            <a:srgbClr val="000000"/>
                          </a:solidFill>
                          <a:effectLst/>
                          <a:latin typeface="Calibri"/>
                          <a:ea typeface="Times New Roman"/>
                          <a:cs typeface="Times New Roman"/>
                        </a:rPr>
                        <a:t>Atrial fibrillation (AFIB)</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Hemodialysis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191,559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22.2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36.1</a:t>
                      </a:r>
                      <a:endParaRPr lang="en-US" sz="1200" dirty="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26.5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gridSpan="2">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17.0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22.8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21.5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15,225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17.0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23.6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35.6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20.0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gridSpan="2">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20.3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13.4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Transplant</a:t>
                      </a:r>
                      <a:endParaRPr lang="en-US" sz="1200">
                        <a:effectLst/>
                        <a:latin typeface="Calibri"/>
                        <a:ea typeface="Times New Roman"/>
                        <a:cs typeface="Times New Roman"/>
                      </a:endParaRPr>
                    </a:p>
                  </a:txBody>
                  <a:tcPr marL="12853" marR="509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14,918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18.6</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2.3</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11.6</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26.3</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38.0</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21.2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12.5</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15.7</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19.7</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16.8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r>
              <a:tr h="142675">
                <a:tc gridSpan="5">
                  <a:txBody>
                    <a:bodyPr/>
                    <a:lstStyle/>
                    <a:p>
                      <a:pPr marL="0" marR="0">
                        <a:lnSpc>
                          <a:spcPct val="115000"/>
                        </a:lnSpc>
                        <a:spcBef>
                          <a:spcPts val="0"/>
                        </a:spcBef>
                        <a:spcAft>
                          <a:spcPts val="0"/>
                        </a:spcAft>
                      </a:pPr>
                      <a:r>
                        <a:rPr lang="en-US" sz="1200" b="1">
                          <a:solidFill>
                            <a:srgbClr val="000000"/>
                          </a:solidFill>
                          <a:effectLst/>
                          <a:latin typeface="Calibri"/>
                          <a:ea typeface="Times New Roman"/>
                          <a:cs typeface="Times New Roman"/>
                        </a:rPr>
                        <a:t>Cardiac arrest and ventricular arrhythmias (SCA/VA)</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Hemodialysis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191,559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9.6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9.6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gridSpan="2">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15,225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7.0</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8.4</a:t>
                      </a:r>
                      <a:endParaRPr lang="en-US" sz="1200" dirty="0">
                        <a:effectLst/>
                        <a:latin typeface="Calibri"/>
                        <a:ea typeface="Times New Roman"/>
                        <a:cs typeface="Times New Roman"/>
                      </a:endParaRPr>
                    </a:p>
                  </a:txBody>
                  <a:tcPr marL="12853" marR="50968" marT="0" marB="0" anchor="ctr">
                    <a:lnL>
                      <a:noFill/>
                    </a:lnL>
                    <a:lnR>
                      <a:noFill/>
                    </a:lnR>
                    <a:lnT>
                      <a:noFill/>
                    </a:lnT>
                    <a:lnB>
                      <a:noFill/>
                    </a:lnB>
                  </a:tcPr>
                </a:tc>
                <a:tc gridSpan="2">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9.2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Transplant</a:t>
                      </a:r>
                      <a:endParaRPr lang="en-US" sz="1200">
                        <a:effectLst/>
                        <a:latin typeface="Calibri"/>
                        <a:ea typeface="Times New Roman"/>
                        <a:cs typeface="Times New Roman"/>
                      </a:endParaRPr>
                    </a:p>
                  </a:txBody>
                  <a:tcPr marL="12853" marR="509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14,918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6.5</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4.7</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9.9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5.4</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r>
              <a:tr h="142675">
                <a:tc gridSpan="6">
                  <a:txBody>
                    <a:bodyPr/>
                    <a:lstStyle/>
                    <a:p>
                      <a:pPr marL="0" marR="0">
                        <a:lnSpc>
                          <a:spcPct val="115000"/>
                        </a:lnSpc>
                        <a:spcBef>
                          <a:spcPts val="0"/>
                        </a:spcBef>
                        <a:spcAft>
                          <a:spcPts val="0"/>
                        </a:spcAft>
                      </a:pPr>
                      <a:r>
                        <a:rPr lang="en-US" sz="1200" b="1">
                          <a:solidFill>
                            <a:srgbClr val="000000"/>
                          </a:solidFill>
                          <a:effectLst/>
                          <a:latin typeface="Calibri"/>
                          <a:ea typeface="Times New Roman"/>
                          <a:cs typeface="Times New Roman"/>
                        </a:rPr>
                        <a:t>Venous thromboembolism and pulmonary embolism (VTE/PE)</a:t>
                      </a: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2853" marR="50968" marT="0" marB="0" anchor="ctr">
                    <a:lnL>
                      <a:noFill/>
                    </a:lnL>
                    <a:lnR>
                      <a:noFill/>
                    </a:lnR>
                    <a:lnT w="12700" cap="flat" cmpd="sng" algn="ctr">
                      <a:solidFill>
                        <a:srgbClr val="000000"/>
                      </a:solidFill>
                      <a:prstDash val="solid"/>
                      <a:round/>
                      <a:headEnd type="none" w="med" len="med"/>
                      <a:tailEnd type="none" w="med" len="med"/>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Hemodialysis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191,559</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7.1</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gridSpan="2">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9.2</a:t>
                      </a:r>
                      <a:endParaRPr lang="en-US" sz="1200" dirty="0">
                        <a:effectLst/>
                        <a:latin typeface="Calibri"/>
                        <a:ea typeface="Times New Roman"/>
                        <a:cs typeface="Times New Roman"/>
                      </a:endParaRPr>
                    </a:p>
                  </a:txBody>
                  <a:tcPr marL="12853" marR="50968"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2853" marR="50968"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15,225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7.2</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5.7</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5.6</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5.5</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gridSpan="2">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7.2</a:t>
                      </a:r>
                      <a:endParaRPr lang="en-US" sz="1200" dirty="0">
                        <a:effectLst/>
                        <a:latin typeface="Calibri"/>
                        <a:ea typeface="Times New Roman"/>
                        <a:cs typeface="Times New Roman"/>
                      </a:endParaRPr>
                    </a:p>
                  </a:txBody>
                  <a:tcPr marL="12853" marR="50968"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2.8</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5.3</a:t>
                      </a:r>
                      <a:endParaRPr lang="en-US" sz="1200">
                        <a:effectLst/>
                        <a:latin typeface="Calibri"/>
                        <a:ea typeface="Times New Roman"/>
                        <a:cs typeface="Times New Roman"/>
                      </a:endParaRPr>
                    </a:p>
                  </a:txBody>
                  <a:tcPr marL="12853" marR="50968"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6.4</a:t>
                      </a:r>
                      <a:endParaRPr lang="en-US" sz="1200">
                        <a:effectLst/>
                        <a:latin typeface="Calibri"/>
                        <a:ea typeface="Times New Roman"/>
                        <a:cs typeface="Times New Roman"/>
                      </a:endParaRPr>
                    </a:p>
                  </a:txBody>
                  <a:tcPr marL="12853" marR="50968" marT="0" marB="0" anchor="ctr">
                    <a:lnL>
                      <a:noFill/>
                    </a:lnL>
                    <a:lnR>
                      <a:noFill/>
                    </a:lnR>
                    <a:lnT>
                      <a:noFill/>
                    </a:lnT>
                    <a:lnB>
                      <a:noFill/>
                    </a:lnB>
                  </a:tcPr>
                </a:tc>
              </a:tr>
              <a:tr h="142675">
                <a:tc>
                  <a:txBody>
                    <a:bodyPr/>
                    <a:lstStyle/>
                    <a:p>
                      <a:pPr marL="0" marR="0" indent="91440">
                        <a:lnSpc>
                          <a:spcPct val="115000"/>
                        </a:lnSpc>
                        <a:spcBef>
                          <a:spcPts val="0"/>
                        </a:spcBef>
                        <a:spcAft>
                          <a:spcPts val="0"/>
                        </a:spcAft>
                      </a:pPr>
                      <a:r>
                        <a:rPr lang="en-US" sz="1200" dirty="0">
                          <a:solidFill>
                            <a:srgbClr val="000000"/>
                          </a:solidFill>
                          <a:effectLst/>
                          <a:latin typeface="Calibri"/>
                          <a:ea typeface="Times New Roman"/>
                          <a:cs typeface="Times New Roman"/>
                        </a:rPr>
                        <a:t>Transplant</a:t>
                      </a:r>
                      <a:endParaRPr lang="en-US" sz="1200" dirty="0">
                        <a:effectLst/>
                        <a:latin typeface="Calibri"/>
                        <a:ea typeface="Times New Roman"/>
                        <a:cs typeface="Times New Roman"/>
                      </a:endParaRPr>
                    </a:p>
                  </a:txBody>
                  <a:tcPr marL="12853" marR="509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14,918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8.8</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6.3</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7.6</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10.2</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11.9</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9.0</a:t>
                      </a:r>
                      <a:endParaRPr lang="en-US" sz="120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9.2</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5.6</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8.4</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9.5</a:t>
                      </a:r>
                      <a:endParaRPr lang="en-US" sz="1200" dirty="0">
                        <a:effectLst/>
                        <a:latin typeface="Calibri"/>
                        <a:ea typeface="Times New Roman"/>
                        <a:cs typeface="Times New Roman"/>
                      </a:endParaRPr>
                    </a:p>
                  </a:txBody>
                  <a:tcPr marL="12853" marR="5096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0" y="228600"/>
            <a:ext cx="9144000" cy="666849"/>
          </a:xfrm>
          <a:prstGeom prst="rect">
            <a:avLst/>
          </a:prstGeom>
        </p:spPr>
        <p:txBody>
          <a:bodyPr wrap="square">
            <a:spAutoFit/>
          </a:bodyPr>
          <a:lstStyle/>
          <a:p>
            <a:pPr algn="ctr"/>
            <a:r>
              <a:rPr lang="en-US" sz="2800" b="1" baseline="30000" dirty="0"/>
              <a:t>  </a:t>
            </a:r>
            <a:r>
              <a:rPr lang="en-US" sz="2600" b="1" baseline="30000" dirty="0" smtClean="0"/>
              <a:t>Table 9.1 Prevalence </a:t>
            </a:r>
            <a:r>
              <a:rPr lang="en-US" sz="2600" b="1" baseline="30000" dirty="0"/>
              <a:t>of (a) cardiovascular comorbidities &amp; (b) cardiovascular procedures in adult ESRD patients, (%) by treatment modality, age, race, &amp; sex, </a:t>
            </a:r>
            <a:r>
              <a:rPr lang="en-US" sz="2600" b="1" baseline="30000" dirty="0" smtClean="0"/>
              <a:t>2014 </a:t>
            </a:r>
            <a:r>
              <a:rPr lang="en-US" sz="2600" b="1" i="1" baseline="30000" dirty="0" smtClean="0"/>
              <a:t>(continued)</a:t>
            </a:r>
          </a:p>
        </p:txBody>
      </p:sp>
    </p:spTree>
    <p:extLst>
      <p:ext uri="{BB962C8B-B14F-4D97-AF65-F5344CB8AC3E}">
        <p14:creationId xmlns:p14="http://schemas.microsoft.com/office/powerpoint/2010/main" val="698897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8</a:t>
            </a:fld>
            <a:endParaRPr lang="en-US" dirty="0"/>
          </a:p>
        </p:txBody>
      </p:sp>
      <p:sp>
        <p:nvSpPr>
          <p:cNvPr id="5" name="TextBox 4"/>
          <p:cNvSpPr txBox="1"/>
          <p:nvPr/>
        </p:nvSpPr>
        <p:spPr>
          <a:xfrm>
            <a:off x="228600" y="5955268"/>
            <a:ext cx="5638800" cy="369332"/>
          </a:xfrm>
          <a:prstGeom prst="rect">
            <a:avLst/>
          </a:prstGeom>
          <a:noFill/>
        </p:spPr>
        <p:txBody>
          <a:bodyPr wrap="square" rtlCol="0">
            <a:spAutoFit/>
          </a:bodyPr>
          <a:lstStyle/>
          <a:p>
            <a:r>
              <a:rPr lang="en-US" dirty="0" smtClean="0"/>
              <a:t>(</a:t>
            </a:r>
            <a:r>
              <a:rPr lang="en-US" i="1" dirty="0"/>
              <a:t>Continued on the next slide</a:t>
            </a:r>
            <a:r>
              <a:rPr lang="en-US" dirty="0"/>
              <a:t>)</a:t>
            </a:r>
          </a:p>
        </p:txBody>
      </p:sp>
      <p:graphicFrame>
        <p:nvGraphicFramePr>
          <p:cNvPr id="13" name="Table 12"/>
          <p:cNvGraphicFramePr>
            <a:graphicFrameLocks noGrp="1"/>
          </p:cNvGraphicFramePr>
          <p:nvPr>
            <p:extLst>
              <p:ext uri="{D42A27DB-BD31-4B8C-83A1-F6EECF244321}">
                <p14:modId xmlns:p14="http://schemas.microsoft.com/office/powerpoint/2010/main" val="1488251029"/>
              </p:ext>
            </p:extLst>
          </p:nvPr>
        </p:nvGraphicFramePr>
        <p:xfrm>
          <a:off x="380999" y="1066800"/>
          <a:ext cx="8382002" cy="2829343"/>
        </p:xfrm>
        <a:graphic>
          <a:graphicData uri="http://schemas.openxmlformats.org/drawingml/2006/table">
            <a:tbl>
              <a:tblPr firstRow="1" firstCol="1" bandRow="1"/>
              <a:tblGrid>
                <a:gridCol w="1665992"/>
                <a:gridCol w="1152826"/>
                <a:gridCol w="604432"/>
                <a:gridCol w="518772"/>
                <a:gridCol w="518772"/>
                <a:gridCol w="518772"/>
                <a:gridCol w="521974"/>
                <a:gridCol w="575612"/>
                <a:gridCol w="575612"/>
                <a:gridCol w="521974"/>
                <a:gridCol w="603632"/>
                <a:gridCol w="603632"/>
              </a:tblGrid>
              <a:tr h="252620">
                <a:tc gridSpan="12">
                  <a:txBody>
                    <a:bodyPr/>
                    <a:lstStyle/>
                    <a:p>
                      <a:pPr marL="0" marR="0" lvl="0" indent="0" algn="ctr" fontAlgn="base">
                        <a:lnSpc>
                          <a:spcPct val="115000"/>
                        </a:lnSpc>
                        <a:spcBef>
                          <a:spcPts val="100"/>
                        </a:spcBef>
                        <a:spcAft>
                          <a:spcPts val="100"/>
                        </a:spcAft>
                        <a:buFont typeface="+mj-lt"/>
                        <a:buNone/>
                      </a:pPr>
                      <a:r>
                        <a:rPr lang="en-US" sz="1200" b="1" u="none" strike="noStrike" kern="0" spc="0" dirty="0" smtClean="0">
                          <a:solidFill>
                            <a:srgbClr val="000000"/>
                          </a:solidFill>
                          <a:effectLst/>
                          <a:latin typeface="Calibri"/>
                          <a:ea typeface="Times New Roman"/>
                          <a:cs typeface="Times New Roman"/>
                        </a:rPr>
                        <a:t>(b)     Cardiovascular </a:t>
                      </a:r>
                      <a:r>
                        <a:rPr lang="en-US" sz="1200" b="1" u="none" strike="noStrike" kern="0" spc="0" dirty="0">
                          <a:solidFill>
                            <a:srgbClr val="000000"/>
                          </a:solidFill>
                          <a:effectLst/>
                          <a:latin typeface="Calibri"/>
                          <a:ea typeface="Times New Roman"/>
                          <a:cs typeface="Times New Roman"/>
                        </a:rPr>
                        <a:t>Procedures</a:t>
                      </a:r>
                      <a:endParaRPr lang="en-US" sz="1200" u="none" strike="noStrike" kern="0" spc="0" dirty="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620">
                <a:tc rowSpan="2">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8415"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 Patients</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marR="0" algn="ctr">
                        <a:lnSpc>
                          <a:spcPct val="115000"/>
                        </a:lnSpc>
                        <a:spcBef>
                          <a:spcPts val="0"/>
                        </a:spcBef>
                        <a:spcAft>
                          <a:spcPts val="0"/>
                        </a:spcAft>
                      </a:pPr>
                      <a:r>
                        <a:rPr lang="en-US" sz="1200" b="1" dirty="0">
                          <a:solidFill>
                            <a:srgbClr val="000000"/>
                          </a:solidFill>
                          <a:effectLst/>
                          <a:latin typeface="Calibri"/>
                          <a:ea typeface="Times New Roman"/>
                          <a:cs typeface="Times New Roman"/>
                        </a:rPr>
                        <a:t>% Patients</a:t>
                      </a:r>
                      <a:endParaRPr lang="en-US" sz="1200" dirty="0">
                        <a:effectLst/>
                        <a:latin typeface="Calibri"/>
                        <a:ea typeface="Times New Roman"/>
                        <a:cs typeface="Times New Roman"/>
                      </a:endParaRPr>
                    </a:p>
                  </a:txBody>
                  <a:tcPr marL="18415"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5239">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Overall</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22-44</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45-64</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65-74</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75+</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White</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Blk/Af Am</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Other</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Male</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Female</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58">
                <a:tc gridSpan="7">
                  <a:txBody>
                    <a:bodyPr/>
                    <a:lstStyle/>
                    <a:p>
                      <a:pPr marL="0" marR="0">
                        <a:lnSpc>
                          <a:spcPct val="115000"/>
                        </a:lnSpc>
                        <a:spcBef>
                          <a:spcPts val="0"/>
                        </a:spcBef>
                        <a:spcAft>
                          <a:spcPts val="0"/>
                        </a:spcAft>
                      </a:pPr>
                      <a:r>
                        <a:rPr lang="en-US" sz="1200" b="1" dirty="0">
                          <a:solidFill>
                            <a:srgbClr val="000000"/>
                          </a:solidFill>
                          <a:effectLst/>
                          <a:latin typeface="Calibri"/>
                          <a:ea typeface="Times New Roman"/>
                          <a:cs typeface="Times New Roman"/>
                        </a:rPr>
                        <a:t>Revascularization – percutaneous coronary interventions (PCI)</a:t>
                      </a:r>
                      <a:endParaRPr lang="en-US" sz="1200" dirty="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r>
              <a:tr h="227358">
                <a:tc>
                  <a:txBody>
                    <a:bodyPr/>
                    <a:lstStyle/>
                    <a:p>
                      <a:pPr marL="0" marR="0" indent="91440">
                        <a:lnSpc>
                          <a:spcPct val="115000"/>
                        </a:lnSpc>
                        <a:spcBef>
                          <a:spcPts val="0"/>
                        </a:spcBef>
                        <a:spcAft>
                          <a:spcPts val="0"/>
                        </a:spcAft>
                      </a:pPr>
                      <a:r>
                        <a:rPr lang="en-US" sz="1200" dirty="0">
                          <a:solidFill>
                            <a:srgbClr val="000000"/>
                          </a:solidFill>
                          <a:effectLst/>
                          <a:latin typeface="Calibri"/>
                          <a:ea typeface="Times New Roman"/>
                          <a:cs typeface="Times New Roman"/>
                        </a:rPr>
                        <a:t>Hemodialysis</a:t>
                      </a:r>
                      <a:endParaRPr lang="en-US" sz="1200" dirty="0">
                        <a:effectLst/>
                        <a:latin typeface="Calibri"/>
                        <a:ea typeface="Times New Roman"/>
                        <a:cs typeface="Times New Roman"/>
                      </a:endParaRPr>
                    </a:p>
                  </a:txBody>
                  <a:tcPr marL="18415" marR="73025"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88,440</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4.9</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4.0</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5.4</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3.6</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5.1</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4.5</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5.5</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5.0</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4.8</a:t>
                      </a:r>
                      <a:endParaRPr lang="en-US" sz="1200">
                        <a:effectLst/>
                        <a:latin typeface="Calibri"/>
                        <a:ea typeface="Times New Roman"/>
                        <a:cs typeface="Times New Roman"/>
                      </a:endParaRPr>
                    </a:p>
                  </a:txBody>
                  <a:tcPr marL="18415" marR="73025" marT="0" marB="0" anchor="ctr">
                    <a:lnL>
                      <a:noFill/>
                    </a:lnL>
                    <a:lnR>
                      <a:noFill/>
                    </a:lnR>
                    <a:lnT>
                      <a:noFill/>
                    </a:lnT>
                    <a:lnB>
                      <a:noFill/>
                    </a:lnB>
                  </a:tcPr>
                </a:tc>
              </a:tr>
              <a:tr h="227358">
                <a:tc>
                  <a:txBody>
                    <a:bodyPr/>
                    <a:lstStyle/>
                    <a:p>
                      <a:pPr marL="0" marR="0" indent="91440">
                        <a:lnSpc>
                          <a:spcPct val="115000"/>
                        </a:lnSpc>
                        <a:spcBef>
                          <a:spcPts val="0"/>
                        </a:spcBef>
                        <a:spcAft>
                          <a:spcPts val="0"/>
                        </a:spcAft>
                      </a:pPr>
                      <a:r>
                        <a:rPr lang="en-US" sz="1200" dirty="0">
                          <a:solidFill>
                            <a:srgbClr val="000000"/>
                          </a:solidFill>
                          <a:effectLst/>
                          <a:latin typeface="Calibri"/>
                          <a:ea typeface="Times New Roman"/>
                          <a:cs typeface="Times New Roman"/>
                        </a:rPr>
                        <a:t>Peritoneal dialysis</a:t>
                      </a:r>
                      <a:endParaRPr lang="en-US" sz="1200" dirty="0">
                        <a:effectLst/>
                        <a:latin typeface="Calibri"/>
                        <a:ea typeface="Times New Roman"/>
                        <a:cs typeface="Times New Roman"/>
                      </a:endParaRPr>
                    </a:p>
                  </a:txBody>
                  <a:tcPr marL="18415" marR="73025"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5,836</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6.9</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7.6</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7.6</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6.6</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5.8</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7.1</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6.2</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5.9</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7.2</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6.4</a:t>
                      </a:r>
                      <a:endParaRPr lang="en-US" sz="1200">
                        <a:effectLst/>
                        <a:latin typeface="Calibri"/>
                        <a:ea typeface="Times New Roman"/>
                        <a:cs typeface="Times New Roman"/>
                      </a:endParaRPr>
                    </a:p>
                  </a:txBody>
                  <a:tcPr marL="18415" marR="73025" marT="0" marB="0" anchor="ctr">
                    <a:lnL>
                      <a:noFill/>
                    </a:lnL>
                    <a:lnR>
                      <a:noFill/>
                    </a:lnR>
                    <a:lnT>
                      <a:noFill/>
                    </a:lnT>
                    <a:lnB>
                      <a:noFill/>
                    </a:lnB>
                  </a:tcPr>
                </a:tc>
              </a:tr>
              <a:tr h="227358">
                <a:tc>
                  <a:txBody>
                    <a:bodyPr/>
                    <a:lstStyle/>
                    <a:p>
                      <a:pPr marL="0" marR="0" indent="91440">
                        <a:lnSpc>
                          <a:spcPct val="115000"/>
                        </a:lnSpc>
                        <a:spcBef>
                          <a:spcPts val="0"/>
                        </a:spcBef>
                        <a:spcAft>
                          <a:spcPts val="0"/>
                        </a:spcAft>
                      </a:pPr>
                      <a:r>
                        <a:rPr lang="en-US" sz="1200" dirty="0">
                          <a:solidFill>
                            <a:srgbClr val="000000"/>
                          </a:solidFill>
                          <a:effectLst/>
                          <a:latin typeface="Calibri"/>
                          <a:ea typeface="Times New Roman"/>
                          <a:cs typeface="Times New Roman"/>
                        </a:rPr>
                        <a:t>Transplant</a:t>
                      </a:r>
                      <a:endParaRPr lang="en-US" sz="1200" dirty="0">
                        <a:effectLst/>
                        <a:latin typeface="Calibri"/>
                        <a:ea typeface="Times New Roman"/>
                        <a:cs typeface="Times New Roman"/>
                      </a:endParaRPr>
                    </a:p>
                  </a:txBody>
                  <a:tcPr marL="1841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4,905</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4.2</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4.8</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5.0</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3.9</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3.5</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4.2</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3.6</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6.3</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4.3</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4.1</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r>
              <a:tr h="227358">
                <a:tc gridSpan="6">
                  <a:txBody>
                    <a:bodyPr/>
                    <a:lstStyle/>
                    <a:p>
                      <a:pPr marL="0" marR="0">
                        <a:lnSpc>
                          <a:spcPct val="115000"/>
                        </a:lnSpc>
                        <a:spcBef>
                          <a:spcPts val="0"/>
                        </a:spcBef>
                        <a:spcAft>
                          <a:spcPts val="0"/>
                        </a:spcAft>
                      </a:pPr>
                      <a:r>
                        <a:rPr lang="en-US" sz="1200" b="1" dirty="0">
                          <a:solidFill>
                            <a:srgbClr val="000000"/>
                          </a:solidFill>
                          <a:effectLst/>
                          <a:latin typeface="Calibri"/>
                          <a:ea typeface="Times New Roman"/>
                          <a:cs typeface="Times New Roman"/>
                        </a:rPr>
                        <a:t>Revascularization – coronary artery bypass graft (CABG)</a:t>
                      </a:r>
                      <a:endParaRPr lang="en-US" sz="1200" dirty="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r>
              <a:tr h="227358">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Hemodialysis</a:t>
                      </a:r>
                      <a:endParaRPr lang="en-US" sz="1200">
                        <a:effectLst/>
                        <a:latin typeface="Calibri"/>
                        <a:ea typeface="Times New Roman"/>
                        <a:cs typeface="Times New Roman"/>
                      </a:endParaRPr>
                    </a:p>
                  </a:txBody>
                  <a:tcPr marL="18415" marR="73025"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88,440</a:t>
                      </a:r>
                      <a:endParaRPr lang="en-US" sz="1200" dirty="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1.6</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1.8</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2.3</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1.4</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2.4</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a:t>
                      </a:r>
                      <a:endParaRPr lang="en-US" sz="1200">
                        <a:effectLst/>
                        <a:latin typeface="Calibri"/>
                        <a:ea typeface="Times New Roman"/>
                        <a:cs typeface="Times New Roman"/>
                      </a:endParaRPr>
                    </a:p>
                  </a:txBody>
                  <a:tcPr marL="18415" marR="73025" marT="0" marB="0" anchor="ctr">
                    <a:lnL>
                      <a:noFill/>
                    </a:lnL>
                    <a:lnR>
                      <a:noFill/>
                    </a:lnR>
                    <a:lnT>
                      <a:noFill/>
                    </a:lnT>
                    <a:lnB>
                      <a:noFill/>
                    </a:lnB>
                  </a:tcPr>
                </a:tc>
              </a:tr>
              <a:tr h="227358">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8415" marR="73025" marT="0"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5,836</a:t>
                      </a:r>
                      <a:endParaRPr lang="en-US" sz="1200" dirty="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3.4</a:t>
                      </a:r>
                      <a:endParaRPr lang="en-US" sz="1200" dirty="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3.5</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4.1</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3.6</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1.9</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3.4</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3.3</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3.4</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3.6</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3.1</a:t>
                      </a:r>
                      <a:endParaRPr lang="en-US" sz="1200">
                        <a:effectLst/>
                        <a:latin typeface="Calibri"/>
                        <a:ea typeface="Times New Roman"/>
                        <a:cs typeface="Times New Roman"/>
                      </a:endParaRPr>
                    </a:p>
                  </a:txBody>
                  <a:tcPr marL="18415" marR="73025" marT="0" marB="0" anchor="ctr">
                    <a:lnL>
                      <a:noFill/>
                    </a:lnL>
                    <a:lnR>
                      <a:noFill/>
                    </a:lnR>
                    <a:lnT>
                      <a:noFill/>
                    </a:lnT>
                    <a:lnB>
                      <a:noFill/>
                    </a:lnB>
                  </a:tcPr>
                </a:tc>
              </a:tr>
              <a:tr h="227358">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Transplant</a:t>
                      </a:r>
                      <a:endParaRPr lang="en-US" sz="1200">
                        <a:effectLst/>
                        <a:latin typeface="Calibri"/>
                        <a:ea typeface="Times New Roman"/>
                        <a:cs typeface="Times New Roman"/>
                      </a:endParaRPr>
                    </a:p>
                  </a:txBody>
                  <a:tcPr marL="1841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4,905</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1.5</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1.1</a:t>
                      </a:r>
                      <a:endParaRPr lang="en-US" sz="1200" dirty="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2.0</a:t>
                      </a:r>
                      <a:endParaRPr lang="en-US" sz="1200" dirty="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1.6</a:t>
                      </a:r>
                      <a:endParaRPr lang="en-US" sz="1200" dirty="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0.7</a:t>
                      </a:r>
                      <a:endParaRPr lang="en-US" sz="1200" dirty="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3.1</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1.7</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1.0</a:t>
                      </a:r>
                      <a:endParaRPr lang="en-US" sz="1200" dirty="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4" name="Rectangle 13"/>
          <p:cNvSpPr/>
          <p:nvPr/>
        </p:nvSpPr>
        <p:spPr>
          <a:xfrm>
            <a:off x="0" y="228600"/>
            <a:ext cx="9144000" cy="666849"/>
          </a:xfrm>
          <a:prstGeom prst="rect">
            <a:avLst/>
          </a:prstGeom>
        </p:spPr>
        <p:txBody>
          <a:bodyPr wrap="square">
            <a:spAutoFit/>
          </a:bodyPr>
          <a:lstStyle/>
          <a:p>
            <a:pPr algn="ctr"/>
            <a:r>
              <a:rPr lang="en-US" sz="2800" b="1" baseline="30000" dirty="0"/>
              <a:t>  </a:t>
            </a:r>
            <a:r>
              <a:rPr lang="en-US" sz="2600" b="1" baseline="30000" dirty="0" smtClean="0"/>
              <a:t>Table 9.1 Prevalence </a:t>
            </a:r>
            <a:r>
              <a:rPr lang="en-US" sz="2600" b="1" baseline="30000" dirty="0"/>
              <a:t>of (a) cardiovascular comorbidities &amp; (b) cardiovascular procedures in adult ESRD patients, (%) by treatment modality, age, race, &amp; sex, </a:t>
            </a:r>
            <a:r>
              <a:rPr lang="en-US" sz="2600" b="1" baseline="30000" dirty="0" smtClean="0"/>
              <a:t>2014 </a:t>
            </a:r>
            <a:r>
              <a:rPr lang="en-US" sz="2600" b="1" i="1" baseline="30000" dirty="0" smtClean="0"/>
              <a:t>(continued)</a:t>
            </a:r>
          </a:p>
        </p:txBody>
      </p:sp>
    </p:spTree>
    <p:extLst>
      <p:ext uri="{BB962C8B-B14F-4D97-AF65-F5344CB8AC3E}">
        <p14:creationId xmlns:p14="http://schemas.microsoft.com/office/powerpoint/2010/main" val="608386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9</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9</a:t>
            </a:fld>
            <a:endParaRPr lang="en-US" dirty="0"/>
          </a:p>
        </p:txBody>
      </p:sp>
      <p:sp>
        <p:nvSpPr>
          <p:cNvPr id="9" name="Rectangle 8"/>
          <p:cNvSpPr/>
          <p:nvPr/>
        </p:nvSpPr>
        <p:spPr>
          <a:xfrm>
            <a:off x="952500" y="3962400"/>
            <a:ext cx="7239000" cy="2492990"/>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2014, who are continuously enrolled in Medicare Parts A and B from January, 1, 2013 to December 31, 2013, and ESRD service date is at least 90 days prior to January 1, 2014. (a) The denominators for all cardiovascular comorbidities are patients described above by modality.(b) The denominators for PCI and CABG are patients with ASHD by modality. The denominator for ICD/CRT-D is patients with CHF by modality. The denominator for CAS/CEA is patients with ASHD, CVA/TIA, or PAD by modality. Abbreviations: AFIB, atrial fibrillation; AMI, acute myocardial infarction; ASHD, atherosclerotic heart disease; </a:t>
            </a:r>
            <a:r>
              <a:rPr lang="en-US" i="1" baseline="30000" dirty="0" err="1"/>
              <a:t>Af</a:t>
            </a:r>
            <a:r>
              <a:rPr lang="en-US" i="1" baseline="30000" dirty="0"/>
              <a:t> Am, African American; </a:t>
            </a:r>
            <a:r>
              <a:rPr lang="en-US" i="1" baseline="30000" dirty="0" err="1"/>
              <a:t>Blk</a:t>
            </a:r>
            <a:r>
              <a:rPr lang="en-US" i="1" baseline="30000" dirty="0"/>
              <a:t>, black; CABG, coronary artery bypass grafting; CAS/CEA, carotid artery stenting and carotid artery endarterectomy; CHF, congestive heart failure; CVA/TIA, cerebrovascular accident/transient ischemic attack; CVD, cardiovascular disease; ICD/CRT-D, implantable cardioverter defibrillators/cardiac resynchronization therapy with defibrillator devices; PAD, peripheral arterial disease; PCI, percutaneous coronary interventions; SCA/VA, sudden cardiac arrest and ventricular arrhythmias; VHD, </a:t>
            </a:r>
            <a:r>
              <a:rPr lang="en-US" i="1" baseline="30000" dirty="0" err="1"/>
              <a:t>valvular</a:t>
            </a:r>
            <a:r>
              <a:rPr lang="en-US" i="1" baseline="30000" dirty="0"/>
              <a:t> heart disease; VTE/PE, venous thromboembolism and pulmonary embolism.</a:t>
            </a:r>
            <a:endParaRPr lang="en-US" i="1" baseline="30000"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676473949"/>
              </p:ext>
            </p:extLst>
          </p:nvPr>
        </p:nvGraphicFramePr>
        <p:xfrm>
          <a:off x="380999" y="1066800"/>
          <a:ext cx="8382002" cy="2829343"/>
        </p:xfrm>
        <a:graphic>
          <a:graphicData uri="http://schemas.openxmlformats.org/drawingml/2006/table">
            <a:tbl>
              <a:tblPr firstRow="1" firstCol="1" bandRow="1"/>
              <a:tblGrid>
                <a:gridCol w="1665992"/>
                <a:gridCol w="1152826"/>
                <a:gridCol w="604432"/>
                <a:gridCol w="518772"/>
                <a:gridCol w="518772"/>
                <a:gridCol w="518772"/>
                <a:gridCol w="521974"/>
                <a:gridCol w="575612"/>
                <a:gridCol w="575612"/>
                <a:gridCol w="521974"/>
                <a:gridCol w="603632"/>
                <a:gridCol w="603632"/>
              </a:tblGrid>
              <a:tr h="252620">
                <a:tc gridSpan="12">
                  <a:txBody>
                    <a:bodyPr/>
                    <a:lstStyle/>
                    <a:p>
                      <a:pPr marL="0" marR="0" lvl="0" indent="0" algn="ctr" fontAlgn="base">
                        <a:lnSpc>
                          <a:spcPct val="115000"/>
                        </a:lnSpc>
                        <a:spcBef>
                          <a:spcPts val="100"/>
                        </a:spcBef>
                        <a:spcAft>
                          <a:spcPts val="100"/>
                        </a:spcAft>
                        <a:buFont typeface="+mj-lt"/>
                        <a:buNone/>
                      </a:pPr>
                      <a:r>
                        <a:rPr lang="en-US" sz="1200" b="1" u="none" strike="noStrike" kern="0" spc="0" dirty="0" smtClean="0">
                          <a:solidFill>
                            <a:srgbClr val="000000"/>
                          </a:solidFill>
                          <a:effectLst/>
                          <a:latin typeface="Calibri"/>
                          <a:ea typeface="Times New Roman"/>
                          <a:cs typeface="Times New Roman"/>
                        </a:rPr>
                        <a:t>(b)     Cardiovascular </a:t>
                      </a:r>
                      <a:r>
                        <a:rPr lang="en-US" sz="1200" b="1" u="none" strike="noStrike" kern="0" spc="0" dirty="0">
                          <a:solidFill>
                            <a:srgbClr val="000000"/>
                          </a:solidFill>
                          <a:effectLst/>
                          <a:latin typeface="Calibri"/>
                          <a:ea typeface="Times New Roman"/>
                          <a:cs typeface="Times New Roman"/>
                        </a:rPr>
                        <a:t>Procedures</a:t>
                      </a:r>
                      <a:endParaRPr lang="en-US" sz="1200" u="none" strike="noStrike" kern="0" spc="0" dirty="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620">
                <a:tc rowSpan="2">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Times New Roman"/>
                        <a:cs typeface="Times New Roman"/>
                      </a:endParaRPr>
                    </a:p>
                  </a:txBody>
                  <a:tcPr marL="18415"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 Patients</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marR="0" algn="ctr">
                        <a:lnSpc>
                          <a:spcPct val="115000"/>
                        </a:lnSpc>
                        <a:spcBef>
                          <a:spcPts val="0"/>
                        </a:spcBef>
                        <a:spcAft>
                          <a:spcPts val="0"/>
                        </a:spcAft>
                      </a:pPr>
                      <a:r>
                        <a:rPr lang="en-US" sz="1200" b="1" dirty="0">
                          <a:solidFill>
                            <a:srgbClr val="000000"/>
                          </a:solidFill>
                          <a:effectLst/>
                          <a:latin typeface="Calibri"/>
                          <a:ea typeface="Times New Roman"/>
                          <a:cs typeface="Times New Roman"/>
                        </a:rPr>
                        <a:t>% Patients</a:t>
                      </a:r>
                      <a:endParaRPr lang="en-US" sz="1200" dirty="0">
                        <a:effectLst/>
                        <a:latin typeface="Calibri"/>
                        <a:ea typeface="Times New Roman"/>
                        <a:cs typeface="Times New Roman"/>
                      </a:endParaRPr>
                    </a:p>
                  </a:txBody>
                  <a:tcPr marL="18415"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5239">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Overall</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22-44</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45-64</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65-74</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75+</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White</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Blk/Af Am</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Other</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Male</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Female</a:t>
                      </a:r>
                      <a:endParaRPr lang="en-US" sz="120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58">
                <a:tc gridSpan="12">
                  <a:txBody>
                    <a:bodyPr/>
                    <a:lstStyle/>
                    <a:p>
                      <a:pPr marL="0" marR="0">
                        <a:lnSpc>
                          <a:spcPct val="115000"/>
                        </a:lnSpc>
                        <a:spcBef>
                          <a:spcPts val="0"/>
                        </a:spcBef>
                        <a:spcAft>
                          <a:spcPts val="0"/>
                        </a:spcAft>
                      </a:pPr>
                      <a:r>
                        <a:rPr lang="en-US" sz="1200" b="1" dirty="0">
                          <a:solidFill>
                            <a:srgbClr val="000000"/>
                          </a:solidFill>
                          <a:effectLst/>
                          <a:latin typeface="Calibri"/>
                          <a:ea typeface="Times New Roman"/>
                          <a:cs typeface="Times New Roman"/>
                        </a:rPr>
                        <a:t>Implantable cardioverter defibrillators &amp; cardiac resynchronization therapy with defibrillator devices (ICD/CRT-D)</a:t>
                      </a:r>
                      <a:endParaRPr lang="en-US" sz="1200" dirty="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7358">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Hemodialysis</a:t>
                      </a:r>
                      <a:endParaRPr lang="en-US" sz="1200">
                        <a:effectLst/>
                        <a:latin typeface="Calibri"/>
                        <a:ea typeface="Times New Roman"/>
                        <a:cs typeface="Times New Roman"/>
                      </a:endParaRPr>
                    </a:p>
                  </a:txBody>
                  <a:tcPr marL="18415" marR="73025"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83,841</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0.8</a:t>
                      </a:r>
                      <a:endParaRPr lang="en-US" sz="1200" dirty="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0.5</a:t>
                      </a:r>
                      <a:endParaRPr lang="en-US" sz="1200" dirty="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0.9</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0.5</a:t>
                      </a:r>
                      <a:endParaRPr lang="en-US" sz="1200">
                        <a:effectLst/>
                        <a:latin typeface="Calibri"/>
                        <a:ea typeface="Times New Roman"/>
                        <a:cs typeface="Times New Roman"/>
                      </a:endParaRPr>
                    </a:p>
                  </a:txBody>
                  <a:tcPr marL="18415" marR="73025" marT="0" marB="0" anchor="ctr">
                    <a:lnL>
                      <a:noFill/>
                    </a:lnL>
                    <a:lnR>
                      <a:noFill/>
                    </a:lnR>
                    <a:lnT>
                      <a:noFill/>
                    </a:lnT>
                    <a:lnB>
                      <a:noFill/>
                    </a:lnB>
                  </a:tcPr>
                </a:tc>
              </a:tr>
              <a:tr h="227358">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8415" marR="73025"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4,828</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0.8</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0.6</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0.8</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0.9</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0.9</a:t>
                      </a:r>
                      <a:endParaRPr lang="en-US" sz="1200" dirty="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1.1</a:t>
                      </a:r>
                      <a:endParaRPr lang="en-US" sz="1200" dirty="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0.4</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0.0</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0.9</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r>
              <a:tr h="227358">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Transplant</a:t>
                      </a:r>
                      <a:endParaRPr lang="en-US" sz="1200">
                        <a:effectLst/>
                        <a:latin typeface="Calibri"/>
                        <a:ea typeface="Times New Roman"/>
                        <a:cs typeface="Times New Roman"/>
                      </a:endParaRPr>
                    </a:p>
                  </a:txBody>
                  <a:tcPr marL="1841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4,187</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0.5</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0.5</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0.6</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0.6</a:t>
                      </a:r>
                      <a:endParaRPr lang="en-US" sz="1200" dirty="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0.9</a:t>
                      </a:r>
                      <a:endParaRPr lang="en-US" sz="1200" dirty="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0.9</a:t>
                      </a:r>
                      <a:endParaRPr lang="en-US" sz="1200" dirty="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0.9</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0.5</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r>
              <a:tr h="227358">
                <a:tc gridSpan="12">
                  <a:txBody>
                    <a:bodyPr/>
                    <a:lstStyle/>
                    <a:p>
                      <a:pPr marL="0" marR="0">
                        <a:lnSpc>
                          <a:spcPct val="115000"/>
                        </a:lnSpc>
                        <a:spcBef>
                          <a:spcPts val="0"/>
                        </a:spcBef>
                        <a:spcAft>
                          <a:spcPts val="0"/>
                        </a:spcAft>
                      </a:pPr>
                      <a:r>
                        <a:rPr lang="en-US" sz="1200" b="1" dirty="0">
                          <a:solidFill>
                            <a:srgbClr val="000000"/>
                          </a:solidFill>
                          <a:effectLst/>
                          <a:latin typeface="Calibri"/>
                          <a:ea typeface="Times New Roman"/>
                          <a:cs typeface="Times New Roman"/>
                        </a:rPr>
                        <a:t>Carotid artery stenting and carotid artery endarterectomy (CAS/CEA)</a:t>
                      </a:r>
                      <a:endParaRPr lang="en-US" sz="1200" dirty="0">
                        <a:effectLst/>
                        <a:latin typeface="Calibri"/>
                        <a:ea typeface="Times New Roman"/>
                        <a:cs typeface="Times New Roman"/>
                      </a:endParaRPr>
                    </a:p>
                  </a:txBody>
                  <a:tcPr marL="18415" marR="7302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7358">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Hemodialysis</a:t>
                      </a:r>
                      <a:endParaRPr lang="en-US" sz="1200">
                        <a:effectLst/>
                        <a:latin typeface="Calibri"/>
                        <a:ea typeface="Times New Roman"/>
                        <a:cs typeface="Times New Roman"/>
                      </a:endParaRPr>
                    </a:p>
                  </a:txBody>
                  <a:tcPr marL="18415" marR="73025"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120,105</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0.4</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0.1</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0.3</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0.5</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0.4</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0.5</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0.2</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0.2</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0.3</a:t>
                      </a:r>
                      <a:endParaRPr lang="en-US" sz="1200" dirty="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0.4</a:t>
                      </a:r>
                      <a:endParaRPr lang="en-US" sz="1200">
                        <a:effectLst/>
                        <a:latin typeface="Calibri"/>
                        <a:ea typeface="Times New Roman"/>
                        <a:cs typeface="Times New Roman"/>
                      </a:endParaRPr>
                    </a:p>
                  </a:txBody>
                  <a:tcPr marL="18415" marR="73025" marT="0" marB="0" anchor="ctr">
                    <a:lnL>
                      <a:noFill/>
                    </a:lnL>
                    <a:lnR>
                      <a:noFill/>
                    </a:lnR>
                    <a:lnT>
                      <a:noFill/>
                    </a:lnT>
                    <a:lnB>
                      <a:noFill/>
                    </a:lnB>
                  </a:tcPr>
                </a:tc>
              </a:tr>
              <a:tr h="227358">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Peritoneal dialysis</a:t>
                      </a:r>
                      <a:endParaRPr lang="en-US" sz="1200">
                        <a:effectLst/>
                        <a:latin typeface="Calibri"/>
                        <a:ea typeface="Times New Roman"/>
                        <a:cs typeface="Times New Roman"/>
                      </a:endParaRPr>
                    </a:p>
                  </a:txBody>
                  <a:tcPr marL="18415" marR="73025" marT="0"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7,759</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0.0</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0.3</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1.1</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1.0</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0.8</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0.3</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0.2</a:t>
                      </a:r>
                      <a:endParaRPr lang="en-US" sz="120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0.7</a:t>
                      </a:r>
                      <a:endParaRPr lang="en-US" sz="1200" dirty="0">
                        <a:effectLst/>
                        <a:latin typeface="Calibri"/>
                        <a:ea typeface="Times New Roman"/>
                        <a:cs typeface="Times New Roman"/>
                      </a:endParaRPr>
                    </a:p>
                  </a:txBody>
                  <a:tcPr marL="18415" marR="7302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a:noFill/>
                    </a:lnB>
                  </a:tcPr>
                </a:tc>
              </a:tr>
              <a:tr h="227358">
                <a:tc>
                  <a:txBody>
                    <a:bodyPr/>
                    <a:lstStyle/>
                    <a:p>
                      <a:pPr marL="0" marR="0" indent="91440">
                        <a:lnSpc>
                          <a:spcPct val="115000"/>
                        </a:lnSpc>
                        <a:spcBef>
                          <a:spcPts val="0"/>
                        </a:spcBef>
                        <a:spcAft>
                          <a:spcPts val="0"/>
                        </a:spcAft>
                      </a:pPr>
                      <a:r>
                        <a:rPr lang="en-US" sz="1200">
                          <a:solidFill>
                            <a:srgbClr val="000000"/>
                          </a:solidFill>
                          <a:effectLst/>
                          <a:latin typeface="Calibri"/>
                          <a:ea typeface="Times New Roman"/>
                          <a:cs typeface="Times New Roman"/>
                        </a:rPr>
                        <a:t>Transplant</a:t>
                      </a:r>
                      <a:endParaRPr lang="en-US" sz="1200">
                        <a:effectLst/>
                        <a:latin typeface="Calibri"/>
                        <a:ea typeface="Times New Roman"/>
                        <a:cs typeface="Times New Roman"/>
                      </a:endParaRPr>
                    </a:p>
                  </a:txBody>
                  <a:tcPr marL="1841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6,603</a:t>
                      </a:r>
                      <a:endParaRPr lang="en-US" sz="1200">
                        <a:effectLst/>
                        <a:latin typeface="Calibri"/>
                        <a:ea typeface="Times New Roman"/>
                        <a:cs typeface="Times New Roman"/>
                      </a:endParaRPr>
                    </a:p>
                  </a:txBody>
                  <a:tcPr marL="1841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0.4</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0.3</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0.2</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0.4</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0.7</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0.5</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0.1</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a:ea typeface="Times New Roman"/>
                          <a:cs typeface="Times New Roman"/>
                        </a:rPr>
                        <a:t>0.0</a:t>
                      </a:r>
                      <a:endParaRPr lang="en-US" sz="120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0.3</a:t>
                      </a:r>
                      <a:endParaRPr lang="en-US" sz="1200" dirty="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a:ea typeface="Times New Roman"/>
                          <a:cs typeface="Times New Roman"/>
                        </a:rPr>
                        <a:t>0.6</a:t>
                      </a:r>
                      <a:endParaRPr lang="en-US" sz="1200" dirty="0">
                        <a:effectLst/>
                        <a:latin typeface="Calibri"/>
                        <a:ea typeface="Times New Roman"/>
                        <a:cs typeface="Times New Roman"/>
                      </a:endParaRPr>
                    </a:p>
                  </a:txBody>
                  <a:tcPr marL="18415" marR="7302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0" y="228600"/>
            <a:ext cx="9144000" cy="666849"/>
          </a:xfrm>
          <a:prstGeom prst="rect">
            <a:avLst/>
          </a:prstGeom>
        </p:spPr>
        <p:txBody>
          <a:bodyPr wrap="square">
            <a:spAutoFit/>
          </a:bodyPr>
          <a:lstStyle/>
          <a:p>
            <a:pPr algn="ctr"/>
            <a:r>
              <a:rPr lang="en-US" sz="2800" b="1" baseline="30000" dirty="0"/>
              <a:t>  </a:t>
            </a:r>
            <a:r>
              <a:rPr lang="en-US" sz="2600" b="1" baseline="30000" dirty="0" smtClean="0"/>
              <a:t>Table 9.1 Prevalence </a:t>
            </a:r>
            <a:r>
              <a:rPr lang="en-US" sz="2600" b="1" baseline="30000" dirty="0"/>
              <a:t>of (a) cardiovascular comorbidities &amp; (b) cardiovascular procedures in adult ESRD patients, (%) by treatment modality, age, race, &amp; sex, </a:t>
            </a:r>
            <a:r>
              <a:rPr lang="en-US" sz="2600" b="1" baseline="30000" dirty="0" smtClean="0"/>
              <a:t>2014 </a:t>
            </a:r>
            <a:r>
              <a:rPr lang="en-US" sz="2600" b="1" i="1" baseline="30000" dirty="0" smtClean="0"/>
              <a:t>(continued)</a:t>
            </a:r>
          </a:p>
        </p:txBody>
      </p:sp>
    </p:spTree>
    <p:extLst>
      <p:ext uri="{BB962C8B-B14F-4D97-AF65-F5344CB8AC3E}">
        <p14:creationId xmlns:p14="http://schemas.microsoft.com/office/powerpoint/2010/main" val="3838781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213</TotalTime>
  <Words>3564</Words>
  <Application>Microsoft Office PowerPoint</Application>
  <PresentationFormat>On-screen Show (4:3)</PresentationFormat>
  <Paragraphs>724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94</cp:revision>
  <dcterms:created xsi:type="dcterms:W3CDTF">2014-11-10T19:37:45Z</dcterms:created>
  <dcterms:modified xsi:type="dcterms:W3CDTF">2017-01-25T21:20:26Z</dcterms:modified>
</cp:coreProperties>
</file>