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56" r:id="rId2"/>
    <p:sldId id="257" r:id="rId3"/>
    <p:sldId id="258" r:id="rId4"/>
    <p:sldId id="259" r:id="rId5"/>
    <p:sldId id="260" r:id="rId6"/>
    <p:sldId id="261" r:id="rId7"/>
    <p:sldId id="262" r:id="rId8"/>
    <p:sldId id="278" r:id="rId9"/>
    <p:sldId id="279"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6E62"/>
    <a:srgbClr val="367CA8"/>
    <a:srgbClr val="0E5480"/>
    <a:srgbClr val="002966"/>
    <a:srgbClr val="48070E"/>
    <a:srgbClr val="7A2F36"/>
    <a:srgbClr val="AC6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9" d="100"/>
          <a:sy n="109" d="100"/>
        </p:scale>
        <p:origin x="1674" y="102"/>
      </p:cViewPr>
      <p:guideLst>
        <p:guide orient="horz" pos="2160"/>
        <p:guide pos="2880"/>
      </p:guideLst>
    </p:cSldViewPr>
  </p:slideViewPr>
  <p:notesTextViewPr>
    <p:cViewPr>
      <p:scale>
        <a:sx n="1" d="1"/>
        <a:sy n="1" d="1"/>
      </p:scale>
      <p:origin x="0" y="0"/>
    </p:cViewPr>
  </p:notesTextViewPr>
  <p:notesViewPr>
    <p:cSldViewPr showGuides="1">
      <p:cViewPr varScale="1">
        <p:scale>
          <a:sx n="78" d="100"/>
          <a:sy n="78" d="100"/>
        </p:scale>
        <p:origin x="-19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11/10/2016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11/10/2016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7311" y="620237"/>
            <a:ext cx="3149378" cy="1056163"/>
          </a:xfrm>
          <a:prstGeom prst="rect">
            <a:avLst/>
          </a:prstGeom>
        </p:spPr>
      </p:pic>
      <p:sp>
        <p:nvSpPr>
          <p:cNvPr id="4" name="TextBox 3"/>
          <p:cNvSpPr txBox="1"/>
          <p:nvPr userDrawn="1"/>
        </p:nvSpPr>
        <p:spPr>
          <a:xfrm>
            <a:off x="680507" y="3427274"/>
            <a:ext cx="7696200" cy="646331"/>
          </a:xfrm>
          <a:prstGeom prst="rect">
            <a:avLst/>
          </a:prstGeom>
          <a:noFill/>
        </p:spPr>
        <p:txBody>
          <a:bodyPr wrap="square" rtlCol="0">
            <a:spAutoFit/>
          </a:bodyPr>
          <a:lstStyle/>
          <a:p>
            <a:pPr algn="ctr"/>
            <a:r>
              <a:rPr lang="en-US" sz="3600" b="1" dirty="0" smtClean="0">
                <a:latin typeface="Candara" panose="020E0502030303020204" pitchFamily="34" charset="0"/>
              </a:rPr>
              <a:t>Chapter 13: International Comparisons</a:t>
            </a:r>
            <a:endParaRPr lang="en-US" sz="3600" b="1" dirty="0">
              <a:latin typeface="Candara" panose="020E0502030303020204" pitchFamily="34" charset="0"/>
            </a:endParaRPr>
          </a:p>
        </p:txBody>
      </p:sp>
      <p:sp>
        <p:nvSpPr>
          <p:cNvPr id="2" name="TextBox 1"/>
          <p:cNvSpPr txBox="1"/>
          <p:nvPr userDrawn="1"/>
        </p:nvSpPr>
        <p:spPr>
          <a:xfrm>
            <a:off x="714374" y="2133600"/>
            <a:ext cx="7543800" cy="830997"/>
          </a:xfrm>
          <a:prstGeom prst="rect">
            <a:avLst/>
          </a:prstGeom>
          <a:noFill/>
        </p:spPr>
        <p:txBody>
          <a:bodyPr wrap="square" rtlCol="0">
            <a:spAutoFit/>
          </a:bodyPr>
          <a:lstStyle/>
          <a:p>
            <a:pPr algn="ctr"/>
            <a:r>
              <a:rPr lang="en-US" sz="2400" b="1" dirty="0" smtClean="0">
                <a:solidFill>
                  <a:srgbClr val="1C6E62"/>
                </a:solidFill>
                <a:latin typeface="Constantia" panose="02030602050306030303" pitchFamily="18" charset="0"/>
              </a:rPr>
              <a:t>2016 </a:t>
            </a:r>
            <a:r>
              <a:rPr lang="en-US" sz="2400" b="1" cap="small" baseline="0" dirty="0" smtClean="0">
                <a:solidFill>
                  <a:srgbClr val="1C6E62"/>
                </a:solidFill>
                <a:latin typeface="Constantia" panose="02030602050306030303" pitchFamily="18" charset="0"/>
              </a:rPr>
              <a:t>Annual Data Report</a:t>
            </a:r>
          </a:p>
          <a:p>
            <a:pPr algn="ctr"/>
            <a:r>
              <a:rPr lang="en-US" sz="2400" b="1" cap="small" baseline="0" dirty="0" smtClean="0">
                <a:solidFill>
                  <a:srgbClr val="1C6E62"/>
                </a:solidFill>
                <a:latin typeface="Constantia" panose="02030602050306030303" pitchFamily="18" charset="0"/>
              </a:rPr>
              <a:t>Volume 2: End-Stage Renal Disease</a:t>
            </a:r>
            <a:endParaRPr lang="en-US" sz="2400" b="1" cap="small" baseline="0" dirty="0">
              <a:solidFill>
                <a:srgbClr val="1C6E62"/>
              </a:solidFill>
              <a:latin typeface="Constantia" panose="02030602050306030303" pitchFamily="18" charset="0"/>
            </a:endParaRPr>
          </a:p>
        </p:txBody>
      </p:sp>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276600" y="6477000"/>
            <a:ext cx="2590800" cy="304800"/>
          </a:xfrm>
        </p:spPr>
        <p:txBody>
          <a:bodyPr/>
          <a:lstStyle/>
          <a:p>
            <a:r>
              <a:rPr lang="en-US" smtClean="0"/>
              <a:t>2016 Annual Data Report, Vol 2, ESRD, Ch 1 </a:t>
            </a:r>
            <a:endParaRPr lang="en-US" dirty="0"/>
          </a:p>
        </p:txBody>
      </p:sp>
      <p:sp>
        <p:nvSpPr>
          <p:cNvPr id="3" name="Slide Number Placeholder 2"/>
          <p:cNvSpPr>
            <a:spLocks noGrp="1"/>
          </p:cNvSpPr>
          <p:nvPr>
            <p:ph type="sldNum" sz="quarter" idx="11"/>
          </p:nvPr>
        </p:nvSpPr>
        <p:spPr/>
        <p:txBody>
          <a:bodyPr/>
          <a:lstStyle>
            <a:lvl1pPr>
              <a:defRPr b="1"/>
            </a:lvl1p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2608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
          <p:cNvSpPr>
            <a:spLocks noGrp="1"/>
          </p:cNvSpPr>
          <p:nvPr>
            <p:ph type="ftr" sz="quarter" idx="10"/>
          </p:nvPr>
        </p:nvSpPr>
        <p:spPr>
          <a:xfrm>
            <a:off x="3276600" y="6477000"/>
            <a:ext cx="2590800" cy="304800"/>
          </a:xfrm>
        </p:spPr>
        <p:txBody>
          <a:bodyPr/>
          <a:lstStyle/>
          <a:p>
            <a:r>
              <a:rPr lang="en-US" smtClean="0"/>
              <a:t>2016 Annual Data Report, Vol 2, ESRD, Ch 1 </a:t>
            </a:r>
            <a:endParaRPr lang="en-US" dirty="0"/>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1"/>
          <p:cNvSpPr>
            <a:spLocks noGrp="1"/>
          </p:cNvSpPr>
          <p:nvPr>
            <p:ph type="ftr" sz="quarter" idx="10"/>
          </p:nvPr>
        </p:nvSpPr>
        <p:spPr>
          <a:xfrm>
            <a:off x="3276600" y="6477000"/>
            <a:ext cx="2590800" cy="304800"/>
          </a:xfrm>
        </p:spPr>
        <p:txBody>
          <a:bodyPr/>
          <a:lstStyle/>
          <a:p>
            <a:r>
              <a:rPr lang="en-US" smtClean="0"/>
              <a:t>2016 Annual Data Report, Vol 2, ESRD, Ch 1 </a:t>
            </a:r>
            <a:endParaRPr lang="en-US" dirty="0"/>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1"/>
          <p:cNvSpPr>
            <a:spLocks noGrp="1"/>
          </p:cNvSpPr>
          <p:nvPr>
            <p:ph type="ftr" sz="quarter" idx="10"/>
          </p:nvPr>
        </p:nvSpPr>
        <p:spPr>
          <a:xfrm>
            <a:off x="3276600" y="6477000"/>
            <a:ext cx="2590800" cy="304800"/>
          </a:xfrm>
        </p:spPr>
        <p:txBody>
          <a:bodyPr/>
          <a:lstStyle/>
          <a:p>
            <a:r>
              <a:rPr lang="en-US" smtClean="0"/>
              <a:t>2016 Annual Data Report, Vol 2, ESRD, Ch 1 </a:t>
            </a:r>
            <a:endParaRPr lang="en-US" dirty="0"/>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7696200" y="6507480"/>
            <a:ext cx="914400" cy="274320"/>
          </a:xfrm>
        </p:spPr>
        <p:txBody>
          <a:bodyPr/>
          <a:lstStyle>
            <a:lvl1pPr>
              <a:defRPr b="1"/>
            </a:lvl1p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
        <p:nvSpPr>
          <p:cNvPr id="8" name="Footer Placeholder 1"/>
          <p:cNvSpPr>
            <a:spLocks noGrp="1"/>
          </p:cNvSpPr>
          <p:nvPr>
            <p:ph type="ftr" sz="quarter" idx="10"/>
          </p:nvPr>
        </p:nvSpPr>
        <p:spPr>
          <a:xfrm>
            <a:off x="3276600" y="6477000"/>
            <a:ext cx="2590800" cy="304800"/>
          </a:xfrm>
        </p:spPr>
        <p:txBody>
          <a:bodyPr/>
          <a:lstStyle/>
          <a:p>
            <a:r>
              <a:rPr lang="en-US" smtClean="0"/>
              <a:t>2016 Annual Data Report, Vol 2, ESRD, Ch 1 </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1C6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p:cNvSpPr>
            <a:spLocks noGrp="1"/>
          </p:cNvSpPr>
          <p:nvPr>
            <p:ph type="ftr" sz="quarter" idx="3"/>
          </p:nvPr>
        </p:nvSpPr>
        <p:spPr>
          <a:xfrm>
            <a:off x="3340208" y="6477000"/>
            <a:ext cx="2438400" cy="304800"/>
          </a:xfrm>
          <a:prstGeom prst="rect">
            <a:avLst/>
          </a:prstGeom>
        </p:spPr>
        <p:txBody>
          <a:bodyPr/>
          <a:lstStyle>
            <a:lvl1pPr algn="ctr">
              <a:defRPr sz="1400" b="1">
                <a:solidFill>
                  <a:schemeClr val="bg1"/>
                </a:solidFill>
              </a:defRPr>
            </a:lvl1pPr>
          </a:lstStyle>
          <a:p>
            <a:r>
              <a:rPr lang="en-US" smtClean="0"/>
              <a:t>2016 Annual Data Report, Vol 2, ESRD, Ch 1 </a:t>
            </a: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bg1"/>
                </a:solidFill>
              </a:defRPr>
            </a:lvl1pPr>
          </a:lstStyle>
          <a:p>
            <a:fld id="{3F227FC0-035E-484D-AA62-D30602925625}" type="slidenum">
              <a:rPr lang="en-US" smtClean="0"/>
              <a:pPr/>
              <a:t>‹#›</a:t>
            </a:fld>
            <a:endParaRPr lang="en-US" dirty="0"/>
          </a:p>
        </p:txBody>
      </p:sp>
      <p:pic>
        <p:nvPicPr>
          <p:cNvPr id="2" name="Picture 1"/>
          <p:cNvPicPr>
            <a:picLocks noChangeAspect="1"/>
          </p:cNvPicPr>
          <p:nvPr userDrawn="1"/>
        </p:nvPicPr>
        <p:blipFill rotWithShape="1">
          <a:blip r:embed="rId8" cstate="print">
            <a:extLst>
              <a:ext uri="{28A0092B-C50C-407E-A947-70E740481C1C}">
                <a14:useLocalDpi xmlns:a14="http://schemas.microsoft.com/office/drawing/2010/main" val="0"/>
              </a:ext>
            </a:extLst>
          </a:blip>
          <a:srcRect t="10097"/>
          <a:stretch/>
        </p:blipFill>
        <p:spPr>
          <a:xfrm>
            <a:off x="0" y="6409944"/>
            <a:ext cx="1316207" cy="457200"/>
          </a:xfrm>
          <a:prstGeom prst="rect">
            <a:avLst/>
          </a:prstGeom>
          <a:effectLst>
            <a:outerShdw blurRad="50800" dist="38100" dir="16200000" algn="ctr" rotWithShape="0">
              <a:srgbClr val="000000">
                <a:alpha val="40000"/>
              </a:srgbClr>
            </a:outerShdw>
          </a:effectLst>
        </p:spPr>
      </p:pic>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4" r:id="rId3"/>
    <p:sldLayoutId id="2147483661" r:id="rId4"/>
    <p:sldLayoutId id="2147483662" r:id="rId5"/>
    <p:sldLayoutId id="2147483663" r:id="rId6"/>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15" y="151572"/>
            <a:ext cx="5008685" cy="954107"/>
          </a:xfrm>
          <a:prstGeom prst="rect">
            <a:avLst/>
          </a:prstGeom>
        </p:spPr>
        <p:txBody>
          <a:bodyPr wrap="square">
            <a:spAutoFit/>
          </a:bodyPr>
          <a:lstStyle/>
          <a:p>
            <a:pPr algn="ctr"/>
            <a:r>
              <a:rPr lang="en-US" sz="2800" b="1" baseline="30000" dirty="0"/>
              <a:t>  Figure </a:t>
            </a:r>
            <a:r>
              <a:rPr lang="en-US" sz="2800" b="1" baseline="30000" dirty="0" smtClean="0"/>
              <a:t>13.7 </a:t>
            </a:r>
            <a:r>
              <a:rPr lang="en-US" sz="2800" b="1" baseline="30000" dirty="0"/>
              <a:t>Incidence rate of treated ESRD (per million population/year), by age group and country, 2014 </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10</a:t>
            </a:fld>
            <a:endParaRPr lang="en-US" dirty="0"/>
          </a:p>
        </p:txBody>
      </p:sp>
      <p:sp>
        <p:nvSpPr>
          <p:cNvPr id="9" name="Rectangle 8"/>
          <p:cNvSpPr/>
          <p:nvPr/>
        </p:nvSpPr>
        <p:spPr>
          <a:xfrm>
            <a:off x="116498" y="4526118"/>
            <a:ext cx="4648200" cy="1754326"/>
          </a:xfrm>
          <a:prstGeom prst="rect">
            <a:avLst/>
          </a:prstGeom>
        </p:spPr>
        <p:txBody>
          <a:bodyPr wrap="square">
            <a:spAutoFit/>
          </a:bodyPr>
          <a:lstStyle/>
          <a:p>
            <a:r>
              <a:rPr lang="en-US" i="1" baseline="30000" dirty="0" smtClean="0"/>
              <a:t>Data Source:</a:t>
            </a:r>
            <a:r>
              <a:rPr lang="en-US" i="1" baseline="30000" dirty="0" smtClean="0"/>
              <a:t> </a:t>
            </a:r>
            <a:r>
              <a:rPr lang="en-US" i="1" baseline="30000" dirty="0"/>
              <a:t>Special analyses, USRDS ESRD Database. </a:t>
            </a:r>
            <a:r>
              <a:rPr lang="en-US" i="1" baseline="30000" dirty="0"/>
              <a:t>Data presented only for countries from which relevant information was available. ^United Kingdom: England, Wales, Northern Ireland (Scotland data reported separately). Data for Spain include 18 of 19 regions. Data for Italy include 6 regions. Data for France include 22 regions. Data for Canada excludes Quebec. Japan includes dialysis patients only. For graph (a), data for Spain include patients 15-64 years old, and data for the United States include patients 22-64 years old. Abbreviations: ESRD, end-stage renal disease; sp., speaking.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2000" y="521287"/>
            <a:ext cx="4045864" cy="5562600"/>
          </a:xfrm>
          <a:prstGeom prst="rect">
            <a:avLst/>
          </a:prstGeom>
        </p:spPr>
      </p:pic>
      <p:sp>
        <p:nvSpPr>
          <p:cNvPr id="8" name="TextBox 7"/>
          <p:cNvSpPr txBox="1"/>
          <p:nvPr/>
        </p:nvSpPr>
        <p:spPr>
          <a:xfrm>
            <a:off x="5486400" y="244288"/>
            <a:ext cx="3352800" cy="276999"/>
          </a:xfrm>
          <a:prstGeom prst="rect">
            <a:avLst/>
          </a:prstGeom>
          <a:noFill/>
        </p:spPr>
        <p:txBody>
          <a:bodyPr wrap="square" rtlCol="0">
            <a:spAutoFit/>
          </a:bodyPr>
          <a:lstStyle/>
          <a:p>
            <a:pPr algn="ctr"/>
            <a:r>
              <a:rPr lang="en-US" b="1" baseline="30000" dirty="0" smtClean="0"/>
              <a:t>(a) 20-44 </a:t>
            </a:r>
            <a:r>
              <a:rPr lang="en-US" b="1" baseline="30000" dirty="0"/>
              <a:t>and 45-64 years </a:t>
            </a:r>
            <a:r>
              <a:rPr lang="en-US" b="1" baseline="30000" dirty="0" smtClean="0"/>
              <a:t>old </a:t>
            </a:r>
            <a:endParaRPr lang="en-US" b="1" baseline="30000" dirty="0"/>
          </a:p>
        </p:txBody>
      </p:sp>
    </p:spTree>
    <p:extLst>
      <p:ext uri="{BB962C8B-B14F-4D97-AF65-F5344CB8AC3E}">
        <p14:creationId xmlns:p14="http://schemas.microsoft.com/office/powerpoint/2010/main" val="3648467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15" y="151572"/>
            <a:ext cx="5008685" cy="954107"/>
          </a:xfrm>
          <a:prstGeom prst="rect">
            <a:avLst/>
          </a:prstGeom>
        </p:spPr>
        <p:txBody>
          <a:bodyPr wrap="square">
            <a:spAutoFit/>
          </a:bodyPr>
          <a:lstStyle/>
          <a:p>
            <a:pPr algn="ctr"/>
            <a:r>
              <a:rPr lang="en-US" sz="2800" b="1" baseline="30000" dirty="0"/>
              <a:t>  Figure </a:t>
            </a:r>
            <a:r>
              <a:rPr lang="en-US" sz="2800" b="1" baseline="30000" dirty="0" smtClean="0"/>
              <a:t>13.7 </a:t>
            </a:r>
            <a:r>
              <a:rPr lang="en-US" sz="2800" b="1" baseline="30000" dirty="0"/>
              <a:t>Incidence rate of treated ESRD (per million population/year), by age group and country, 2014 </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11</a:t>
            </a:fld>
            <a:endParaRPr lang="en-US" dirty="0"/>
          </a:p>
        </p:txBody>
      </p:sp>
      <p:sp>
        <p:nvSpPr>
          <p:cNvPr id="9" name="Rectangle 8"/>
          <p:cNvSpPr/>
          <p:nvPr/>
        </p:nvSpPr>
        <p:spPr>
          <a:xfrm>
            <a:off x="116498" y="4526118"/>
            <a:ext cx="4648200" cy="1754326"/>
          </a:xfrm>
          <a:prstGeom prst="rect">
            <a:avLst/>
          </a:prstGeom>
        </p:spPr>
        <p:txBody>
          <a:bodyPr wrap="square">
            <a:spAutoFit/>
          </a:bodyPr>
          <a:lstStyle/>
          <a:p>
            <a:r>
              <a:rPr lang="en-US" i="1" baseline="30000" dirty="0" smtClean="0"/>
              <a:t>Data Source:</a:t>
            </a:r>
            <a:r>
              <a:rPr lang="en-US" i="1" baseline="30000" dirty="0" smtClean="0"/>
              <a:t> </a:t>
            </a:r>
            <a:r>
              <a:rPr lang="en-US" i="1" baseline="30000" dirty="0"/>
              <a:t>Special analyses, USRDS ESRD Database. </a:t>
            </a:r>
            <a:r>
              <a:rPr lang="en-US" i="1" baseline="30000" dirty="0"/>
              <a:t>Data presented only for countries from which relevant information was available. ^United Kingdom: England, Wales, Northern Ireland (Scotland data reported separately). Data for Spain include 18 of 19 regions. Data for Italy include 6 regions. Data for France include 22 regions. Data for Canada excludes Quebec. Japan includes dialysis patients only. For graph (a), data for Spain include patients 15-64 years old, and data for the United States include patients 22-64 years old. Abbreviations: ESRD, end-stage renal disease; sp., speaking.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2000" y="521287"/>
            <a:ext cx="4045864" cy="5562599"/>
          </a:xfrm>
          <a:prstGeom prst="rect">
            <a:avLst/>
          </a:prstGeom>
        </p:spPr>
      </p:pic>
      <p:sp>
        <p:nvSpPr>
          <p:cNvPr id="8" name="TextBox 7"/>
          <p:cNvSpPr txBox="1"/>
          <p:nvPr/>
        </p:nvSpPr>
        <p:spPr>
          <a:xfrm>
            <a:off x="5486400" y="238343"/>
            <a:ext cx="3352800" cy="369332"/>
          </a:xfrm>
          <a:prstGeom prst="rect">
            <a:avLst/>
          </a:prstGeom>
          <a:noFill/>
        </p:spPr>
        <p:txBody>
          <a:bodyPr wrap="square" rtlCol="0">
            <a:spAutoFit/>
          </a:bodyPr>
          <a:lstStyle/>
          <a:p>
            <a:pPr algn="ctr"/>
            <a:r>
              <a:rPr lang="en-US" b="1" baseline="30000" dirty="0" smtClean="0"/>
              <a:t>(b) 65-74</a:t>
            </a:r>
            <a:r>
              <a:rPr lang="en-US" b="1" dirty="0" smtClean="0"/>
              <a:t> </a:t>
            </a:r>
            <a:r>
              <a:rPr lang="en-US" b="1" baseline="30000" dirty="0"/>
              <a:t>and ≥ 75 years old</a:t>
            </a:r>
            <a:endParaRPr lang="en-US" b="1" baseline="30000" dirty="0"/>
          </a:p>
        </p:txBody>
      </p:sp>
    </p:spTree>
    <p:extLst>
      <p:ext uri="{BB962C8B-B14F-4D97-AF65-F5344CB8AC3E}">
        <p14:creationId xmlns:p14="http://schemas.microsoft.com/office/powerpoint/2010/main" val="502412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12</a:t>
            </a:fld>
            <a:endParaRPr lang="en-US" dirty="0"/>
          </a:p>
        </p:txBody>
      </p:sp>
      <p:sp>
        <p:nvSpPr>
          <p:cNvPr id="9" name="Rectangle 8"/>
          <p:cNvSpPr/>
          <p:nvPr/>
        </p:nvSpPr>
        <p:spPr>
          <a:xfrm>
            <a:off x="116498" y="4526118"/>
            <a:ext cx="4648200" cy="1569660"/>
          </a:xfrm>
          <a:prstGeom prst="rect">
            <a:avLst/>
          </a:prstGeom>
        </p:spPr>
        <p:txBody>
          <a:bodyPr wrap="square">
            <a:spAutoFit/>
          </a:bodyPr>
          <a:lstStyle/>
          <a:p>
            <a:r>
              <a:rPr lang="en-US" i="1" baseline="30000" dirty="0" smtClean="0"/>
              <a:t>Data Source:</a:t>
            </a:r>
            <a:r>
              <a:rPr lang="en-US" i="1" baseline="30000" dirty="0"/>
              <a:t> Special analyses, USRDS ESRD Database. Data presented only for countries from which relevant information was available. ^United Kingdom: England, Wales, Northern Ireland (Scotland data reported separately). Data for Spain include 18 of 19 regions. Data for France include 22 regions. Data for Indonesia represent the West Java region. Data for Italy represent 6 regions. Data for Canada excludes Quebec. Japan includes dialysis patients only. Abbreviations: ESRD, end-stage renal disease; sp., speaking.</a:t>
            </a:r>
            <a:endParaRPr lang="en-US" i="1" baseline="30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2000" y="605344"/>
            <a:ext cx="4045864" cy="5394485"/>
          </a:xfrm>
          <a:prstGeom prst="rect">
            <a:avLst/>
          </a:prstGeom>
        </p:spPr>
      </p:pic>
      <p:sp>
        <p:nvSpPr>
          <p:cNvPr id="10" name="Rectangle 9"/>
          <p:cNvSpPr/>
          <p:nvPr/>
        </p:nvSpPr>
        <p:spPr>
          <a:xfrm>
            <a:off x="20515" y="151572"/>
            <a:ext cx="5008685" cy="954107"/>
          </a:xfrm>
          <a:prstGeom prst="rect">
            <a:avLst/>
          </a:prstGeom>
        </p:spPr>
        <p:txBody>
          <a:bodyPr wrap="square">
            <a:spAutoFit/>
          </a:bodyPr>
          <a:lstStyle/>
          <a:p>
            <a:pPr algn="ctr"/>
            <a:r>
              <a:rPr lang="en-US" sz="2800" b="1" baseline="30000" dirty="0"/>
              <a:t>  Figure </a:t>
            </a:r>
            <a:r>
              <a:rPr lang="en-US" sz="2800" b="1" baseline="30000" dirty="0" smtClean="0"/>
              <a:t>13.8 </a:t>
            </a:r>
            <a:r>
              <a:rPr lang="en-US" sz="2800" b="1" baseline="30000" dirty="0"/>
              <a:t>Incidence rate of treated ESRD (per million population/year), by sex and country, 2014 </a:t>
            </a:r>
          </a:p>
        </p:txBody>
      </p:sp>
    </p:spTree>
    <p:extLst>
      <p:ext uri="{BB962C8B-B14F-4D97-AF65-F5344CB8AC3E}">
        <p14:creationId xmlns:p14="http://schemas.microsoft.com/office/powerpoint/2010/main" val="3103160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13</a:t>
            </a:fld>
            <a:endParaRPr lang="en-US" dirty="0"/>
          </a:p>
        </p:txBody>
      </p:sp>
      <p:sp>
        <p:nvSpPr>
          <p:cNvPr id="9" name="Rectangle 8"/>
          <p:cNvSpPr/>
          <p:nvPr/>
        </p:nvSpPr>
        <p:spPr>
          <a:xfrm>
            <a:off x="116498" y="4526118"/>
            <a:ext cx="4648200" cy="1754326"/>
          </a:xfrm>
          <a:prstGeom prst="rect">
            <a:avLst/>
          </a:prstGeom>
        </p:spPr>
        <p:txBody>
          <a:bodyPr wrap="square">
            <a:spAutoFit/>
          </a:bodyPr>
          <a:lstStyle/>
          <a:p>
            <a:r>
              <a:rPr lang="en-US" i="1" baseline="30000" dirty="0" smtClean="0"/>
              <a:t>Data Source:</a:t>
            </a:r>
            <a:r>
              <a:rPr lang="en-US" i="1" baseline="30000" dirty="0"/>
              <a:t> </a:t>
            </a:r>
            <a:r>
              <a:rPr lang="en-US" i="1" baseline="30000" dirty="0" smtClean="0"/>
              <a:t>Special </a:t>
            </a:r>
            <a:r>
              <a:rPr lang="en-US" i="1" baseline="30000" dirty="0"/>
              <a:t>analyses, USRDS ESRD Database. </a:t>
            </a:r>
            <a:r>
              <a:rPr lang="en-US" i="1" baseline="30000" dirty="0"/>
              <a:t>Data presented only for countries from which relevant information was available. ^United Kingdom: England, Wales, Northern Ireland (Scotland data reported separately). The prevalence is unadjusted and reflects prevalence at the end of 2014. Switzerland includes dialysis patients only. Data for Indonesia represent the West Java region. Data for Spain include 18 of 19 regions. Data for France include 22 regions. Data for Italy includes 6 regions. Data for Canada excludes Quebec. Abbreviations: ESRD, end-stage renal disease; sp., speaking.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6587" y="605344"/>
            <a:ext cx="3236690" cy="5394485"/>
          </a:xfrm>
          <a:prstGeom prst="rect">
            <a:avLst/>
          </a:prstGeom>
        </p:spPr>
      </p:pic>
      <p:sp>
        <p:nvSpPr>
          <p:cNvPr id="10" name="Rectangle 9"/>
          <p:cNvSpPr/>
          <p:nvPr/>
        </p:nvSpPr>
        <p:spPr>
          <a:xfrm>
            <a:off x="20515" y="151572"/>
            <a:ext cx="5008685" cy="666849"/>
          </a:xfrm>
          <a:prstGeom prst="rect">
            <a:avLst/>
          </a:prstGeom>
        </p:spPr>
        <p:txBody>
          <a:bodyPr wrap="square">
            <a:spAutoFit/>
          </a:bodyPr>
          <a:lstStyle/>
          <a:p>
            <a:pPr algn="ctr"/>
            <a:r>
              <a:rPr lang="en-US" sz="2800" b="1" baseline="30000" dirty="0"/>
              <a:t>  Figure </a:t>
            </a:r>
            <a:r>
              <a:rPr lang="en-US" sz="2800" b="1" baseline="30000" dirty="0" smtClean="0"/>
              <a:t>13.9 </a:t>
            </a:r>
            <a:r>
              <a:rPr lang="en-US" sz="2800" b="1" baseline="30000" dirty="0"/>
              <a:t>Prevalence of treated ESRD per million population, by country, 2014 </a:t>
            </a:r>
          </a:p>
        </p:txBody>
      </p:sp>
    </p:spTree>
    <p:extLst>
      <p:ext uri="{BB962C8B-B14F-4D97-AF65-F5344CB8AC3E}">
        <p14:creationId xmlns:p14="http://schemas.microsoft.com/office/powerpoint/2010/main" val="26466995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14</a:t>
            </a:fld>
            <a:endParaRPr lang="en-US" dirty="0"/>
          </a:p>
        </p:txBody>
      </p:sp>
      <p:sp>
        <p:nvSpPr>
          <p:cNvPr id="9" name="Rectangle 8"/>
          <p:cNvSpPr/>
          <p:nvPr/>
        </p:nvSpPr>
        <p:spPr>
          <a:xfrm>
            <a:off x="116498" y="4526118"/>
            <a:ext cx="4648200" cy="1384995"/>
          </a:xfrm>
          <a:prstGeom prst="rect">
            <a:avLst/>
          </a:prstGeom>
        </p:spPr>
        <p:txBody>
          <a:bodyPr wrap="square">
            <a:spAutoFit/>
          </a:bodyPr>
          <a:lstStyle/>
          <a:p>
            <a:r>
              <a:rPr lang="en-US" i="1" baseline="30000" dirty="0" smtClean="0"/>
              <a:t>Data </a:t>
            </a:r>
            <a:r>
              <a:rPr lang="en-US" i="1" baseline="30000" dirty="0" smtClean="0"/>
              <a:t>Source: </a:t>
            </a:r>
            <a:r>
              <a:rPr lang="en-US" i="1" baseline="30000" dirty="0"/>
              <a:t>Special analyses, USRDS ESRD Database. </a:t>
            </a:r>
            <a:r>
              <a:rPr lang="en-US" i="1" baseline="30000" dirty="0"/>
              <a:t>Data presented only for countries from which relevant information was available. ^United Kingdom: England, Wales, Northern Ireland (Scotland data reported separately). Switzerland includes dialysis patients only. Data for Spain include 18 of 19 regions. Data for France include 22 regions. Data for Italy include 6 regions. Data for Canada excludes Quebec. Abbreviations: ESRD, end-stage renal disease; sp., speaking. </a:t>
            </a:r>
            <a:r>
              <a:rPr lang="en-US" i="1" baseline="30000" dirty="0"/>
              <a:t> </a:t>
            </a:r>
            <a:endParaRPr lang="en-US" i="1" baseline="30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2000" y="605344"/>
            <a:ext cx="4045864" cy="5394485"/>
          </a:xfrm>
          <a:prstGeom prst="rect">
            <a:avLst/>
          </a:prstGeom>
        </p:spPr>
      </p:pic>
      <p:sp>
        <p:nvSpPr>
          <p:cNvPr id="10" name="Rectangle 9"/>
          <p:cNvSpPr/>
          <p:nvPr/>
        </p:nvSpPr>
        <p:spPr>
          <a:xfrm>
            <a:off x="20515" y="151572"/>
            <a:ext cx="5008685" cy="666849"/>
          </a:xfrm>
          <a:prstGeom prst="rect">
            <a:avLst/>
          </a:prstGeom>
        </p:spPr>
        <p:txBody>
          <a:bodyPr wrap="square">
            <a:spAutoFit/>
          </a:bodyPr>
          <a:lstStyle/>
          <a:p>
            <a:pPr algn="ctr"/>
            <a:r>
              <a:rPr lang="en-US" sz="2800" b="1" baseline="30000" dirty="0"/>
              <a:t>  Figure </a:t>
            </a:r>
            <a:r>
              <a:rPr lang="en-US" sz="2800" b="1" baseline="30000" dirty="0" smtClean="0"/>
              <a:t>13.10 </a:t>
            </a:r>
            <a:r>
              <a:rPr lang="en-US" sz="2800" b="1" baseline="30000" dirty="0"/>
              <a:t>Prevalence</a:t>
            </a:r>
            <a:r>
              <a:rPr lang="en-US" dirty="0"/>
              <a:t> </a:t>
            </a:r>
            <a:r>
              <a:rPr lang="en-US" sz="2800" b="1" baseline="30000" dirty="0"/>
              <a:t>of treated ESRD per million population, by sex and country, 2014 </a:t>
            </a:r>
          </a:p>
        </p:txBody>
      </p:sp>
    </p:spTree>
    <p:extLst>
      <p:ext uri="{BB962C8B-B14F-4D97-AF65-F5344CB8AC3E}">
        <p14:creationId xmlns:p14="http://schemas.microsoft.com/office/powerpoint/2010/main" val="1175675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15" y="151572"/>
            <a:ext cx="5008685" cy="954107"/>
          </a:xfrm>
          <a:prstGeom prst="rect">
            <a:avLst/>
          </a:prstGeom>
        </p:spPr>
        <p:txBody>
          <a:bodyPr wrap="square">
            <a:spAutoFit/>
          </a:bodyPr>
          <a:lstStyle/>
          <a:p>
            <a:pPr algn="ctr"/>
            <a:r>
              <a:rPr lang="en-US" sz="2800" b="1" baseline="30000" dirty="0"/>
              <a:t>  Figure </a:t>
            </a:r>
            <a:r>
              <a:rPr lang="en-US" sz="2800" b="1" baseline="30000" dirty="0" smtClean="0"/>
              <a:t>13.11 </a:t>
            </a:r>
            <a:r>
              <a:rPr lang="en-US" sz="2800" b="1" baseline="30000" dirty="0"/>
              <a:t>Trends in the prevalence of treated ESRD per million population, by country, 2001-2014 </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15</a:t>
            </a:fld>
            <a:endParaRPr lang="en-US" dirty="0"/>
          </a:p>
        </p:txBody>
      </p:sp>
      <p:sp>
        <p:nvSpPr>
          <p:cNvPr id="9" name="Rectangle 8"/>
          <p:cNvSpPr/>
          <p:nvPr/>
        </p:nvSpPr>
        <p:spPr>
          <a:xfrm>
            <a:off x="206619" y="5345223"/>
            <a:ext cx="4648200" cy="923330"/>
          </a:xfrm>
          <a:prstGeom prst="rect">
            <a:avLst/>
          </a:prstGeom>
        </p:spPr>
        <p:txBody>
          <a:bodyPr wrap="square">
            <a:spAutoFit/>
          </a:bodyPr>
          <a:lstStyle/>
          <a:p>
            <a:r>
              <a:rPr lang="en-US" i="1" baseline="30000" dirty="0" smtClean="0"/>
              <a:t>Data Source:</a:t>
            </a:r>
            <a:r>
              <a:rPr lang="en-US" i="1" dirty="0" smtClean="0"/>
              <a:t> </a:t>
            </a:r>
            <a:r>
              <a:rPr lang="en-US" i="1" baseline="30000" dirty="0" smtClean="0"/>
              <a:t>Special </a:t>
            </a:r>
            <a:r>
              <a:rPr lang="en-US" i="1" baseline="30000" dirty="0"/>
              <a:t>analyses, USRDS ESRD Database. </a:t>
            </a:r>
            <a:r>
              <a:rPr lang="en-US" i="1" baseline="30000" dirty="0"/>
              <a:t>ESRD prevalence is unadjusted. Israel includes dialysis patients only from 2001-2002. U.S. is shown for comparison purposes. Abbreviations: ESRD, end-stage renal disease.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4819" y="717844"/>
            <a:ext cx="4171950" cy="5562600"/>
          </a:xfrm>
          <a:prstGeom prst="rect">
            <a:avLst/>
          </a:prstGeom>
        </p:spPr>
      </p:pic>
      <p:sp>
        <p:nvSpPr>
          <p:cNvPr id="8" name="TextBox 7"/>
          <p:cNvSpPr txBox="1"/>
          <p:nvPr/>
        </p:nvSpPr>
        <p:spPr>
          <a:xfrm>
            <a:off x="5029200" y="289393"/>
            <a:ext cx="3997569" cy="461665"/>
          </a:xfrm>
          <a:prstGeom prst="rect">
            <a:avLst/>
          </a:prstGeom>
          <a:noFill/>
        </p:spPr>
        <p:txBody>
          <a:bodyPr wrap="square" rtlCol="0">
            <a:spAutoFit/>
          </a:bodyPr>
          <a:lstStyle/>
          <a:p>
            <a:pPr algn="ctr"/>
            <a:r>
              <a:rPr lang="en-US" b="1" baseline="30000" dirty="0"/>
              <a:t>Ten countries having the highest % rise in ESRD prevalence from 2001/02 versus that in 2013/14, plus the U.S</a:t>
            </a:r>
            <a:r>
              <a:rPr lang="en-US" b="1" baseline="30000" dirty="0" smtClean="0"/>
              <a:t>.</a:t>
            </a:r>
            <a:endParaRPr lang="en-US" b="1" baseline="30000" dirty="0"/>
          </a:p>
        </p:txBody>
      </p:sp>
    </p:spTree>
    <p:extLst>
      <p:ext uri="{BB962C8B-B14F-4D97-AF65-F5344CB8AC3E}">
        <p14:creationId xmlns:p14="http://schemas.microsoft.com/office/powerpoint/2010/main" val="1324209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15" y="151572"/>
            <a:ext cx="5008685" cy="954107"/>
          </a:xfrm>
          <a:prstGeom prst="rect">
            <a:avLst/>
          </a:prstGeom>
        </p:spPr>
        <p:txBody>
          <a:bodyPr wrap="square">
            <a:spAutoFit/>
          </a:bodyPr>
          <a:lstStyle/>
          <a:p>
            <a:pPr algn="ctr"/>
            <a:r>
              <a:rPr lang="en-US" sz="2800" b="1" baseline="30000" dirty="0"/>
              <a:t>  Figure </a:t>
            </a:r>
            <a:r>
              <a:rPr lang="en-US" sz="2800" b="1" baseline="30000" dirty="0" smtClean="0"/>
              <a:t>13.12 </a:t>
            </a:r>
            <a:r>
              <a:rPr lang="en-US" sz="2800" b="1" baseline="30000" dirty="0"/>
              <a:t>Percent distribution of type of renal replacement therapy modality used by ESRD patients, by country, 2014 </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16</a:t>
            </a:fld>
            <a:endParaRPr lang="en-US" dirty="0"/>
          </a:p>
        </p:txBody>
      </p:sp>
      <p:sp>
        <p:nvSpPr>
          <p:cNvPr id="9" name="Rectangle 8"/>
          <p:cNvSpPr/>
          <p:nvPr/>
        </p:nvSpPr>
        <p:spPr>
          <a:xfrm>
            <a:off x="152400" y="3934020"/>
            <a:ext cx="3679581" cy="2400657"/>
          </a:xfrm>
          <a:prstGeom prst="rect">
            <a:avLst/>
          </a:prstGeom>
        </p:spPr>
        <p:txBody>
          <a:bodyPr wrap="square">
            <a:spAutoFit/>
          </a:bodyPr>
          <a:lstStyle/>
          <a:p>
            <a:r>
              <a:rPr lang="en-US" i="1" baseline="30000" dirty="0" smtClean="0"/>
              <a:t>Data Source:</a:t>
            </a:r>
            <a:r>
              <a:rPr lang="en-US" i="1" dirty="0" smtClean="0"/>
              <a:t> </a:t>
            </a:r>
            <a:r>
              <a:rPr lang="en-US" i="1" baseline="30000" dirty="0" smtClean="0"/>
              <a:t>Special </a:t>
            </a:r>
            <a:r>
              <a:rPr lang="en-US" i="1" baseline="30000" dirty="0"/>
              <a:t>analyses, USRDS ESRD Database. </a:t>
            </a:r>
            <a:r>
              <a:rPr lang="en-US" i="1" baseline="30000" dirty="0"/>
              <a:t>Denominator is calculated as the sum of patients receiving HD, PD, Home HD, or treated with a functioning transplant; does not include patients with other/unknown modality. Data for Spain include 18 of 19 regions. Data for France include 22 regions.  Data for Italy include 6 regions. Data for Canada excludes Quebec. Abbreviations: CAPD, continuous ambulatory peritoneal dialysis; APD, automated peritoneal dialysis; IPD, intermittent peritoneal dialysis; ESRD, end-stage renal disease; HD, hemodialysis; PD, peritoneal dialysis; sp., speaking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288889"/>
            <a:ext cx="4925922" cy="6083888"/>
          </a:xfrm>
          <a:prstGeom prst="rect">
            <a:avLst/>
          </a:prstGeom>
        </p:spPr>
      </p:pic>
    </p:spTree>
    <p:extLst>
      <p:ext uri="{BB962C8B-B14F-4D97-AF65-F5344CB8AC3E}">
        <p14:creationId xmlns:p14="http://schemas.microsoft.com/office/powerpoint/2010/main" val="12616208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17</a:t>
            </a:fld>
            <a:endParaRPr lang="en-US" dirty="0"/>
          </a:p>
        </p:txBody>
      </p:sp>
      <p:sp>
        <p:nvSpPr>
          <p:cNvPr id="9" name="Rectangle 8"/>
          <p:cNvSpPr/>
          <p:nvPr/>
        </p:nvSpPr>
        <p:spPr>
          <a:xfrm>
            <a:off x="200757" y="4893556"/>
            <a:ext cx="4648200" cy="1384995"/>
          </a:xfrm>
          <a:prstGeom prst="rect">
            <a:avLst/>
          </a:prstGeom>
        </p:spPr>
        <p:txBody>
          <a:bodyPr wrap="square">
            <a:spAutoFit/>
          </a:bodyPr>
          <a:lstStyle/>
          <a:p>
            <a:r>
              <a:rPr lang="en-US" i="1" baseline="30000" dirty="0" smtClean="0"/>
              <a:t>Data </a:t>
            </a:r>
            <a:r>
              <a:rPr lang="en-US" i="1" baseline="30000" dirty="0" smtClean="0"/>
              <a:t>Source: Special </a:t>
            </a:r>
            <a:r>
              <a:rPr lang="en-US" i="1" baseline="30000" dirty="0"/>
              <a:t>analyses, USRDS ESRD Database. </a:t>
            </a:r>
            <a:r>
              <a:rPr lang="en-US" i="1" baseline="30000" dirty="0"/>
              <a:t>ESRD prevalence is unadjusted and reflects prevalence at the end of 2014. United Kingdom: England, Wales, Northern Ireland (Scotland data reported separately). Data for Indonesia represent the West Java region. Data for Spain include 18 of 19 regions. Data for France include 22 regions. Data for Italy include 6 regions. Data for Canada excludes Quebec. Abbreviations: sp., speaking.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9264" y="304800"/>
            <a:ext cx="3351336" cy="5956166"/>
          </a:xfrm>
          <a:prstGeom prst="rect">
            <a:avLst/>
          </a:prstGeom>
        </p:spPr>
      </p:pic>
      <p:sp>
        <p:nvSpPr>
          <p:cNvPr id="10" name="Rectangle 9"/>
          <p:cNvSpPr/>
          <p:nvPr/>
        </p:nvSpPr>
        <p:spPr>
          <a:xfrm>
            <a:off x="20515" y="151572"/>
            <a:ext cx="5008685" cy="666849"/>
          </a:xfrm>
          <a:prstGeom prst="rect">
            <a:avLst/>
          </a:prstGeom>
        </p:spPr>
        <p:txBody>
          <a:bodyPr wrap="square">
            <a:spAutoFit/>
          </a:bodyPr>
          <a:lstStyle/>
          <a:p>
            <a:pPr algn="ctr"/>
            <a:r>
              <a:rPr lang="en-US" sz="2800" b="1" baseline="30000" dirty="0"/>
              <a:t>  Figure </a:t>
            </a:r>
            <a:r>
              <a:rPr lang="en-US" sz="2800" b="1" baseline="30000" dirty="0" smtClean="0"/>
              <a:t>13.13 </a:t>
            </a:r>
            <a:r>
              <a:rPr lang="en-US" sz="2800" b="1" baseline="30000" dirty="0"/>
              <a:t>Prevalence of dialysis per million population, by country, 2014 </a:t>
            </a:r>
          </a:p>
        </p:txBody>
      </p:sp>
    </p:spTree>
    <p:extLst>
      <p:ext uri="{BB962C8B-B14F-4D97-AF65-F5344CB8AC3E}">
        <p14:creationId xmlns:p14="http://schemas.microsoft.com/office/powerpoint/2010/main" val="721993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15" y="151572"/>
            <a:ext cx="5008685" cy="666849"/>
          </a:xfrm>
          <a:prstGeom prst="rect">
            <a:avLst/>
          </a:prstGeom>
        </p:spPr>
        <p:txBody>
          <a:bodyPr wrap="square">
            <a:spAutoFit/>
          </a:bodyPr>
          <a:lstStyle/>
          <a:p>
            <a:pPr algn="ctr"/>
            <a:r>
              <a:rPr lang="en-US" sz="2800" b="1" baseline="30000" dirty="0"/>
              <a:t>  Figure </a:t>
            </a:r>
            <a:r>
              <a:rPr lang="en-US" sz="2800" b="1" baseline="30000" dirty="0" smtClean="0"/>
              <a:t>13.14 </a:t>
            </a:r>
            <a:r>
              <a:rPr lang="en-US" sz="2800" b="1" baseline="30000" dirty="0"/>
              <a:t>Trends in the prevalence of dialysis per million population, by country, 2001-2014 </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18</a:t>
            </a:fld>
            <a:endParaRPr lang="en-US" dirty="0"/>
          </a:p>
        </p:txBody>
      </p:sp>
      <p:sp>
        <p:nvSpPr>
          <p:cNvPr id="9" name="Rectangle 8"/>
          <p:cNvSpPr/>
          <p:nvPr/>
        </p:nvSpPr>
        <p:spPr>
          <a:xfrm>
            <a:off x="206619" y="5345223"/>
            <a:ext cx="4648200" cy="738664"/>
          </a:xfrm>
          <a:prstGeom prst="rect">
            <a:avLst/>
          </a:prstGeom>
        </p:spPr>
        <p:txBody>
          <a:bodyPr wrap="square">
            <a:spAutoFit/>
          </a:bodyPr>
          <a:lstStyle/>
          <a:p>
            <a:r>
              <a:rPr lang="en-US" i="1" baseline="30000" dirty="0" smtClean="0"/>
              <a:t>Data Source:</a:t>
            </a:r>
            <a:r>
              <a:rPr lang="en-US" i="1" dirty="0" smtClean="0"/>
              <a:t> </a:t>
            </a:r>
            <a:r>
              <a:rPr lang="en-US" i="1" baseline="30000" dirty="0" smtClean="0"/>
              <a:t>Special </a:t>
            </a:r>
            <a:r>
              <a:rPr lang="en-US" i="1" baseline="30000" dirty="0"/>
              <a:t>analyses, USRDS ESRD Database. </a:t>
            </a:r>
            <a:r>
              <a:rPr lang="en-US" i="1" baseline="30000" dirty="0"/>
              <a:t>The prevalence is unadjusted and reflects prevalence of dialysis at the end of each year. Abbreviations: ESRD, end-stage renal disease.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4819" y="717844"/>
            <a:ext cx="4171949" cy="5562600"/>
          </a:xfrm>
          <a:prstGeom prst="rect">
            <a:avLst/>
          </a:prstGeom>
        </p:spPr>
      </p:pic>
      <p:sp>
        <p:nvSpPr>
          <p:cNvPr id="8" name="TextBox 7"/>
          <p:cNvSpPr txBox="1"/>
          <p:nvPr/>
        </p:nvSpPr>
        <p:spPr>
          <a:xfrm>
            <a:off x="5029200" y="289393"/>
            <a:ext cx="4114800" cy="461665"/>
          </a:xfrm>
          <a:prstGeom prst="rect">
            <a:avLst/>
          </a:prstGeom>
          <a:noFill/>
        </p:spPr>
        <p:txBody>
          <a:bodyPr wrap="square" rtlCol="0">
            <a:spAutoFit/>
          </a:bodyPr>
          <a:lstStyle/>
          <a:p>
            <a:pPr algn="ctr"/>
            <a:r>
              <a:rPr lang="en-US" b="1" baseline="30000" dirty="0"/>
              <a:t>Ten countries having the highest % rise in dialysis prevalence from 2001/02 versus that in 2013/14, plus the U.S.</a:t>
            </a:r>
          </a:p>
        </p:txBody>
      </p:sp>
    </p:spTree>
    <p:extLst>
      <p:ext uri="{BB962C8B-B14F-4D97-AF65-F5344CB8AC3E}">
        <p14:creationId xmlns:p14="http://schemas.microsoft.com/office/powerpoint/2010/main" val="775463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15" y="151572"/>
            <a:ext cx="5008685" cy="1241365"/>
          </a:xfrm>
          <a:prstGeom prst="rect">
            <a:avLst/>
          </a:prstGeom>
        </p:spPr>
        <p:txBody>
          <a:bodyPr wrap="square">
            <a:spAutoFit/>
          </a:bodyPr>
          <a:lstStyle/>
          <a:p>
            <a:pPr algn="ctr"/>
            <a:r>
              <a:rPr lang="en-US" sz="2800" b="1" baseline="30000" dirty="0"/>
              <a:t>  Figure </a:t>
            </a:r>
            <a:r>
              <a:rPr lang="en-US" sz="2800" b="1" baseline="30000" dirty="0" smtClean="0"/>
              <a:t>13.15 </a:t>
            </a:r>
            <a:r>
              <a:rPr lang="en-US" sz="2800" b="1" baseline="30000" dirty="0"/>
              <a:t>Distribution of the percentage of prevalent dialysis patients using in-center HD, home HD, or peritoneal dialysis (CAPD/APD/IPD), 2014 </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19</a:t>
            </a:fld>
            <a:endParaRPr lang="en-US" dirty="0"/>
          </a:p>
        </p:txBody>
      </p:sp>
      <p:sp>
        <p:nvSpPr>
          <p:cNvPr id="9" name="Rectangle 8"/>
          <p:cNvSpPr/>
          <p:nvPr/>
        </p:nvSpPr>
        <p:spPr>
          <a:xfrm>
            <a:off x="152400" y="3934020"/>
            <a:ext cx="3679581" cy="2215991"/>
          </a:xfrm>
          <a:prstGeom prst="rect">
            <a:avLst/>
          </a:prstGeom>
        </p:spPr>
        <p:txBody>
          <a:bodyPr wrap="square">
            <a:spAutoFit/>
          </a:bodyPr>
          <a:lstStyle/>
          <a:p>
            <a:r>
              <a:rPr lang="en-US" i="1" baseline="30000" dirty="0" smtClean="0"/>
              <a:t>Data Source:</a:t>
            </a:r>
            <a:r>
              <a:rPr lang="en-US" i="1" dirty="0" smtClean="0"/>
              <a:t> </a:t>
            </a:r>
            <a:r>
              <a:rPr lang="en-US" i="1" baseline="30000" dirty="0" smtClean="0"/>
              <a:t>Special </a:t>
            </a:r>
            <a:r>
              <a:rPr lang="en-US" i="1" baseline="30000" dirty="0"/>
              <a:t>analyses, USRDS ESRD Database. </a:t>
            </a:r>
            <a:r>
              <a:rPr lang="en-US" i="1" baseline="30000" dirty="0"/>
              <a:t>Denominator is calculated as the sum of patients receiving HD, PD, Home HD; does not include patients with other/unknown modality. ^United Kingdom: England, Wales, &amp; Northern Ireland (Scotland data reported separately). Data for Spain include 18 of 19 regions. Data for France include 22 regions. Data for Italy include 6 regions. Data for Canada excludes Quebec. Abbreviations: CAPD, continuous ambulatory peritoneal dialysis; APD, automated peritoneal dialysis; IPD, intermittent peritoneal dialysis.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618798"/>
            <a:ext cx="4572000" cy="5694707"/>
          </a:xfrm>
          <a:prstGeom prst="rect">
            <a:avLst/>
          </a:prstGeom>
        </p:spPr>
      </p:pic>
    </p:spTree>
    <p:extLst>
      <p:ext uri="{BB962C8B-B14F-4D97-AF65-F5344CB8AC3E}">
        <p14:creationId xmlns:p14="http://schemas.microsoft.com/office/powerpoint/2010/main" val="34137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810478"/>
          </a:xfrm>
          <a:prstGeom prst="rect">
            <a:avLst/>
          </a:prstGeom>
        </p:spPr>
        <p:txBody>
          <a:bodyPr wrap="square">
            <a:spAutoFit/>
          </a:bodyPr>
          <a:lstStyle/>
          <a:p>
            <a:pPr algn="ctr"/>
            <a:r>
              <a:rPr lang="en-US" sz="2800" b="1" baseline="30000" dirty="0"/>
              <a:t>  Figure </a:t>
            </a:r>
            <a:r>
              <a:rPr lang="en-US" sz="2800" b="1" baseline="30000" dirty="0" smtClean="0"/>
              <a:t>13.1 Geographic variations in the inc</a:t>
            </a:r>
            <a:r>
              <a:rPr lang="en-US" sz="2800" b="1" baseline="30000" dirty="0" smtClean="0"/>
              <a:t>idence</a:t>
            </a:r>
            <a:r>
              <a:rPr lang="en-US" sz="2800" b="1" dirty="0" smtClean="0"/>
              <a:t> </a:t>
            </a:r>
            <a:r>
              <a:rPr lang="en-US" sz="2800" b="1" baseline="30000" dirty="0"/>
              <a:t>rate of treated ESRD (per million population/year), by country, 2014</a:t>
            </a:r>
            <a:endParaRPr lang="en-US" sz="2800" b="1" baseline="30000" dirty="0"/>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a:t>
            </a:fld>
            <a:endParaRPr lang="en-US" dirty="0"/>
          </a:p>
        </p:txBody>
      </p:sp>
      <p:sp>
        <p:nvSpPr>
          <p:cNvPr id="9" name="Rectangle 8"/>
          <p:cNvSpPr/>
          <p:nvPr/>
        </p:nvSpPr>
        <p:spPr>
          <a:xfrm>
            <a:off x="609600" y="5613737"/>
            <a:ext cx="8458200" cy="748923"/>
          </a:xfrm>
          <a:prstGeom prst="rect">
            <a:avLst/>
          </a:prstGeom>
        </p:spPr>
        <p:txBody>
          <a:bodyPr wrap="square">
            <a:spAutoFit/>
          </a:bodyPr>
          <a:lstStyle/>
          <a:p>
            <a:r>
              <a:rPr lang="en-US" sz="1600" i="1" baseline="30000" dirty="0"/>
              <a:t>Data Source: </a:t>
            </a:r>
            <a:r>
              <a:rPr lang="en-US" sz="1600" i="1" baseline="30000" dirty="0" smtClean="0"/>
              <a:t>Special </a:t>
            </a:r>
            <a:r>
              <a:rPr lang="en-US" sz="1600" i="1" baseline="30000" dirty="0"/>
              <a:t>analyses, USRDS ESRD Database. </a:t>
            </a:r>
            <a:r>
              <a:rPr lang="en-US" sz="1600" i="1" baseline="30000" dirty="0"/>
              <a:t>Data presented only for countries from which relevant information was available. All rates are unadjusted. ^United Kingdom: England, Wales, Northern Ireland (Scotland data reported separately). Data for Italy include 6 regions. Data for Indonesia represent the West Java region. Data for France include 22 regions. Data for Spain include 18 of 19 regions. Data for Canada excludes Quebec. Japan includes dialysis patients only. Abbreviations: ESRD, end-stage renal disease </a:t>
            </a:r>
            <a:r>
              <a:rPr lang="en-US" sz="1600" i="1" baseline="30000" dirty="0"/>
              <a:t>.</a:t>
            </a:r>
            <a:endParaRPr lang="en-US" sz="1600" i="1" baseline="30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5928" y="1058065"/>
            <a:ext cx="5995441" cy="4498502"/>
          </a:xfrm>
          <a:prstGeom prst="rect">
            <a:avLst/>
          </a:prstGeom>
        </p:spPr>
      </p:pic>
    </p:spTree>
    <p:extLst>
      <p:ext uri="{BB962C8B-B14F-4D97-AF65-F5344CB8AC3E}">
        <p14:creationId xmlns:p14="http://schemas.microsoft.com/office/powerpoint/2010/main" val="1993735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15" y="151572"/>
            <a:ext cx="5008685" cy="666849"/>
          </a:xfrm>
          <a:prstGeom prst="rect">
            <a:avLst/>
          </a:prstGeom>
        </p:spPr>
        <p:txBody>
          <a:bodyPr wrap="square">
            <a:spAutoFit/>
          </a:bodyPr>
          <a:lstStyle/>
          <a:p>
            <a:pPr algn="ctr"/>
            <a:r>
              <a:rPr lang="en-US" sz="2800" b="1" baseline="30000" dirty="0"/>
              <a:t>  Figure </a:t>
            </a:r>
            <a:r>
              <a:rPr lang="en-US" sz="2800" b="1" baseline="30000" dirty="0" smtClean="0"/>
              <a:t>13.16 Kidney transplantation rate, by country, 2014</a:t>
            </a:r>
            <a:endParaRPr lang="en-US" sz="2800" b="1" baseline="30000" dirty="0"/>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20</a:t>
            </a:fld>
            <a:endParaRPr lang="en-US" dirty="0"/>
          </a:p>
        </p:txBody>
      </p:sp>
      <p:sp>
        <p:nvSpPr>
          <p:cNvPr id="9" name="Rectangle 8"/>
          <p:cNvSpPr/>
          <p:nvPr/>
        </p:nvSpPr>
        <p:spPr>
          <a:xfrm>
            <a:off x="76200" y="4895448"/>
            <a:ext cx="4648200" cy="1384995"/>
          </a:xfrm>
          <a:prstGeom prst="rect">
            <a:avLst/>
          </a:prstGeom>
        </p:spPr>
        <p:txBody>
          <a:bodyPr wrap="square">
            <a:spAutoFit/>
          </a:bodyPr>
          <a:lstStyle/>
          <a:p>
            <a:r>
              <a:rPr lang="en-US" i="1" baseline="30000" dirty="0" smtClean="0"/>
              <a:t>Data Source:</a:t>
            </a:r>
            <a:r>
              <a:rPr lang="en-US" i="1" baseline="30000" dirty="0" smtClean="0"/>
              <a:t> Special </a:t>
            </a:r>
            <a:r>
              <a:rPr lang="en-US" i="1" baseline="30000" dirty="0"/>
              <a:t>analyses, USRDS ESRD Database. </a:t>
            </a:r>
            <a:r>
              <a:rPr lang="en-US" i="1" baseline="30000" dirty="0"/>
              <a:t>Data presented only for countries from which relevant information was available. All rates are unadjusted. ^United Kingdom: England, Wales, &amp; Northern Ireland (Scotland data reported separately). Data for France include 22 regions. Data for Sri Lanka is from 7 government hospitals. Data for Spain include all regions. Data for Canada excludes Quebec. Abbreviations: sp., speaking.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5692" y="521287"/>
            <a:ext cx="3478479" cy="5562600"/>
          </a:xfrm>
          <a:prstGeom prst="rect">
            <a:avLst/>
          </a:prstGeom>
        </p:spPr>
      </p:pic>
      <p:sp>
        <p:nvSpPr>
          <p:cNvPr id="8" name="TextBox 7"/>
          <p:cNvSpPr txBox="1"/>
          <p:nvPr/>
        </p:nvSpPr>
        <p:spPr>
          <a:xfrm>
            <a:off x="5486400" y="244288"/>
            <a:ext cx="3352800" cy="276999"/>
          </a:xfrm>
          <a:prstGeom prst="rect">
            <a:avLst/>
          </a:prstGeom>
          <a:noFill/>
        </p:spPr>
        <p:txBody>
          <a:bodyPr wrap="square" rtlCol="0">
            <a:spAutoFit/>
          </a:bodyPr>
          <a:lstStyle/>
          <a:p>
            <a:pPr algn="ctr"/>
            <a:r>
              <a:rPr lang="en-US" b="1" baseline="30000" dirty="0" smtClean="0"/>
              <a:t>(a) Per million population</a:t>
            </a:r>
            <a:endParaRPr lang="en-US" b="1" baseline="30000" dirty="0"/>
          </a:p>
        </p:txBody>
      </p:sp>
    </p:spTree>
    <p:extLst>
      <p:ext uri="{BB962C8B-B14F-4D97-AF65-F5344CB8AC3E}">
        <p14:creationId xmlns:p14="http://schemas.microsoft.com/office/powerpoint/2010/main" val="1173443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15" y="151572"/>
            <a:ext cx="5008685" cy="666849"/>
          </a:xfrm>
          <a:prstGeom prst="rect">
            <a:avLst/>
          </a:prstGeom>
        </p:spPr>
        <p:txBody>
          <a:bodyPr wrap="square">
            <a:spAutoFit/>
          </a:bodyPr>
          <a:lstStyle/>
          <a:p>
            <a:pPr algn="ctr"/>
            <a:r>
              <a:rPr lang="en-US" sz="2800" b="1" baseline="30000" dirty="0"/>
              <a:t>  Figure </a:t>
            </a:r>
            <a:r>
              <a:rPr lang="en-US" sz="2800" b="1" baseline="30000" dirty="0" smtClean="0"/>
              <a:t>13.16 Kidney transplantation rate, by country, 2014</a:t>
            </a:r>
            <a:endParaRPr lang="en-US" sz="2800" b="1" baseline="30000" dirty="0"/>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21</a:t>
            </a:fld>
            <a:endParaRPr lang="en-US" dirty="0"/>
          </a:p>
        </p:txBody>
      </p:sp>
      <p:sp>
        <p:nvSpPr>
          <p:cNvPr id="9" name="Rectangle 8"/>
          <p:cNvSpPr/>
          <p:nvPr/>
        </p:nvSpPr>
        <p:spPr>
          <a:xfrm>
            <a:off x="76200" y="4895448"/>
            <a:ext cx="4648200" cy="1384995"/>
          </a:xfrm>
          <a:prstGeom prst="rect">
            <a:avLst/>
          </a:prstGeom>
        </p:spPr>
        <p:txBody>
          <a:bodyPr wrap="square">
            <a:spAutoFit/>
          </a:bodyPr>
          <a:lstStyle/>
          <a:p>
            <a:r>
              <a:rPr lang="en-US" i="1" baseline="30000" dirty="0" smtClean="0"/>
              <a:t>Data Source:</a:t>
            </a:r>
            <a:r>
              <a:rPr lang="en-US" i="1" baseline="30000" dirty="0" smtClean="0"/>
              <a:t> Special </a:t>
            </a:r>
            <a:r>
              <a:rPr lang="en-US" i="1" baseline="30000" dirty="0"/>
              <a:t>analyses, USRDS ESRD Database. </a:t>
            </a:r>
            <a:r>
              <a:rPr lang="en-US" i="1" baseline="30000" dirty="0"/>
              <a:t>Data presented only for countries from which relevant information was available. All rates are unadjusted. ^United Kingdom: England, Wales, &amp; Northern Ireland (Scotland data reported separately). Data for France include 22 regions. Data for Sri Lanka is from 7 government hospitals. Data for Spain include all regions. Data for Canada excludes Quebec. Abbreviations: sp., speaking.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7282" y="521288"/>
            <a:ext cx="3889330" cy="5658578"/>
          </a:xfrm>
          <a:prstGeom prst="rect">
            <a:avLst/>
          </a:prstGeom>
        </p:spPr>
      </p:pic>
      <p:sp>
        <p:nvSpPr>
          <p:cNvPr id="8" name="TextBox 7"/>
          <p:cNvSpPr txBox="1"/>
          <p:nvPr/>
        </p:nvSpPr>
        <p:spPr>
          <a:xfrm>
            <a:off x="5486400" y="244288"/>
            <a:ext cx="3352800" cy="276999"/>
          </a:xfrm>
          <a:prstGeom prst="rect">
            <a:avLst/>
          </a:prstGeom>
          <a:noFill/>
        </p:spPr>
        <p:txBody>
          <a:bodyPr wrap="square" rtlCol="0">
            <a:spAutoFit/>
          </a:bodyPr>
          <a:lstStyle/>
          <a:p>
            <a:pPr algn="ctr"/>
            <a:r>
              <a:rPr lang="en-US" b="1" baseline="30000" dirty="0" smtClean="0"/>
              <a:t>(a) Per 1000 dialysis patients</a:t>
            </a:r>
            <a:endParaRPr lang="en-US" b="1" baseline="30000" dirty="0"/>
          </a:p>
        </p:txBody>
      </p:sp>
    </p:spTree>
    <p:extLst>
      <p:ext uri="{BB962C8B-B14F-4D97-AF65-F5344CB8AC3E}">
        <p14:creationId xmlns:p14="http://schemas.microsoft.com/office/powerpoint/2010/main" val="11100134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16" y="151572"/>
            <a:ext cx="4717072" cy="666849"/>
          </a:xfrm>
          <a:prstGeom prst="rect">
            <a:avLst/>
          </a:prstGeom>
        </p:spPr>
        <p:txBody>
          <a:bodyPr wrap="square">
            <a:spAutoFit/>
          </a:bodyPr>
          <a:lstStyle/>
          <a:p>
            <a:pPr algn="ctr"/>
            <a:r>
              <a:rPr lang="en-US" sz="2800" b="1" baseline="30000" dirty="0"/>
              <a:t>  Figure </a:t>
            </a:r>
            <a:r>
              <a:rPr lang="en-US" sz="2800" b="1" baseline="30000" dirty="0" smtClean="0"/>
              <a:t>13.17 </a:t>
            </a:r>
            <a:r>
              <a:rPr lang="en-US" sz="2800" b="1" baseline="30000" dirty="0"/>
              <a:t>Trends in transplantation rates per million population, by country </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22</a:t>
            </a:fld>
            <a:endParaRPr lang="en-US" dirty="0"/>
          </a:p>
        </p:txBody>
      </p:sp>
      <p:sp>
        <p:nvSpPr>
          <p:cNvPr id="9" name="Rectangle 8"/>
          <p:cNvSpPr/>
          <p:nvPr/>
        </p:nvSpPr>
        <p:spPr>
          <a:xfrm>
            <a:off x="206619" y="5345223"/>
            <a:ext cx="4648200" cy="738664"/>
          </a:xfrm>
          <a:prstGeom prst="rect">
            <a:avLst/>
          </a:prstGeom>
        </p:spPr>
        <p:txBody>
          <a:bodyPr wrap="square">
            <a:spAutoFit/>
          </a:bodyPr>
          <a:lstStyle/>
          <a:p>
            <a:r>
              <a:rPr lang="en-US" i="1" baseline="30000" dirty="0" smtClean="0"/>
              <a:t>Data Source:</a:t>
            </a:r>
            <a:r>
              <a:rPr lang="en-US" i="1" dirty="0" smtClean="0"/>
              <a:t> </a:t>
            </a:r>
            <a:r>
              <a:rPr lang="en-US" i="1" baseline="30000" dirty="0" smtClean="0"/>
              <a:t>Special </a:t>
            </a:r>
            <a:r>
              <a:rPr lang="en-US" i="1" baseline="30000" dirty="0"/>
              <a:t>analyses, USRDS ESRD Database. </a:t>
            </a:r>
            <a:r>
              <a:rPr lang="en-US" i="1" baseline="30000" dirty="0"/>
              <a:t>All rates are unadjusted. Data for Croatia are missing from 2006-2011, 2014. Abbreviations: ESRD, end-stage renal disease.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4819" y="717845"/>
            <a:ext cx="4171949" cy="5562598"/>
          </a:xfrm>
          <a:prstGeom prst="rect">
            <a:avLst/>
          </a:prstGeom>
        </p:spPr>
      </p:pic>
      <p:sp>
        <p:nvSpPr>
          <p:cNvPr id="8" name="TextBox 7"/>
          <p:cNvSpPr txBox="1"/>
          <p:nvPr/>
        </p:nvSpPr>
        <p:spPr>
          <a:xfrm>
            <a:off x="4854819" y="289393"/>
            <a:ext cx="4289181" cy="461665"/>
          </a:xfrm>
          <a:prstGeom prst="rect">
            <a:avLst/>
          </a:prstGeom>
          <a:noFill/>
        </p:spPr>
        <p:txBody>
          <a:bodyPr wrap="square" rtlCol="0">
            <a:spAutoFit/>
          </a:bodyPr>
          <a:lstStyle/>
          <a:p>
            <a:pPr algn="ctr"/>
            <a:r>
              <a:rPr lang="en-US" b="1" baseline="30000" dirty="0"/>
              <a:t>Ten countries having the highest % rise in kidney transplantation rate from 2001/02 versus that in 2013/14, plus the U.S.</a:t>
            </a:r>
          </a:p>
        </p:txBody>
      </p:sp>
    </p:spTree>
    <p:extLst>
      <p:ext uri="{BB962C8B-B14F-4D97-AF65-F5344CB8AC3E}">
        <p14:creationId xmlns:p14="http://schemas.microsoft.com/office/powerpoint/2010/main" val="2749505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16" y="151572"/>
            <a:ext cx="4717072" cy="954107"/>
          </a:xfrm>
          <a:prstGeom prst="rect">
            <a:avLst/>
          </a:prstGeom>
        </p:spPr>
        <p:txBody>
          <a:bodyPr wrap="square">
            <a:spAutoFit/>
          </a:bodyPr>
          <a:lstStyle/>
          <a:p>
            <a:pPr algn="ctr"/>
            <a:r>
              <a:rPr lang="en-US" sz="2800" b="1" baseline="30000" dirty="0"/>
              <a:t>  Figure </a:t>
            </a:r>
            <a:r>
              <a:rPr lang="en-US" sz="2800" b="1" baseline="30000" dirty="0" smtClean="0"/>
              <a:t>13.18 </a:t>
            </a:r>
            <a:r>
              <a:rPr lang="en-US" sz="2800" b="1" baseline="30000" dirty="0"/>
              <a:t>Distribution of the percentage of kidney transplantations by kidney donor type and country, 2014 </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23</a:t>
            </a:fld>
            <a:endParaRPr lang="en-US" dirty="0"/>
          </a:p>
        </p:txBody>
      </p:sp>
      <p:sp>
        <p:nvSpPr>
          <p:cNvPr id="9" name="Rectangle 8"/>
          <p:cNvSpPr/>
          <p:nvPr/>
        </p:nvSpPr>
        <p:spPr>
          <a:xfrm>
            <a:off x="152400" y="4876800"/>
            <a:ext cx="4648200" cy="1292662"/>
          </a:xfrm>
          <a:prstGeom prst="rect">
            <a:avLst/>
          </a:prstGeom>
        </p:spPr>
        <p:txBody>
          <a:bodyPr wrap="square">
            <a:spAutoFit/>
          </a:bodyPr>
          <a:lstStyle/>
          <a:p>
            <a:r>
              <a:rPr lang="en-US" i="1" baseline="30000" dirty="0" smtClean="0"/>
              <a:t>Data Source:</a:t>
            </a:r>
            <a:r>
              <a:rPr lang="en-US" i="1" dirty="0" smtClean="0"/>
              <a:t> </a:t>
            </a:r>
            <a:r>
              <a:rPr lang="en-US" i="1" baseline="30000" dirty="0"/>
              <a:t>Special </a:t>
            </a:r>
            <a:r>
              <a:rPr lang="en-US" i="1" baseline="30000" dirty="0"/>
              <a:t>analyses, USRDS ESRD Database. Denominator is calculated as the sum of deceased, living donor, and unknown transplants. ^United Kingdom: England, Wales, &amp; Northern Ireland (Scotland data reported separately). Data for France include 22 regions. Data for Sri Lanka is from 7 government hospitals. Data from Canada excludes Quebec. Abbreviations: ESRD, end-stage renal disease.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628625"/>
            <a:ext cx="4419600" cy="5465617"/>
          </a:xfrm>
          <a:prstGeom prst="rect">
            <a:avLst/>
          </a:prstGeom>
        </p:spPr>
      </p:pic>
    </p:spTree>
    <p:extLst>
      <p:ext uri="{BB962C8B-B14F-4D97-AF65-F5344CB8AC3E}">
        <p14:creationId xmlns:p14="http://schemas.microsoft.com/office/powerpoint/2010/main" val="21185459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16" y="151572"/>
            <a:ext cx="4717072" cy="954107"/>
          </a:xfrm>
          <a:prstGeom prst="rect">
            <a:avLst/>
          </a:prstGeom>
        </p:spPr>
        <p:txBody>
          <a:bodyPr wrap="square">
            <a:spAutoFit/>
          </a:bodyPr>
          <a:lstStyle/>
          <a:p>
            <a:pPr algn="ctr"/>
            <a:r>
              <a:rPr lang="en-US" sz="2800" b="1" baseline="30000" dirty="0"/>
              <a:t>  Figure </a:t>
            </a:r>
            <a:r>
              <a:rPr lang="en-US" sz="2800" b="1" baseline="30000" dirty="0" smtClean="0"/>
              <a:t>13.19 </a:t>
            </a:r>
            <a:r>
              <a:rPr lang="en-US" sz="2800" b="1" baseline="30000" dirty="0"/>
              <a:t>Prevalence of treated ESRD patients with a functioning kidney transplant, per million population, by country, 2014 </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24</a:t>
            </a:fld>
            <a:endParaRPr lang="en-US" dirty="0"/>
          </a:p>
        </p:txBody>
      </p:sp>
      <p:sp>
        <p:nvSpPr>
          <p:cNvPr id="9" name="Rectangle 8"/>
          <p:cNvSpPr/>
          <p:nvPr/>
        </p:nvSpPr>
        <p:spPr>
          <a:xfrm>
            <a:off x="152400" y="4876800"/>
            <a:ext cx="4648200" cy="1477328"/>
          </a:xfrm>
          <a:prstGeom prst="rect">
            <a:avLst/>
          </a:prstGeom>
        </p:spPr>
        <p:txBody>
          <a:bodyPr wrap="square">
            <a:spAutoFit/>
          </a:bodyPr>
          <a:lstStyle/>
          <a:p>
            <a:r>
              <a:rPr lang="en-US" i="1" baseline="30000" dirty="0" smtClean="0"/>
              <a:t>Data Source:</a:t>
            </a:r>
            <a:r>
              <a:rPr lang="en-US" i="1" dirty="0" smtClean="0"/>
              <a:t> </a:t>
            </a:r>
            <a:r>
              <a:rPr lang="en-US" i="1" baseline="30000" dirty="0"/>
              <a:t>Special </a:t>
            </a:r>
            <a:r>
              <a:rPr lang="en-US" i="1" baseline="30000" dirty="0"/>
              <a:t>analyses, USRDS ESRD Database. Data presented only for countries from which relevant information was available. The prevalence is unadjusted. ^United Kingdom: England, Wales, &amp; Northern Ireland (Scotland data reported separately). Data for Spain include 18 of 19 regions. Data for France include 22 regions.  Data for Italy includes 6 regions. Data for Canada excludes Quebec. Abbreviations: ESRD, end-stage renal disease; sp., speaking.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3787" y="183786"/>
            <a:ext cx="2793316" cy="5985676"/>
          </a:xfrm>
          <a:prstGeom prst="rect">
            <a:avLst/>
          </a:prstGeom>
        </p:spPr>
      </p:pic>
    </p:spTree>
    <p:extLst>
      <p:ext uri="{BB962C8B-B14F-4D97-AF65-F5344CB8AC3E}">
        <p14:creationId xmlns:p14="http://schemas.microsoft.com/office/powerpoint/2010/main" val="466560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15" y="151572"/>
            <a:ext cx="5008685" cy="666849"/>
          </a:xfrm>
          <a:prstGeom prst="rect">
            <a:avLst/>
          </a:prstGeom>
        </p:spPr>
        <p:txBody>
          <a:bodyPr wrap="square">
            <a:spAutoFit/>
          </a:bodyPr>
          <a:lstStyle/>
          <a:p>
            <a:pPr algn="ctr"/>
            <a:r>
              <a:rPr lang="en-US" sz="2800" b="1" baseline="30000" dirty="0"/>
              <a:t>  Figure </a:t>
            </a:r>
            <a:r>
              <a:rPr lang="en-US" sz="2800" b="1" baseline="30000" dirty="0" smtClean="0"/>
              <a:t>13.2 </a:t>
            </a:r>
            <a:r>
              <a:rPr lang="en-US" sz="2800" b="1" baseline="30000" dirty="0"/>
              <a:t>Incidence</a:t>
            </a:r>
            <a:r>
              <a:rPr lang="en-US" dirty="0"/>
              <a:t> </a:t>
            </a:r>
            <a:r>
              <a:rPr lang="en-US" sz="2800" b="1" baseline="30000" dirty="0"/>
              <a:t>rate of treated ESRD (per million population/year), by country, 2014 </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a:t>
            </a:fld>
            <a:endParaRPr lang="en-US" dirty="0"/>
          </a:p>
        </p:txBody>
      </p:sp>
      <p:sp>
        <p:nvSpPr>
          <p:cNvPr id="9" name="Rectangle 8"/>
          <p:cNvSpPr/>
          <p:nvPr/>
        </p:nvSpPr>
        <p:spPr>
          <a:xfrm>
            <a:off x="200757" y="4573281"/>
            <a:ext cx="4648200" cy="1661993"/>
          </a:xfrm>
          <a:prstGeom prst="rect">
            <a:avLst/>
          </a:prstGeom>
        </p:spPr>
        <p:txBody>
          <a:bodyPr wrap="square">
            <a:spAutoFit/>
          </a:bodyPr>
          <a:lstStyle/>
          <a:p>
            <a:r>
              <a:rPr lang="en-US" i="1" baseline="30000" dirty="0" smtClean="0"/>
              <a:t>Data Source:</a:t>
            </a:r>
            <a:r>
              <a:rPr lang="en-US" i="1" dirty="0" smtClean="0"/>
              <a:t> </a:t>
            </a:r>
            <a:r>
              <a:rPr lang="en-US" i="1" baseline="30000" dirty="0" smtClean="0"/>
              <a:t>Special </a:t>
            </a:r>
            <a:r>
              <a:rPr lang="en-US" i="1" baseline="30000" dirty="0"/>
              <a:t>analyses, USRDS ESRD Database. </a:t>
            </a:r>
            <a:r>
              <a:rPr lang="en-US" i="1" baseline="30000" dirty="0"/>
              <a:t>Data presented only for countries from which relevant information was available. All rates are unadjusted. ^United Kingdom: England, Wales, Northern Ireland (Scotland data reported separately). Data for Italy include 6 regions. Data for Indonesia represent the West Java region. Data for France include 22 regions. Data for Spain include 18 of 19 regions. Data for Canada excludes Quebec. Japan includes dialysis patients only. Abbreviations: ESRD, end-stage renal disease; sp., speaking.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151572"/>
            <a:ext cx="3845646" cy="6149753"/>
          </a:xfrm>
          <a:prstGeom prst="rect">
            <a:avLst/>
          </a:prstGeom>
        </p:spPr>
      </p:pic>
    </p:spTree>
    <p:extLst>
      <p:ext uri="{BB962C8B-B14F-4D97-AF65-F5344CB8AC3E}">
        <p14:creationId xmlns:p14="http://schemas.microsoft.com/office/powerpoint/2010/main" val="691016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15" y="151572"/>
            <a:ext cx="8361485" cy="666849"/>
          </a:xfrm>
          <a:prstGeom prst="rect">
            <a:avLst/>
          </a:prstGeom>
        </p:spPr>
        <p:txBody>
          <a:bodyPr wrap="square">
            <a:spAutoFit/>
          </a:bodyPr>
          <a:lstStyle/>
          <a:p>
            <a:pPr algn="ctr"/>
            <a:r>
              <a:rPr lang="en-US" sz="2800" b="1" baseline="30000" dirty="0"/>
              <a:t>  Figure </a:t>
            </a:r>
            <a:r>
              <a:rPr lang="en-US" sz="2800" b="1" baseline="30000" dirty="0" smtClean="0"/>
              <a:t>13.3 </a:t>
            </a:r>
            <a:r>
              <a:rPr lang="en-US" sz="2800" b="1" baseline="30000" dirty="0"/>
              <a:t>Trends in the incidence rate of treated ESRD (per million population/year), by country, 2001-2014 </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4</a:t>
            </a:fld>
            <a:endParaRPr lang="en-US" dirty="0"/>
          </a:p>
        </p:txBody>
      </p:sp>
      <p:sp>
        <p:nvSpPr>
          <p:cNvPr id="9" name="Rectangle 8"/>
          <p:cNvSpPr/>
          <p:nvPr/>
        </p:nvSpPr>
        <p:spPr>
          <a:xfrm>
            <a:off x="734" y="5736717"/>
            <a:ext cx="9171843" cy="646331"/>
          </a:xfrm>
          <a:prstGeom prst="rect">
            <a:avLst/>
          </a:prstGeom>
        </p:spPr>
        <p:txBody>
          <a:bodyPr wrap="square">
            <a:spAutoFit/>
          </a:bodyPr>
          <a:lstStyle/>
          <a:p>
            <a:r>
              <a:rPr lang="en-US" i="1" baseline="30000" dirty="0" smtClean="0"/>
              <a:t>Data Source: </a:t>
            </a:r>
            <a:r>
              <a:rPr lang="en-US" i="1" baseline="30000" dirty="0"/>
              <a:t>Special </a:t>
            </a:r>
            <a:r>
              <a:rPr lang="en-US" i="1" baseline="30000" dirty="0"/>
              <a:t>analyses, USRDS ESRD Database. All rates are unadjusted. Data for Croatia are missing from 2006-2011, 2014, indicated by the dashed line. Data for U.S. </a:t>
            </a:r>
            <a:r>
              <a:rPr lang="en-US" i="1" baseline="30000" dirty="0"/>
              <a:t>are shown for comparison purposes</a:t>
            </a:r>
            <a:r>
              <a:rPr lang="en-US" i="1" baseline="30000" dirty="0"/>
              <a:t>. Only six countries had a decrease in incidence from 2001/02-2013/14.  </a:t>
            </a:r>
            <a:r>
              <a:rPr lang="en-US" i="1" baseline="30000" dirty="0"/>
              <a:t>Abbreviations: ESRD, end-stage renal disease.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299734"/>
            <a:ext cx="3292506" cy="439000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4708" y="1370924"/>
            <a:ext cx="3265551" cy="4354069"/>
          </a:xfrm>
          <a:prstGeom prst="rect">
            <a:avLst/>
          </a:prstGeom>
        </p:spPr>
      </p:pic>
      <p:sp>
        <p:nvSpPr>
          <p:cNvPr id="5" name="TextBox 4"/>
          <p:cNvSpPr txBox="1"/>
          <p:nvPr/>
        </p:nvSpPr>
        <p:spPr>
          <a:xfrm>
            <a:off x="685800" y="818421"/>
            <a:ext cx="3352800" cy="646331"/>
          </a:xfrm>
          <a:prstGeom prst="rect">
            <a:avLst/>
          </a:prstGeom>
          <a:noFill/>
        </p:spPr>
        <p:txBody>
          <a:bodyPr wrap="square" rtlCol="0">
            <a:spAutoFit/>
          </a:bodyPr>
          <a:lstStyle/>
          <a:p>
            <a:pPr algn="ctr"/>
            <a:r>
              <a:rPr lang="en-US" b="1" baseline="30000" dirty="0"/>
              <a:t>Ten countries having the highest % rise in ESRD incidence rate in 2001/02 versus that in 2013/14, plus the U.S. </a:t>
            </a:r>
          </a:p>
        </p:txBody>
      </p:sp>
      <p:sp>
        <p:nvSpPr>
          <p:cNvPr id="10" name="TextBox 9"/>
          <p:cNvSpPr txBox="1"/>
          <p:nvPr/>
        </p:nvSpPr>
        <p:spPr>
          <a:xfrm>
            <a:off x="5146431" y="818421"/>
            <a:ext cx="3352800" cy="461665"/>
          </a:xfrm>
          <a:prstGeom prst="rect">
            <a:avLst/>
          </a:prstGeom>
          <a:noFill/>
        </p:spPr>
        <p:txBody>
          <a:bodyPr wrap="square" rtlCol="0">
            <a:spAutoFit/>
          </a:bodyPr>
          <a:lstStyle/>
          <a:p>
            <a:pPr algn="ctr"/>
            <a:r>
              <a:rPr lang="en-US" b="1" baseline="30000" dirty="0"/>
              <a:t>Six countries having the largest % decline in ESRD incidence rate: 2013/14 versus that in 2001/02 </a:t>
            </a:r>
          </a:p>
        </p:txBody>
      </p:sp>
    </p:spTree>
    <p:extLst>
      <p:ext uri="{BB962C8B-B14F-4D97-AF65-F5344CB8AC3E}">
        <p14:creationId xmlns:p14="http://schemas.microsoft.com/office/powerpoint/2010/main" val="3248395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15" y="151572"/>
            <a:ext cx="5008685" cy="954107"/>
          </a:xfrm>
          <a:prstGeom prst="rect">
            <a:avLst/>
          </a:prstGeom>
        </p:spPr>
        <p:txBody>
          <a:bodyPr wrap="square">
            <a:spAutoFit/>
          </a:bodyPr>
          <a:lstStyle/>
          <a:p>
            <a:pPr algn="ctr"/>
            <a:r>
              <a:rPr lang="en-US" sz="2800" b="1" baseline="30000" dirty="0"/>
              <a:t>  Figure </a:t>
            </a:r>
            <a:r>
              <a:rPr lang="en-US" sz="2800" b="1" baseline="30000" dirty="0" smtClean="0"/>
              <a:t>13.4 </a:t>
            </a:r>
            <a:r>
              <a:rPr lang="en-US" sz="2800" b="1" baseline="30000" dirty="0"/>
              <a:t>Percentage </a:t>
            </a:r>
            <a:r>
              <a:rPr lang="en-US" sz="2800" b="1" baseline="30000" dirty="0"/>
              <a:t>of incident ESRD patients with diabetes as the primary cause of ESRD, by country, 2014 </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5</a:t>
            </a:fld>
            <a:endParaRPr lang="en-US" dirty="0"/>
          </a:p>
        </p:txBody>
      </p:sp>
      <p:sp>
        <p:nvSpPr>
          <p:cNvPr id="9" name="Rectangle 8"/>
          <p:cNvSpPr/>
          <p:nvPr/>
        </p:nvSpPr>
        <p:spPr>
          <a:xfrm>
            <a:off x="200757" y="4573281"/>
            <a:ext cx="4648200" cy="1477328"/>
          </a:xfrm>
          <a:prstGeom prst="rect">
            <a:avLst/>
          </a:prstGeom>
        </p:spPr>
        <p:txBody>
          <a:bodyPr wrap="square">
            <a:spAutoFit/>
          </a:bodyPr>
          <a:lstStyle/>
          <a:p>
            <a:r>
              <a:rPr lang="en-US" i="1" baseline="30000" dirty="0" smtClean="0"/>
              <a:t>Data Source:</a:t>
            </a:r>
            <a:r>
              <a:rPr lang="en-US" i="1" dirty="0" smtClean="0"/>
              <a:t> </a:t>
            </a:r>
            <a:r>
              <a:rPr lang="en-US" i="1" baseline="30000" dirty="0" smtClean="0"/>
              <a:t>Special </a:t>
            </a:r>
            <a:r>
              <a:rPr lang="en-US" i="1" baseline="30000" dirty="0"/>
              <a:t>analyses, USRDS ESRD Database. </a:t>
            </a:r>
            <a:r>
              <a:rPr lang="en-US" i="1" baseline="30000" dirty="0"/>
              <a:t>Data presented only for countries from which relevant information was available. ^United Kingdom: England, Wales, Northern Ireland (Scotland data reported separately). Data for Spain include 18 of 19 regions. Data for France include 22 regions. Data for Indonesia represent the West Java region. Data for Italy includes 6 regions. Data for Canada excludes Quebec. Abbreviations: ESRD, end-stage renal disease; sp., speaking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428937"/>
            <a:ext cx="3845646" cy="5806337"/>
          </a:xfrm>
          <a:prstGeom prst="rect">
            <a:avLst/>
          </a:prstGeom>
        </p:spPr>
      </p:pic>
    </p:spTree>
    <p:extLst>
      <p:ext uri="{BB962C8B-B14F-4D97-AF65-F5344CB8AC3E}">
        <p14:creationId xmlns:p14="http://schemas.microsoft.com/office/powerpoint/2010/main" val="3541252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15" y="151572"/>
            <a:ext cx="5008685" cy="954107"/>
          </a:xfrm>
          <a:prstGeom prst="rect">
            <a:avLst/>
          </a:prstGeom>
        </p:spPr>
        <p:txBody>
          <a:bodyPr wrap="square">
            <a:spAutoFit/>
          </a:bodyPr>
          <a:lstStyle/>
          <a:p>
            <a:pPr algn="ctr"/>
            <a:r>
              <a:rPr lang="en-US" sz="2800" b="1" baseline="30000" dirty="0"/>
              <a:t>  Figure </a:t>
            </a:r>
            <a:r>
              <a:rPr lang="en-US" sz="2800" b="1" baseline="30000" dirty="0" smtClean="0"/>
              <a:t>13.5 </a:t>
            </a:r>
            <a:r>
              <a:rPr lang="en-US" sz="2800" b="1" baseline="30000" dirty="0"/>
              <a:t>Trends in the incidence rate of treated ESRD due to diabetes (per million population/year), by country, 2001-2014 </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6</a:t>
            </a:fld>
            <a:endParaRPr lang="en-US" dirty="0"/>
          </a:p>
        </p:txBody>
      </p:sp>
      <p:sp>
        <p:nvSpPr>
          <p:cNvPr id="9" name="Rectangle 8"/>
          <p:cNvSpPr/>
          <p:nvPr/>
        </p:nvSpPr>
        <p:spPr>
          <a:xfrm>
            <a:off x="206619" y="5345223"/>
            <a:ext cx="4648200" cy="738664"/>
          </a:xfrm>
          <a:prstGeom prst="rect">
            <a:avLst/>
          </a:prstGeom>
        </p:spPr>
        <p:txBody>
          <a:bodyPr wrap="square">
            <a:spAutoFit/>
          </a:bodyPr>
          <a:lstStyle/>
          <a:p>
            <a:r>
              <a:rPr lang="en-US" i="1" baseline="30000" dirty="0" smtClean="0"/>
              <a:t>Data Source:</a:t>
            </a:r>
            <a:r>
              <a:rPr lang="en-US" i="1" dirty="0" smtClean="0"/>
              <a:t> </a:t>
            </a:r>
            <a:r>
              <a:rPr lang="en-US" i="1" baseline="30000" dirty="0" smtClean="0"/>
              <a:t>Special </a:t>
            </a:r>
            <a:r>
              <a:rPr lang="en-US" i="1" baseline="30000" dirty="0"/>
              <a:t>analyses, USRDS ESRD Database. </a:t>
            </a:r>
            <a:r>
              <a:rPr lang="en-US" i="1" baseline="30000" dirty="0"/>
              <a:t>Data presented only for countries from which relevant information was available. Abbreviations: ESRD, end-stage renal disease.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8957" y="521287"/>
            <a:ext cx="4171950" cy="5562600"/>
          </a:xfrm>
          <a:prstGeom prst="rect">
            <a:avLst/>
          </a:prstGeom>
        </p:spPr>
      </p:pic>
      <p:sp>
        <p:nvSpPr>
          <p:cNvPr id="8" name="TextBox 7"/>
          <p:cNvSpPr txBox="1"/>
          <p:nvPr/>
        </p:nvSpPr>
        <p:spPr>
          <a:xfrm>
            <a:off x="5380891" y="204232"/>
            <a:ext cx="3352800" cy="461665"/>
          </a:xfrm>
          <a:prstGeom prst="rect">
            <a:avLst/>
          </a:prstGeom>
          <a:noFill/>
        </p:spPr>
        <p:txBody>
          <a:bodyPr wrap="square" rtlCol="0">
            <a:spAutoFit/>
          </a:bodyPr>
          <a:lstStyle/>
          <a:p>
            <a:pPr algn="ctr"/>
            <a:r>
              <a:rPr lang="en-US" b="1" baseline="30000" dirty="0"/>
              <a:t>Ten countries having the highest % rise </a:t>
            </a:r>
            <a:r>
              <a:rPr lang="en-US" b="1" baseline="30000" dirty="0" smtClean="0"/>
              <a:t>in </a:t>
            </a:r>
            <a:r>
              <a:rPr lang="en-US" b="1" baseline="30000" dirty="0"/>
              <a:t>2001/02 versus that in 2013/14, plus the U.S. </a:t>
            </a:r>
          </a:p>
        </p:txBody>
      </p:sp>
    </p:spTree>
    <p:extLst>
      <p:ext uri="{BB962C8B-B14F-4D97-AF65-F5344CB8AC3E}">
        <p14:creationId xmlns:p14="http://schemas.microsoft.com/office/powerpoint/2010/main" val="3653415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16" y="151572"/>
            <a:ext cx="8742484" cy="666849"/>
          </a:xfrm>
          <a:prstGeom prst="rect">
            <a:avLst/>
          </a:prstGeom>
        </p:spPr>
        <p:txBody>
          <a:bodyPr wrap="square">
            <a:spAutoFit/>
          </a:bodyPr>
          <a:lstStyle/>
          <a:p>
            <a:pPr algn="ctr"/>
            <a:r>
              <a:rPr lang="en-US" sz="2800" b="1" baseline="30000" dirty="0"/>
              <a:t>  Figure </a:t>
            </a:r>
            <a:r>
              <a:rPr lang="en-US" sz="2800" b="1" baseline="30000" dirty="0" smtClean="0"/>
              <a:t>13.6 </a:t>
            </a:r>
            <a:r>
              <a:rPr lang="en-US" sz="2800" b="1" baseline="30000" dirty="0"/>
              <a:t>Country correlation of the percent change in ESRD incidence with the percent change in ESRD due to diabetes, by region, 2001-2014 </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7</a:t>
            </a:fld>
            <a:endParaRPr lang="en-US" dirty="0"/>
          </a:p>
        </p:txBody>
      </p:sp>
      <p:sp>
        <p:nvSpPr>
          <p:cNvPr id="9" name="Rectangle 8"/>
          <p:cNvSpPr/>
          <p:nvPr/>
        </p:nvSpPr>
        <p:spPr>
          <a:xfrm>
            <a:off x="110636" y="5029200"/>
            <a:ext cx="9033364" cy="1292662"/>
          </a:xfrm>
          <a:prstGeom prst="rect">
            <a:avLst/>
          </a:prstGeom>
        </p:spPr>
        <p:txBody>
          <a:bodyPr wrap="square">
            <a:spAutoFit/>
          </a:bodyPr>
          <a:lstStyle/>
          <a:p>
            <a:r>
              <a:rPr lang="en-US" i="1" baseline="30000" dirty="0" smtClean="0"/>
              <a:t>Data Source:</a:t>
            </a:r>
            <a:r>
              <a:rPr lang="en-US" i="1" dirty="0" smtClean="0"/>
              <a:t> </a:t>
            </a:r>
            <a:r>
              <a:rPr lang="en-US" i="1" baseline="30000" dirty="0"/>
              <a:t>Special </a:t>
            </a:r>
            <a:r>
              <a:rPr lang="en-US" i="1" baseline="30000" dirty="0"/>
              <a:t>analyses, USRDS ESRD Database. Data presented only for countries from which relevant information was available. United Kingdom: England, Wales, Northern Ireland (Scotland data reported separately). Countries listed in order of lowest to highest % change in ESRD incidence due to diabetes in each panel (a) Europe and Israel: (&lt; 3%) Iceland, Austria, Finland, Belgium (Dutch-speaking), Denmark, Sweden, Belgium (French-speaking), (&gt; 20%) the Netherlands, New Zealand, Greece, Scotland, Israel, Norway, Australia; (b) North and Latin America: United States, Canada, Uruguay, Jalisco (Mexico); (c) Asia and Russia: (27%-135%) Hong Kong, Japan, Taiwan, Singapore, Rep. of Korea, (&gt;251%) Malaysia, Philippines, Russia, and Thailand. Abbreviations: ESRD, end-stage renal disease.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1252220"/>
            <a:ext cx="5067300" cy="3776980"/>
          </a:xfrm>
          <a:prstGeom prst="rect">
            <a:avLst/>
          </a:prstGeom>
        </p:spPr>
      </p:pic>
      <p:sp>
        <p:nvSpPr>
          <p:cNvPr id="10" name="Rectangle 9"/>
          <p:cNvSpPr/>
          <p:nvPr/>
        </p:nvSpPr>
        <p:spPr>
          <a:xfrm>
            <a:off x="2429607" y="925951"/>
            <a:ext cx="4322885" cy="369332"/>
          </a:xfrm>
          <a:prstGeom prst="rect">
            <a:avLst/>
          </a:prstGeom>
        </p:spPr>
        <p:txBody>
          <a:bodyPr wrap="square">
            <a:spAutoFit/>
          </a:bodyPr>
          <a:lstStyle/>
          <a:p>
            <a:pPr algn="ctr"/>
            <a:r>
              <a:rPr lang="en-US" b="1" baseline="30000" dirty="0"/>
              <a:t>  </a:t>
            </a:r>
            <a:r>
              <a:rPr lang="en-US" b="1" baseline="30000" dirty="0" smtClean="0"/>
              <a:t>(a) Europe, Australia,</a:t>
            </a:r>
            <a:r>
              <a:rPr lang="en-US" b="1" dirty="0" smtClean="0"/>
              <a:t> </a:t>
            </a:r>
            <a:r>
              <a:rPr lang="en-US" b="1" baseline="30000" dirty="0" smtClean="0"/>
              <a:t>New </a:t>
            </a:r>
            <a:r>
              <a:rPr lang="en-US" b="1" baseline="30000" dirty="0"/>
              <a:t>Zealand, and Israel</a:t>
            </a:r>
            <a:endParaRPr lang="en-US" b="1" baseline="30000" dirty="0"/>
          </a:p>
        </p:txBody>
      </p:sp>
    </p:spTree>
    <p:extLst>
      <p:ext uri="{BB962C8B-B14F-4D97-AF65-F5344CB8AC3E}">
        <p14:creationId xmlns:p14="http://schemas.microsoft.com/office/powerpoint/2010/main" val="2639296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16" y="151572"/>
            <a:ext cx="8742484" cy="666849"/>
          </a:xfrm>
          <a:prstGeom prst="rect">
            <a:avLst/>
          </a:prstGeom>
        </p:spPr>
        <p:txBody>
          <a:bodyPr wrap="square">
            <a:spAutoFit/>
          </a:bodyPr>
          <a:lstStyle/>
          <a:p>
            <a:pPr algn="ctr"/>
            <a:r>
              <a:rPr lang="en-US" sz="2800" b="1" baseline="30000" dirty="0"/>
              <a:t>  Figure </a:t>
            </a:r>
            <a:r>
              <a:rPr lang="en-US" sz="2800" b="1" baseline="30000" dirty="0" smtClean="0"/>
              <a:t>13.6 </a:t>
            </a:r>
            <a:r>
              <a:rPr lang="en-US" sz="2800" b="1" baseline="30000" dirty="0"/>
              <a:t>Country correlation of the percent change in ESRD incidence with the percent change in ESRD due to diabetes, by region, 2001-2014 </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8</a:t>
            </a:fld>
            <a:endParaRPr lang="en-US" dirty="0"/>
          </a:p>
        </p:txBody>
      </p:sp>
      <p:sp>
        <p:nvSpPr>
          <p:cNvPr id="9" name="Rectangle 8"/>
          <p:cNvSpPr/>
          <p:nvPr/>
        </p:nvSpPr>
        <p:spPr>
          <a:xfrm>
            <a:off x="110636" y="5029200"/>
            <a:ext cx="9033364" cy="1292662"/>
          </a:xfrm>
          <a:prstGeom prst="rect">
            <a:avLst/>
          </a:prstGeom>
        </p:spPr>
        <p:txBody>
          <a:bodyPr wrap="square">
            <a:spAutoFit/>
          </a:bodyPr>
          <a:lstStyle/>
          <a:p>
            <a:r>
              <a:rPr lang="en-US" i="1" baseline="30000" dirty="0" smtClean="0"/>
              <a:t>Data Source:</a:t>
            </a:r>
            <a:r>
              <a:rPr lang="en-US" i="1" dirty="0" smtClean="0"/>
              <a:t> </a:t>
            </a:r>
            <a:r>
              <a:rPr lang="en-US" i="1" baseline="30000" dirty="0"/>
              <a:t>Special </a:t>
            </a:r>
            <a:r>
              <a:rPr lang="en-US" i="1" baseline="30000" dirty="0"/>
              <a:t>analyses, USRDS ESRD Database. Data presented only for countries from which relevant information was available. United Kingdom: England, Wales, Northern Ireland (Scotland data reported separately). Countries listed in order of lowest to highest % change in ESRD incidence due to diabetes in each panel (a) Europe and Israel: (&lt; 3%) Iceland, Austria, Finland, Belgium (Dutch-speaking), Denmark, Sweden, Belgium (French-speaking), (&gt; 20%) the Netherlands, New Zealand, Greece, Scotland, Israel, Norway, Australia; (b) North and Latin America: United States, Canada, Uruguay, Jalisco (Mexico); (c) Asia and Russia: (27%-135%) Hong Kong, Japan, Taiwan, Singapore, Rep. of Korea, (&gt;251%) Malaysia, Philippines, Russia, and Thailand. Abbreviations: ESRD, end-stage renal disease.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0009" y="1278607"/>
            <a:ext cx="5063983" cy="3779901"/>
          </a:xfrm>
          <a:prstGeom prst="rect">
            <a:avLst/>
          </a:prstGeom>
        </p:spPr>
      </p:pic>
      <p:sp>
        <p:nvSpPr>
          <p:cNvPr id="10" name="Rectangle 9"/>
          <p:cNvSpPr/>
          <p:nvPr/>
        </p:nvSpPr>
        <p:spPr>
          <a:xfrm>
            <a:off x="2410558" y="960884"/>
            <a:ext cx="4322885" cy="276999"/>
          </a:xfrm>
          <a:prstGeom prst="rect">
            <a:avLst/>
          </a:prstGeom>
        </p:spPr>
        <p:txBody>
          <a:bodyPr wrap="square">
            <a:spAutoFit/>
          </a:bodyPr>
          <a:lstStyle/>
          <a:p>
            <a:pPr algn="ctr"/>
            <a:r>
              <a:rPr lang="en-US" b="1" baseline="30000" dirty="0"/>
              <a:t>  </a:t>
            </a:r>
            <a:r>
              <a:rPr lang="en-US" b="1" baseline="30000" dirty="0" smtClean="0"/>
              <a:t>(b) North and Latin America</a:t>
            </a:r>
            <a:endParaRPr lang="en-US" b="1" baseline="30000" dirty="0"/>
          </a:p>
        </p:txBody>
      </p:sp>
    </p:spTree>
    <p:extLst>
      <p:ext uri="{BB962C8B-B14F-4D97-AF65-F5344CB8AC3E}">
        <p14:creationId xmlns:p14="http://schemas.microsoft.com/office/powerpoint/2010/main" val="227816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16" y="151572"/>
            <a:ext cx="8742484" cy="666849"/>
          </a:xfrm>
          <a:prstGeom prst="rect">
            <a:avLst/>
          </a:prstGeom>
        </p:spPr>
        <p:txBody>
          <a:bodyPr wrap="square">
            <a:spAutoFit/>
          </a:bodyPr>
          <a:lstStyle/>
          <a:p>
            <a:pPr algn="ctr"/>
            <a:r>
              <a:rPr lang="en-US" sz="2800" b="1" baseline="30000" dirty="0"/>
              <a:t>  Figure </a:t>
            </a:r>
            <a:r>
              <a:rPr lang="en-US" sz="2800" b="1" baseline="30000" dirty="0" smtClean="0"/>
              <a:t>13.6 </a:t>
            </a:r>
            <a:r>
              <a:rPr lang="en-US" sz="2800" b="1" baseline="30000" dirty="0"/>
              <a:t>Country correlation of the percent change in ESRD incidence with the percent change in ESRD due to diabetes, by region, 2001-2014 </a:t>
            </a:r>
          </a:p>
        </p:txBody>
      </p:sp>
      <p:sp>
        <p:nvSpPr>
          <p:cNvPr id="2" name="Footer Placeholder 1"/>
          <p:cNvSpPr>
            <a:spLocks noGrp="1"/>
          </p:cNvSpPr>
          <p:nvPr>
            <p:ph type="ftr" sz="quarter" idx="10"/>
          </p:nvPr>
        </p:nvSpPr>
        <p:spPr>
          <a:xfrm>
            <a:off x="2895600" y="6477000"/>
            <a:ext cx="3505200" cy="304800"/>
          </a:xfrm>
        </p:spPr>
        <p:txBody>
          <a:bodyPr/>
          <a:lstStyle/>
          <a:p>
            <a:r>
              <a:rPr lang="en-US" dirty="0"/>
              <a:t>2016 Annual Data Report, Vol </a:t>
            </a:r>
            <a:r>
              <a:rPr lang="en-US" dirty="0" smtClean="0"/>
              <a:t>2, ESRD</a:t>
            </a:r>
            <a:r>
              <a:rPr lang="en-US" dirty="0"/>
              <a:t>, </a:t>
            </a:r>
            <a:r>
              <a:rPr lang="en-US" dirty="0" err="1"/>
              <a:t>Ch</a:t>
            </a:r>
            <a:r>
              <a:rPr lang="en-US" dirty="0"/>
              <a:t> </a:t>
            </a:r>
            <a:r>
              <a:rPr lang="en-US" dirty="0" smtClean="0"/>
              <a:t>13</a:t>
            </a:r>
            <a:endParaRPr lang="en-US" dirty="0"/>
          </a:p>
          <a:p>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9</a:t>
            </a:fld>
            <a:endParaRPr lang="en-US" dirty="0"/>
          </a:p>
        </p:txBody>
      </p:sp>
      <p:sp>
        <p:nvSpPr>
          <p:cNvPr id="9" name="Rectangle 8"/>
          <p:cNvSpPr/>
          <p:nvPr/>
        </p:nvSpPr>
        <p:spPr>
          <a:xfrm>
            <a:off x="110636" y="5029200"/>
            <a:ext cx="9033364" cy="1292662"/>
          </a:xfrm>
          <a:prstGeom prst="rect">
            <a:avLst/>
          </a:prstGeom>
        </p:spPr>
        <p:txBody>
          <a:bodyPr wrap="square">
            <a:spAutoFit/>
          </a:bodyPr>
          <a:lstStyle/>
          <a:p>
            <a:r>
              <a:rPr lang="en-US" i="1" baseline="30000" dirty="0" smtClean="0"/>
              <a:t>Data Source:</a:t>
            </a:r>
            <a:r>
              <a:rPr lang="en-US" i="1" dirty="0" smtClean="0"/>
              <a:t> </a:t>
            </a:r>
            <a:r>
              <a:rPr lang="en-US" i="1" baseline="30000" dirty="0"/>
              <a:t>Special </a:t>
            </a:r>
            <a:r>
              <a:rPr lang="en-US" i="1" baseline="30000" dirty="0"/>
              <a:t>analyses, USRDS ESRD Database. Data presented only for countries from which relevant information was available. United Kingdom: England, Wales, Northern Ireland (Scotland data reported separately). Countries listed in order of lowest to highest % change in ESRD incidence due to diabetes in each panel (a) Europe and Israel: (&lt; 3%) Iceland, Austria, Finland, Belgium (Dutch-speaking), Denmark, Sweden, Belgium (French-speaking), (&gt; 20%) the Netherlands, New Zealand, Greece, Scotland, Israel, Norway, Australia; (b) North and Latin America: United States, Canada, Uruguay, Jalisco (Mexico); (c) Asia and Russia: (27%-135%) Hong Kong, Japan, Taiwan, Singapore, Rep. of Korea, (&gt;251%) Malaysia, Philippines, Russia, and Thailand. Abbreviations: ESRD, end-stage renal disease.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8350" y="1450160"/>
            <a:ext cx="5067300" cy="3555594"/>
          </a:xfrm>
          <a:prstGeom prst="rect">
            <a:avLst/>
          </a:prstGeom>
        </p:spPr>
      </p:pic>
      <p:sp>
        <p:nvSpPr>
          <p:cNvPr id="10" name="Rectangle 9"/>
          <p:cNvSpPr/>
          <p:nvPr/>
        </p:nvSpPr>
        <p:spPr>
          <a:xfrm>
            <a:off x="2410558" y="973559"/>
            <a:ext cx="4322885" cy="276999"/>
          </a:xfrm>
          <a:prstGeom prst="rect">
            <a:avLst/>
          </a:prstGeom>
        </p:spPr>
        <p:txBody>
          <a:bodyPr wrap="square">
            <a:spAutoFit/>
          </a:bodyPr>
          <a:lstStyle/>
          <a:p>
            <a:pPr algn="ctr"/>
            <a:r>
              <a:rPr lang="en-US" b="1" baseline="30000" dirty="0"/>
              <a:t>  </a:t>
            </a:r>
            <a:r>
              <a:rPr lang="en-US" b="1" baseline="30000" dirty="0" smtClean="0"/>
              <a:t>(c) Asia and Russia</a:t>
            </a:r>
            <a:endParaRPr lang="en-US" b="1" baseline="30000" dirty="0"/>
          </a:p>
        </p:txBody>
      </p:sp>
    </p:spTree>
    <p:extLst>
      <p:ext uri="{BB962C8B-B14F-4D97-AF65-F5344CB8AC3E}">
        <p14:creationId xmlns:p14="http://schemas.microsoft.com/office/powerpoint/2010/main" val="1413687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223</TotalTime>
  <Words>3019</Words>
  <Application>Microsoft Office PowerPoint</Application>
  <PresentationFormat>On-screen Show (4:3)</PresentationFormat>
  <Paragraphs>105</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Candara</vt:lpstr>
      <vt:lpstr>Constantia</vt:lpstr>
      <vt:lpstr>ADR_PPT_Template_CKD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Lindsay Zepel</cp:lastModifiedBy>
  <cp:revision>83</cp:revision>
  <dcterms:created xsi:type="dcterms:W3CDTF">2014-11-10T19:37:45Z</dcterms:created>
  <dcterms:modified xsi:type="dcterms:W3CDTF">2016-11-10T21:10:55Z</dcterms:modified>
</cp:coreProperties>
</file>