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7" r:id="rId3"/>
    <p:sldId id="268" r:id="rId4"/>
    <p:sldId id="271" r:id="rId5"/>
    <p:sldId id="272" r:id="rId6"/>
    <p:sldId id="260" r:id="rId7"/>
    <p:sldId id="261" r:id="rId8"/>
    <p:sldId id="262" r:id="rId9"/>
    <p:sldId id="263" r:id="rId10"/>
    <p:sldId id="269" r:id="rId11"/>
    <p:sldId id="270" r:id="rId12"/>
    <p:sldId id="273" r:id="rId13"/>
    <p:sldId id="274" r:id="rId14"/>
    <p:sldId id="275" r:id="rId15"/>
    <p:sldId id="276" r:id="rId16"/>
    <p:sldId id="277" r:id="rId17"/>
    <p:sldId id="278" r:id="rId18"/>
    <p:sldId id="280" r:id="rId19"/>
    <p:sldId id="281" r:id="rId20"/>
    <p:sldId id="279" r:id="rId21"/>
    <p:sldId id="282" r:id="rId22"/>
    <p:sldId id="283" r:id="rId23"/>
    <p:sldId id="284" r:id="rId24"/>
    <p:sldId id="28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3C12"/>
    <a:srgbClr val="1C6E62"/>
    <a:srgbClr val="367CA8"/>
    <a:srgbClr val="0E5480"/>
    <a:srgbClr val="002966"/>
    <a:srgbClr val="48070E"/>
    <a:srgbClr val="7A2F36"/>
    <a:srgbClr val="AC61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12" autoAdjust="0"/>
    <p:restoredTop sz="94603" autoAdjust="0"/>
  </p:normalViewPr>
  <p:slideViewPr>
    <p:cSldViewPr showGuides="1">
      <p:cViewPr varScale="1">
        <p:scale>
          <a:sx n="95" d="100"/>
          <a:sy n="95" d="100"/>
        </p:scale>
        <p:origin x="618" y="84"/>
      </p:cViewPr>
      <p:guideLst>
        <p:guide orient="horz" pos="2160"/>
        <p:guide pos="290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7" d="100"/>
          <a:sy n="97" d="100"/>
        </p:scale>
        <p:origin x="2682" y="78"/>
      </p:cViewPr>
      <p:guideLst>
        <p:guide orient="horz" pos="2880"/>
        <p:guide pos="2160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06686-F82D-4753-94CB-70FF72A4246B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8B029-9C19-4863-A099-C3EB469D97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12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62516-1E61-479A-8F13-75B68A779684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DF32A-2C87-427B-8169-B6092B3362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990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813" y="685800"/>
            <a:ext cx="4395987" cy="1440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831586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"/>
          <p:cNvSpPr txBox="1">
            <a:spLocks/>
          </p:cNvSpPr>
          <p:nvPr userDrawn="1"/>
        </p:nvSpPr>
        <p:spPr>
          <a:xfrm>
            <a:off x="3276600" y="6362700"/>
            <a:ext cx="2590800" cy="495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2017 Annual Data Report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Volume 1 CKD, Chapter 6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58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9866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219200"/>
            <a:ext cx="8305800" cy="419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638800"/>
            <a:ext cx="83058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148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0" y="6410325"/>
            <a:ext cx="9144000" cy="457200"/>
          </a:xfrm>
          <a:prstGeom prst="rect">
            <a:avLst/>
          </a:prstGeom>
          <a:solidFill>
            <a:srgbClr val="A63C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1400" y="6477000"/>
            <a:ext cx="1981200" cy="30480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[Footer goes here]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6200" y="6477000"/>
            <a:ext cx="914400" cy="27432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286500"/>
            <a:ext cx="1348103" cy="441656"/>
          </a:xfrm>
          <a:prstGeom prst="rect">
            <a:avLst/>
          </a:prstGeom>
          <a:solidFill>
            <a:schemeClr val="bg1"/>
          </a:solidFill>
          <a:ln w="3175" cap="rnd">
            <a:solidFill>
              <a:schemeClr val="bg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56737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1" r:id="rId3"/>
    <p:sldLayoutId id="2147483662" r:id="rId4"/>
    <p:sldLayoutId id="2147483663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62026" y="4019371"/>
            <a:ext cx="731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Chapter 6:</a:t>
            </a:r>
            <a:br>
              <a:rPr lang="en-US" sz="3600" b="1" dirty="0" smtClean="0">
                <a:solidFill>
                  <a:schemeClr val="tx1"/>
                </a:solidFill>
                <a:latin typeface="Candara" panose="020E0502030303020204" pitchFamily="34" charset="0"/>
              </a:rPr>
            </a:br>
            <a:r>
              <a:rPr lang="en-US" sz="3600" b="1" dirty="0" smtClean="0">
                <a:latin typeface="Candara" panose="020E0502030303020204" pitchFamily="34" charset="0"/>
              </a:rPr>
              <a:t>Health Expenditures for Persons with CKD</a:t>
            </a:r>
            <a:endParaRPr lang="en-US" sz="3600" b="1" dirty="0" smtClean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6300" y="2725697"/>
            <a:ext cx="7429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A63C12"/>
                </a:solidFill>
                <a:latin typeface="Constantia" panose="02030602050306030303" pitchFamily="18" charset="0"/>
              </a:rPr>
              <a:t>2017 </a:t>
            </a:r>
            <a:r>
              <a:rPr lang="en-US" sz="2400" b="1" cap="small" baseline="0" dirty="0" smtClean="0">
                <a:solidFill>
                  <a:srgbClr val="A63C12"/>
                </a:solidFill>
                <a:latin typeface="Constantia" panose="02030602050306030303" pitchFamily="18" charset="0"/>
              </a:rPr>
              <a:t>Annual Data Report</a:t>
            </a:r>
          </a:p>
          <a:p>
            <a:pPr algn="ctr"/>
            <a:r>
              <a:rPr lang="en-US" sz="2400" b="1" cap="small" baseline="0" dirty="0" smtClean="0">
                <a:solidFill>
                  <a:srgbClr val="A63C12"/>
                </a:solidFill>
                <a:latin typeface="Constantia" panose="02030602050306030303" pitchFamily="18" charset="0"/>
              </a:rPr>
              <a:t>Volume 1: Chronic Kidney Disease</a:t>
            </a:r>
            <a:endParaRPr lang="en-US" sz="2400" b="1" cap="small" baseline="0" dirty="0">
              <a:solidFill>
                <a:srgbClr val="A63C12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61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3795772"/>
              </p:ext>
            </p:extLst>
          </p:nvPr>
        </p:nvGraphicFramePr>
        <p:xfrm>
          <a:off x="1080135" y="1181100"/>
          <a:ext cx="7048500" cy="2771140"/>
        </p:xfrm>
        <a:graphic>
          <a:graphicData uri="http://schemas.openxmlformats.org/drawingml/2006/table">
            <a:tbl>
              <a:tblPr firstRow="1" firstCol="1" bandRow="1"/>
              <a:tblGrid>
                <a:gridCol w="1511420">
                  <a:extLst>
                    <a:ext uri="{9D8B030D-6E8A-4147-A177-3AD203B41FA5}">
                      <a16:colId xmlns:a16="http://schemas.microsoft.com/office/drawing/2014/main" val="2151550096"/>
                    </a:ext>
                  </a:extLst>
                </a:gridCol>
                <a:gridCol w="1510113">
                  <a:extLst>
                    <a:ext uri="{9D8B030D-6E8A-4147-A177-3AD203B41FA5}">
                      <a16:colId xmlns:a16="http://schemas.microsoft.com/office/drawing/2014/main" val="2173967257"/>
                    </a:ext>
                  </a:extLst>
                </a:gridCol>
                <a:gridCol w="4026967">
                  <a:extLst>
                    <a:ext uri="{9D8B030D-6E8A-4147-A177-3AD203B41FA5}">
                      <a16:colId xmlns:a16="http://schemas.microsoft.com/office/drawing/2014/main" val="3970659392"/>
                    </a:ext>
                  </a:extLst>
                </a:gridCol>
              </a:tblGrid>
              <a:tr h="24447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Table A. ICD-9-CM and ICD-10-CM codes for Chronic Kidney Disease (CKD) stages</a:t>
                      </a:r>
                    </a:p>
                  </a:txBody>
                  <a:tcPr marL="18415" marR="18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372046"/>
                  </a:ext>
                </a:extLst>
              </a:tr>
              <a:tr h="2470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ICD-9-CM </a:t>
                      </a:r>
                      <a:r>
                        <a:rPr lang="en-US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code</a:t>
                      </a:r>
                      <a:r>
                        <a:rPr lang="en-US" sz="1400" b="1" baseline="30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730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ICD-10-CM code</a:t>
                      </a:r>
                      <a:r>
                        <a:rPr lang="en-US" sz="1400" b="1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730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730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036747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585.1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N18.1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CKD, Stage 1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14679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585.2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N18.2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CKD, Stage 2 (mild)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099674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585.3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N18.3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CKD, Stage 3 (moderate)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425726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585.4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N18.4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CKD, Stage 4 (severe)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493706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585.5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N18.5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CKD, Stage 5 (excludes 585.6: Stage 5, requiring chronic dialysis</a:t>
                      </a:r>
                      <a:r>
                        <a:rPr lang="en-US" sz="14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182148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Stage-unspecified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Stage-unspecified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these analyses, identified by multiple codes including 585.9, 250.4x, 403.9x &amp; others for ICD-9-CM and A18.xx, E08.xx, E11.xx and other for ICD-10-CM.</a:t>
                      </a:r>
                    </a:p>
                  </a:txBody>
                  <a:tcPr marL="18415" marR="18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36014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080135" y="4038600"/>
            <a:ext cx="69227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1200" i="1" baseline="30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analyses in this chapter, CKD stage estimates require at least one occurrence of a stage-specific code, and the last available CKD stage in a given year is used. </a:t>
            </a:r>
            <a:r>
              <a:rPr lang="en-US" sz="1200" i="1" baseline="30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USRDS analyses, patients with ICD-9-CM code 585.6 or ICD-10-CM code N18.6 &amp; with no ESRD 2728 form or other indication of end-stage renal disease (ESRD) are considered to have code 585.5 or N18.5</a:t>
            </a:r>
            <a:endParaRPr lang="en-US" sz="120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620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6700" y="114300"/>
            <a:ext cx="8610600" cy="1010241"/>
          </a:xfrm>
        </p:spPr>
        <p:txBody>
          <a:bodyPr/>
          <a:lstStyle/>
          <a:p>
            <a:pPr marL="0" marR="0">
              <a:spcBef>
                <a:spcPts val="2400"/>
              </a:spcBef>
              <a:spcAft>
                <a:spcPts val="600"/>
              </a:spcAft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1 Table 6.5 Per person per year Medicare Parts A, B, and D fee-for-service spending for all CKD beneficiaries aged 65 and older, by CKD stage, age, sex, and race, 2014 &amp; </a:t>
            </a:r>
            <a:r>
              <a:rPr lang="en-US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6274113"/>
              </p:ext>
            </p:extLst>
          </p:nvPr>
        </p:nvGraphicFramePr>
        <p:xfrm>
          <a:off x="669702" y="1049208"/>
          <a:ext cx="7804596" cy="468807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67644">
                  <a:extLst>
                    <a:ext uri="{9D8B030D-6E8A-4147-A177-3AD203B41FA5}">
                      <a16:colId xmlns:a16="http://schemas.microsoft.com/office/drawing/2014/main" val="2966747370"/>
                    </a:ext>
                  </a:extLst>
                </a:gridCol>
                <a:gridCol w="686117">
                  <a:extLst>
                    <a:ext uri="{9D8B030D-6E8A-4147-A177-3AD203B41FA5}">
                      <a16:colId xmlns:a16="http://schemas.microsoft.com/office/drawing/2014/main" val="1477758499"/>
                    </a:ext>
                  </a:extLst>
                </a:gridCol>
                <a:gridCol w="527685">
                  <a:extLst>
                    <a:ext uri="{9D8B030D-6E8A-4147-A177-3AD203B41FA5}">
                      <a16:colId xmlns:a16="http://schemas.microsoft.com/office/drawing/2014/main" val="3594800459"/>
                    </a:ext>
                  </a:extLst>
                </a:gridCol>
                <a:gridCol w="633095">
                  <a:extLst>
                    <a:ext uri="{9D8B030D-6E8A-4147-A177-3AD203B41FA5}">
                      <a16:colId xmlns:a16="http://schemas.microsoft.com/office/drawing/2014/main" val="3161877182"/>
                    </a:ext>
                  </a:extLst>
                </a:gridCol>
                <a:gridCol w="581063">
                  <a:extLst>
                    <a:ext uri="{9D8B030D-6E8A-4147-A177-3AD203B41FA5}">
                      <a16:colId xmlns:a16="http://schemas.microsoft.com/office/drawing/2014/main" val="3320388783"/>
                    </a:ext>
                  </a:extLst>
                </a:gridCol>
                <a:gridCol w="571995">
                  <a:extLst>
                    <a:ext uri="{9D8B030D-6E8A-4147-A177-3AD203B41FA5}">
                      <a16:colId xmlns:a16="http://schemas.microsoft.com/office/drawing/2014/main" val="1583027505"/>
                    </a:ext>
                  </a:extLst>
                </a:gridCol>
                <a:gridCol w="157347">
                  <a:extLst>
                    <a:ext uri="{9D8B030D-6E8A-4147-A177-3AD203B41FA5}">
                      <a16:colId xmlns:a16="http://schemas.microsoft.com/office/drawing/2014/main" val="3094188326"/>
                    </a:ext>
                  </a:extLst>
                </a:gridCol>
                <a:gridCol w="666686">
                  <a:extLst>
                    <a:ext uri="{9D8B030D-6E8A-4147-A177-3AD203B41FA5}">
                      <a16:colId xmlns:a16="http://schemas.microsoft.com/office/drawing/2014/main" val="2781807584"/>
                    </a:ext>
                  </a:extLst>
                </a:gridCol>
                <a:gridCol w="571995">
                  <a:extLst>
                    <a:ext uri="{9D8B030D-6E8A-4147-A177-3AD203B41FA5}">
                      <a16:colId xmlns:a16="http://schemas.microsoft.com/office/drawing/2014/main" val="578879601"/>
                    </a:ext>
                  </a:extLst>
                </a:gridCol>
                <a:gridCol w="660082">
                  <a:extLst>
                    <a:ext uri="{9D8B030D-6E8A-4147-A177-3AD203B41FA5}">
                      <a16:colId xmlns:a16="http://schemas.microsoft.com/office/drawing/2014/main" val="2237152732"/>
                    </a:ext>
                  </a:extLst>
                </a:gridCol>
                <a:gridCol w="695908">
                  <a:extLst>
                    <a:ext uri="{9D8B030D-6E8A-4147-A177-3AD203B41FA5}">
                      <a16:colId xmlns:a16="http://schemas.microsoft.com/office/drawing/2014/main" val="2621393655"/>
                    </a:ext>
                  </a:extLst>
                </a:gridCol>
                <a:gridCol w="684979">
                  <a:extLst>
                    <a:ext uri="{9D8B030D-6E8A-4147-A177-3AD203B41FA5}">
                      <a16:colId xmlns:a16="http://schemas.microsoft.com/office/drawing/2014/main" val="3442872704"/>
                    </a:ext>
                  </a:extLst>
                </a:gridCol>
              </a:tblGrid>
              <a:tr h="234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864332"/>
                  </a:ext>
                </a:extLst>
              </a:tr>
              <a:tr h="4357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 CKD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Stages</a:t>
                      </a:r>
                      <a:b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</a:t>
                      </a:r>
                      <a:b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Stages</a:t>
                      </a:r>
                      <a:b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4-5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Unk/ Unspc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 CKD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Stages</a:t>
                      </a:r>
                      <a:b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</a:t>
                      </a:r>
                      <a:b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Stages</a:t>
                      </a:r>
                      <a:b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4-5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Unk/ Unspc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8821288"/>
                  </a:ext>
                </a:extLst>
              </a:tr>
              <a:tr h="361675">
                <a:tc>
                  <a:txBody>
                    <a:bodyPr/>
                    <a:lstStyle/>
                    <a:p>
                      <a:pPr marL="109220" marR="114300" indent="-55245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Patient years at risk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84455" algn="ctr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2,416,562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4610" algn="ctr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248,272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1,125,995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 algn="ctr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227,538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3815" algn="ctr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814,757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r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2,509,731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" marR="42545" algn="r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266,837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r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1,231,392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7785" algn="r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228,778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 algn="r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782,724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7427727"/>
                  </a:ext>
                </a:extLst>
              </a:tr>
              <a:tr h="234838">
                <a:tc>
                  <a:txBody>
                    <a:bodyPr/>
                    <a:lstStyle/>
                    <a:p>
                      <a:pPr marL="54610" marR="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patients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84455" algn="ctr"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$21,942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4610" algn="ctr"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$19,139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$21,271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 algn="ctr"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$28,637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3815" algn="ctr"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$21,854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r"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$22,228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 marR="42545" algn="r"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$19,074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r"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$21,649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7785" algn="r"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$29,151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 algn="r"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$22,190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7117007"/>
                  </a:ext>
                </a:extLst>
              </a:tr>
              <a:tr h="234838">
                <a:tc>
                  <a:txBody>
                    <a:bodyPr/>
                    <a:lstStyle/>
                    <a:p>
                      <a:pPr marL="54610" marR="0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390757"/>
                  </a:ext>
                </a:extLst>
              </a:tr>
              <a:tr h="234838">
                <a:tc>
                  <a:txBody>
                    <a:bodyPr/>
                    <a:lstStyle/>
                    <a:p>
                      <a:pPr marL="109220" marR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65-69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844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$20,751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$17,380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$20,541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$30,039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381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$20,137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$21,115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" marR="4254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$17,869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$20,801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778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$31,518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$20,431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931447"/>
                  </a:ext>
                </a:extLst>
              </a:tr>
              <a:tr h="234838">
                <a:tc>
                  <a:txBody>
                    <a:bodyPr/>
                    <a:lstStyle/>
                    <a:p>
                      <a:pPr marL="109220" marR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70-74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844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$20,437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$17,460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$20,036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$28,398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381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$20,247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$20,363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" marR="4254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$16,778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$19,940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778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$28,408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$20,459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010040"/>
                  </a:ext>
                </a:extLst>
              </a:tr>
              <a:tr h="234838">
                <a:tc>
                  <a:txBody>
                    <a:bodyPr/>
                    <a:lstStyle/>
                    <a:p>
                      <a:pPr marL="109220" marR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75-79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844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$21,512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$17,472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$20,924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$28,916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381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$21,740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$21,516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" marR="4254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$18,711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$20,820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778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$28,681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$21,746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3093761"/>
                  </a:ext>
                </a:extLst>
              </a:tr>
              <a:tr h="234838">
                <a:tc>
                  <a:txBody>
                    <a:bodyPr/>
                    <a:lstStyle/>
                    <a:p>
                      <a:pPr marL="109220" marR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80-84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844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$22,217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$20,511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$21,253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$27,794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381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$22,417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$22,737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" marR="4254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$19,779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$22,190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778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$28,657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$22,776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609929"/>
                  </a:ext>
                </a:extLst>
              </a:tr>
              <a:tr h="234838">
                <a:tc>
                  <a:txBody>
                    <a:bodyPr/>
                    <a:lstStyle/>
                    <a:p>
                      <a:pPr marL="109220" marR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85+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844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$23,957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$23,214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$22,907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$28,587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381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$23,967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$24,600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 marR="4254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$22,760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$23,673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778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$29,170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$24,882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7993459"/>
                  </a:ext>
                </a:extLst>
              </a:tr>
              <a:tr h="234838">
                <a:tc>
                  <a:txBody>
                    <a:bodyPr/>
                    <a:lstStyle/>
                    <a:p>
                      <a:pPr marL="54610" marR="0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9954745"/>
                  </a:ext>
                </a:extLst>
              </a:tr>
              <a:tr h="234838">
                <a:tc>
                  <a:txBody>
                    <a:bodyPr/>
                    <a:lstStyle/>
                    <a:p>
                      <a:pPr marL="109220" marR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844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$21,542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$18,916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$21,099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$28,166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381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$21,221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$21,928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" marR="4254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$18,499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$21,589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778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$29,200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$21,661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0081659"/>
                  </a:ext>
                </a:extLst>
              </a:tr>
              <a:tr h="234838">
                <a:tc>
                  <a:txBody>
                    <a:bodyPr/>
                    <a:lstStyle/>
                    <a:p>
                      <a:pPr marL="109220" marR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844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$22,303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$19,348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$21,429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$29,022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381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$22,424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$22,501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 marR="4254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$19,631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$21,704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778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$29,111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$22,677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049617"/>
                  </a:ext>
                </a:extLst>
              </a:tr>
              <a:tr h="234838">
                <a:tc>
                  <a:txBody>
                    <a:bodyPr/>
                    <a:lstStyle/>
                    <a:p>
                      <a:pPr marL="54610" marR="0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Race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4468958"/>
                  </a:ext>
                </a:extLst>
              </a:tr>
              <a:tr h="234838">
                <a:tc>
                  <a:txBody>
                    <a:bodyPr/>
                    <a:lstStyle/>
                    <a:p>
                      <a:pPr marL="109220" marR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844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$21,551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$18,921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$20,939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$27,871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381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$21,476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$21,990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" marR="4254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$18,809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$21,563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778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$28,272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$21,962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6576045"/>
                  </a:ext>
                </a:extLst>
              </a:tr>
              <a:tr h="440792">
                <a:tc>
                  <a:txBody>
                    <a:bodyPr/>
                    <a:lstStyle/>
                    <a:p>
                      <a:pPr marL="109220" marR="6604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Black/African American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844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$24,746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$21,099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$23,787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$32,269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381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$24,566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$23,983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" marR="4254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$19,880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$22,439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778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$33,943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$24,139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7593086"/>
                  </a:ext>
                </a:extLst>
              </a:tr>
              <a:tr h="234838">
                <a:tc>
                  <a:txBody>
                    <a:bodyPr/>
                    <a:lstStyle/>
                    <a:p>
                      <a:pPr marL="109220" marR="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84455" algn="ctr"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$22,457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4610" algn="ctr"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$18,470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$21,625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 algn="ctr"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$30,737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3815" algn="ctr"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$22,811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r"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$22,492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 marR="42545" algn="r"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$20,878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r"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$21,520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7785" algn="r"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$30,138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 algn="r"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$22,185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7425718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09550" y="5934484"/>
            <a:ext cx="87249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1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Medicare 5% sample. Abbreviations: CKD, chronic kidney disease; </a:t>
            </a:r>
            <a:r>
              <a:rPr lang="en-US" sz="120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Unk</a:t>
            </a:r>
            <a:r>
              <a:rPr lang="en-US" sz="1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20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unspc</a:t>
            </a:r>
            <a:r>
              <a:rPr lang="en-US" sz="1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CKD stage unknown or unspecified.</a:t>
            </a:r>
            <a:endParaRPr lang="en-US" sz="120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698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40320"/>
            <a:ext cx="9144000" cy="793595"/>
          </a:xfrm>
        </p:spPr>
        <p:txBody>
          <a:bodyPr/>
          <a:lstStyle/>
          <a:p>
            <a:pPr marL="0" marR="0">
              <a:spcBef>
                <a:spcPts val="2400"/>
              </a:spcBef>
              <a:spcAft>
                <a:spcPts val="600"/>
              </a:spcAft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1 Table 6.6 Per person per year Medicare Advantage and managed care spending for all CKD beneficiaries aged 65 and older, by CKD stage, age, sex, and race, </a:t>
            </a:r>
            <a:r>
              <a:rPr lang="en-US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6851421"/>
              </p:ext>
            </p:extLst>
          </p:nvPr>
        </p:nvGraphicFramePr>
        <p:xfrm>
          <a:off x="416016" y="1021437"/>
          <a:ext cx="8311967" cy="4693567"/>
        </p:xfrm>
        <a:graphic>
          <a:graphicData uri="http://schemas.openxmlformats.org/drawingml/2006/table">
            <a:tbl>
              <a:tblPr firstRow="1" firstCol="1" bandRow="1"/>
              <a:tblGrid>
                <a:gridCol w="1722882">
                  <a:extLst>
                    <a:ext uri="{9D8B030D-6E8A-4147-A177-3AD203B41FA5}">
                      <a16:colId xmlns:a16="http://schemas.microsoft.com/office/drawing/2014/main" val="2442991507"/>
                    </a:ext>
                  </a:extLst>
                </a:gridCol>
                <a:gridCol w="633921">
                  <a:extLst>
                    <a:ext uri="{9D8B030D-6E8A-4147-A177-3AD203B41FA5}">
                      <a16:colId xmlns:a16="http://schemas.microsoft.com/office/drawing/2014/main" val="28263854"/>
                    </a:ext>
                  </a:extLst>
                </a:gridCol>
                <a:gridCol w="633237">
                  <a:extLst>
                    <a:ext uri="{9D8B030D-6E8A-4147-A177-3AD203B41FA5}">
                      <a16:colId xmlns:a16="http://schemas.microsoft.com/office/drawing/2014/main" val="2727796764"/>
                    </a:ext>
                  </a:extLst>
                </a:gridCol>
                <a:gridCol w="633921">
                  <a:extLst>
                    <a:ext uri="{9D8B030D-6E8A-4147-A177-3AD203B41FA5}">
                      <a16:colId xmlns:a16="http://schemas.microsoft.com/office/drawing/2014/main" val="3350682899"/>
                    </a:ext>
                  </a:extLst>
                </a:gridCol>
                <a:gridCol w="633921">
                  <a:extLst>
                    <a:ext uri="{9D8B030D-6E8A-4147-A177-3AD203B41FA5}">
                      <a16:colId xmlns:a16="http://schemas.microsoft.com/office/drawing/2014/main" val="1223851839"/>
                    </a:ext>
                  </a:extLst>
                </a:gridCol>
                <a:gridCol w="601746">
                  <a:extLst>
                    <a:ext uri="{9D8B030D-6E8A-4147-A177-3AD203B41FA5}">
                      <a16:colId xmlns:a16="http://schemas.microsoft.com/office/drawing/2014/main" val="3304598222"/>
                    </a:ext>
                  </a:extLst>
                </a:gridCol>
                <a:gridCol w="151977">
                  <a:extLst>
                    <a:ext uri="{9D8B030D-6E8A-4147-A177-3AD203B41FA5}">
                      <a16:colId xmlns:a16="http://schemas.microsoft.com/office/drawing/2014/main" val="1818152211"/>
                    </a:ext>
                  </a:extLst>
                </a:gridCol>
                <a:gridCol w="657882">
                  <a:extLst>
                    <a:ext uri="{9D8B030D-6E8A-4147-A177-3AD203B41FA5}">
                      <a16:colId xmlns:a16="http://schemas.microsoft.com/office/drawing/2014/main" val="244584235"/>
                    </a:ext>
                  </a:extLst>
                </a:gridCol>
                <a:gridCol w="614753">
                  <a:extLst>
                    <a:ext uri="{9D8B030D-6E8A-4147-A177-3AD203B41FA5}">
                      <a16:colId xmlns:a16="http://schemas.microsoft.com/office/drawing/2014/main" val="2726897268"/>
                    </a:ext>
                  </a:extLst>
                </a:gridCol>
                <a:gridCol w="792060">
                  <a:extLst>
                    <a:ext uri="{9D8B030D-6E8A-4147-A177-3AD203B41FA5}">
                      <a16:colId xmlns:a16="http://schemas.microsoft.com/office/drawing/2014/main" val="697826238"/>
                    </a:ext>
                  </a:extLst>
                </a:gridCol>
                <a:gridCol w="633921">
                  <a:extLst>
                    <a:ext uri="{9D8B030D-6E8A-4147-A177-3AD203B41FA5}">
                      <a16:colId xmlns:a16="http://schemas.microsoft.com/office/drawing/2014/main" val="2124478806"/>
                    </a:ext>
                  </a:extLst>
                </a:gridCol>
                <a:gridCol w="601746">
                  <a:extLst>
                    <a:ext uri="{9D8B030D-6E8A-4147-A177-3AD203B41FA5}">
                      <a16:colId xmlns:a16="http://schemas.microsoft.com/office/drawing/2014/main" val="1678770475"/>
                    </a:ext>
                  </a:extLst>
                </a:gridCol>
              </a:tblGrid>
              <a:tr h="2946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Medicare Advantage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Managed care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1849137"/>
                  </a:ext>
                </a:extLst>
              </a:tr>
              <a:tr h="375094"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Any CKD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Stages</a:t>
                      </a:r>
                      <a:b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Stage</a:t>
                      </a:r>
                      <a:b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Stages</a:t>
                      </a:r>
                      <a:b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Unk/ Unspc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Any CKD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Stages</a:t>
                      </a:r>
                      <a:b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Stage</a:t>
                      </a:r>
                      <a:b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Stages</a:t>
                      </a:r>
                      <a:b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Unk/ Unspc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3036835"/>
                  </a:ext>
                </a:extLst>
              </a:tr>
              <a:tr h="3267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Patient years at risk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219,259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20,495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95,087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14,940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88,737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14,011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1,362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5,689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6,075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4982120"/>
                  </a:ext>
                </a:extLst>
              </a:tr>
              <a:tr h="3335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 patients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$20,603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$16,691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$18,693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$31,277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$21,829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$22,092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$18,026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$20,361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$32,585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$23,181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3784261"/>
                  </a:ext>
                </a:extLst>
              </a:tr>
              <a:tr h="2310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0564201"/>
                  </a:ext>
                </a:extLst>
              </a:tr>
              <a:tr h="231036">
                <a:tc>
                  <a:txBody>
                    <a:bodyPr/>
                    <a:lstStyle/>
                    <a:p>
                      <a:pPr marL="0" marR="0" lv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65-69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$23,527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$17,190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$21,886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$44,084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$24,137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$24,336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$17,469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$22,059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$46,513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$25,893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7881501"/>
                  </a:ext>
                </a:extLst>
              </a:tr>
              <a:tr h="231036">
                <a:tc>
                  <a:txBody>
                    <a:bodyPr/>
                    <a:lstStyle/>
                    <a:p>
                      <a:pPr marL="0" marR="0" lv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70-74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$21,985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$17,372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$19,741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$39,711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$23,206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$22,982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$17,434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$21,171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$36,387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$24,639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939769"/>
                  </a:ext>
                </a:extLst>
              </a:tr>
              <a:tr h="231036">
                <a:tc>
                  <a:txBody>
                    <a:bodyPr/>
                    <a:lstStyle/>
                    <a:p>
                      <a:pPr marL="0" marR="0" lv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75-79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$21,877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$16,864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$20,030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$36,906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$22,773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$21,245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$18,328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$19,516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$32,263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$21,899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099386"/>
                  </a:ext>
                </a:extLst>
              </a:tr>
              <a:tr h="231036">
                <a:tc>
                  <a:txBody>
                    <a:bodyPr/>
                    <a:lstStyle/>
                    <a:p>
                      <a:pPr marL="0" marR="0" lv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80-84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$19,893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$16,195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$18,033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$28,614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$21,269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$21,046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$22,427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$19,681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$28,361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$21,024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9266482"/>
                  </a:ext>
                </a:extLst>
              </a:tr>
              <a:tr h="231036">
                <a:tc>
                  <a:txBody>
                    <a:bodyPr/>
                    <a:lstStyle/>
                    <a:p>
                      <a:pPr marL="0" marR="0" lv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85+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$16,823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$15,424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$15,522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$19,491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$18,104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$17,723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$15,833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$17,728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$20,386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$17,265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274121"/>
                  </a:ext>
                </a:extLst>
              </a:tr>
              <a:tr h="2310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Sex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5059900"/>
                  </a:ext>
                </a:extLst>
              </a:tr>
              <a:tr h="2310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$21,368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$16,838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$19,439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$33,226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$22,607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$22,401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$18,668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$20,884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$33,259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$23,275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0565265"/>
                  </a:ext>
                </a:extLst>
              </a:tr>
              <a:tr h="2310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Female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$19,958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$16,563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$18,082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$29,777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$21,143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$21,520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$17,010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$19,634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$30,595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$22,941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5158014"/>
                  </a:ext>
                </a:extLst>
              </a:tr>
              <a:tr h="2310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Race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2351661"/>
                  </a:ext>
                </a:extLst>
              </a:tr>
              <a:tr h="2310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White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$20,675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$17,205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$18,746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$28,785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$22,259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$22,051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$18,662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$20,563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$31,447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$22,840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12132"/>
                  </a:ext>
                </a:extLst>
              </a:tr>
              <a:tr h="3750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Black/African American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$15,316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$9,883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$13,756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$30,632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$15,671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$14,326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$9,709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$13,809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$16,624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$15,869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1095433"/>
                  </a:ext>
                </a:extLst>
              </a:tr>
              <a:tr h="2310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$21,058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$16,534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$19,134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$36,471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$21,648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$22,955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$17,167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$20,220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$37,534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$25,162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06951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14350" y="5922489"/>
            <a:ext cx="81153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1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Optum Clinformatics™. Abbreviations: CKD, chronic kidney disease; </a:t>
            </a:r>
            <a:r>
              <a:rPr lang="en-US" sz="120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Unk</a:t>
            </a:r>
            <a:r>
              <a:rPr lang="en-US" sz="1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20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unspc</a:t>
            </a:r>
            <a:r>
              <a:rPr lang="en-US" sz="1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CKD stage unknown or unspecified.</a:t>
            </a:r>
            <a:endParaRPr lang="en-US" sz="120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252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8393"/>
          </a:xfrm>
        </p:spPr>
        <p:txBody>
          <a:bodyPr/>
          <a:lstStyle/>
          <a:p>
            <a:pPr marL="0" marR="0">
              <a:spcBef>
                <a:spcPts val="2400"/>
              </a:spcBef>
              <a:spcAft>
                <a:spcPts val="1200"/>
              </a:spcAft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1 Table 6.7 Per person per year Medicare Parts A, B, and D fee-for-service spending for CKD patients with, aged 65 and older, by CKD stage, age, sex, and race, 2014 &amp; </a:t>
            </a:r>
            <a:r>
              <a:rPr lang="en-US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6620102"/>
              </p:ext>
            </p:extLst>
          </p:nvPr>
        </p:nvGraphicFramePr>
        <p:xfrm>
          <a:off x="476250" y="983733"/>
          <a:ext cx="8191501" cy="477926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46437">
                  <a:extLst>
                    <a:ext uri="{9D8B030D-6E8A-4147-A177-3AD203B41FA5}">
                      <a16:colId xmlns:a16="http://schemas.microsoft.com/office/drawing/2014/main" val="505201728"/>
                    </a:ext>
                  </a:extLst>
                </a:gridCol>
                <a:gridCol w="734435">
                  <a:extLst>
                    <a:ext uri="{9D8B030D-6E8A-4147-A177-3AD203B41FA5}">
                      <a16:colId xmlns:a16="http://schemas.microsoft.com/office/drawing/2014/main" val="687519715"/>
                    </a:ext>
                  </a:extLst>
                </a:gridCol>
                <a:gridCol w="738914">
                  <a:extLst>
                    <a:ext uri="{9D8B030D-6E8A-4147-A177-3AD203B41FA5}">
                      <a16:colId xmlns:a16="http://schemas.microsoft.com/office/drawing/2014/main" val="2172654924"/>
                    </a:ext>
                  </a:extLst>
                </a:gridCol>
                <a:gridCol w="604566">
                  <a:extLst>
                    <a:ext uri="{9D8B030D-6E8A-4147-A177-3AD203B41FA5}">
                      <a16:colId xmlns:a16="http://schemas.microsoft.com/office/drawing/2014/main" val="4102893912"/>
                    </a:ext>
                  </a:extLst>
                </a:gridCol>
                <a:gridCol w="671741">
                  <a:extLst>
                    <a:ext uri="{9D8B030D-6E8A-4147-A177-3AD203B41FA5}">
                      <a16:colId xmlns:a16="http://schemas.microsoft.com/office/drawing/2014/main" val="2576068292"/>
                    </a:ext>
                  </a:extLst>
                </a:gridCol>
                <a:gridCol w="738914">
                  <a:extLst>
                    <a:ext uri="{9D8B030D-6E8A-4147-A177-3AD203B41FA5}">
                      <a16:colId xmlns:a16="http://schemas.microsoft.com/office/drawing/2014/main" val="2328138206"/>
                    </a:ext>
                  </a:extLst>
                </a:gridCol>
                <a:gridCol w="167935">
                  <a:extLst>
                    <a:ext uri="{9D8B030D-6E8A-4147-A177-3AD203B41FA5}">
                      <a16:colId xmlns:a16="http://schemas.microsoft.com/office/drawing/2014/main" val="305592811"/>
                    </a:ext>
                  </a:extLst>
                </a:gridCol>
                <a:gridCol w="705328">
                  <a:extLst>
                    <a:ext uri="{9D8B030D-6E8A-4147-A177-3AD203B41FA5}">
                      <a16:colId xmlns:a16="http://schemas.microsoft.com/office/drawing/2014/main" val="1385502739"/>
                    </a:ext>
                  </a:extLst>
                </a:gridCol>
                <a:gridCol w="627705">
                  <a:extLst>
                    <a:ext uri="{9D8B030D-6E8A-4147-A177-3AD203B41FA5}">
                      <a16:colId xmlns:a16="http://schemas.microsoft.com/office/drawing/2014/main" val="1499277649"/>
                    </a:ext>
                  </a:extLst>
                </a:gridCol>
                <a:gridCol w="694132">
                  <a:extLst>
                    <a:ext uri="{9D8B030D-6E8A-4147-A177-3AD203B41FA5}">
                      <a16:colId xmlns:a16="http://schemas.microsoft.com/office/drawing/2014/main" val="1295881725"/>
                    </a:ext>
                  </a:extLst>
                </a:gridCol>
                <a:gridCol w="666516">
                  <a:extLst>
                    <a:ext uri="{9D8B030D-6E8A-4147-A177-3AD203B41FA5}">
                      <a16:colId xmlns:a16="http://schemas.microsoft.com/office/drawing/2014/main" val="1537343009"/>
                    </a:ext>
                  </a:extLst>
                </a:gridCol>
                <a:gridCol w="694878">
                  <a:extLst>
                    <a:ext uri="{9D8B030D-6E8A-4147-A177-3AD203B41FA5}">
                      <a16:colId xmlns:a16="http://schemas.microsoft.com/office/drawing/2014/main" val="3474587693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30076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 CKD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Stages</a:t>
                      </a:r>
                      <a:b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</a:t>
                      </a:r>
                      <a:b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Stages</a:t>
                      </a:r>
                      <a:b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4-5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Unk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en-US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Unspc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 CKD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Stages</a:t>
                      </a:r>
                      <a:b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</a:t>
                      </a:r>
                      <a:b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Stages</a:t>
                      </a:r>
                      <a:b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4-5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Unk/ Unspc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35674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109220" marR="114300" indent="-55245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Patient</a:t>
                      </a:r>
                      <a:r>
                        <a:rPr lang="en-US" sz="14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years 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 risk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84455" algn="ctr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1,162,063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0490" marR="60325" algn="ctr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120,091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549,920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 algn="ctr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119,516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3815" algn="ctr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372,537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1,202,782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990" marR="59055" algn="ctr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128,814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594,220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7785" algn="ctr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121,161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 algn="ctr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358,588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2357600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54610" marR="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patients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8445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$24,967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0490" marR="6032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$21,570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$24,500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$32,440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381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$24,354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$25,280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990" marR="5905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$21,797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$24,884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778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$32,981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$24,585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40967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54610" marR="0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243824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09220" marR="0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65-69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844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$24,083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0490" marR="6032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$19,437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$24,709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$32,609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381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$22,750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$24,540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990" marR="590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$20,290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$24,791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778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$35,626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$22,878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523837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09220" marR="0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70-74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844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$23,657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0490" marR="6032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$20,235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$23,321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$32,854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381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$22,836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$23,494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990" marR="590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$19,302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$23,080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778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$32,525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$23,234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11749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09220" marR="0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75-79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844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$24,488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0490" marR="6032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$19,732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$24,237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$31,863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381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$24,205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$24,861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990" marR="590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$22,062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$24,094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778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$32,501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$24,692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870098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09220" marR="0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80-84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844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$25,378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0490" marR="6032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$24,944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$24,261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$31,261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381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$25,138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$26,032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990" marR="590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$22,450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$25,815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778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$32,439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$25,194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00950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09220" marR="0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85+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844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$27,438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0490" marR="6032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$26,046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$26,286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$33,507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381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$27,039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$27,854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990" marR="590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$27,396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$27,078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778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$32,502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$27,318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290783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54610" marR="0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3571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09220" marR="0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844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$24,023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0490" marR="6032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$21,210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$23,884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$31,141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381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$23,101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$24,469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990" marR="590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$20,952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$24,242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778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$33,138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$23,506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072337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09220" marR="0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844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$25,892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0490" marR="6032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$21,945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$25,119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$33,493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381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$25,586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$26,091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990" marR="590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$22,709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$25,536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778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$32,850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$25,676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1952248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54610" marR="0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Race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0829576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109220" marR="0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844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$24,447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0490" marR="6032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$21,301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$23,990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$31,348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381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$23,983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$25,033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990" marR="590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$21,259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$24,937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778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$31,991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$24,264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403738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109220" marR="6604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Black/African American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84455" algn="ctr">
                        <a:spcBef>
                          <a:spcPts val="7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$28,184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0490" marR="60325" algn="ctr">
                        <a:spcBef>
                          <a:spcPts val="7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$23,038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7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$27,392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 algn="ctr">
                        <a:spcBef>
                          <a:spcPts val="7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$37,347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3815" algn="ctr">
                        <a:spcBef>
                          <a:spcPts val="7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$27,386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7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$27,016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990" marR="59055" algn="ctr">
                        <a:spcBef>
                          <a:spcPts val="7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$23,370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7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$25,170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7785" algn="ctr">
                        <a:spcBef>
                          <a:spcPts val="76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$37,048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 algn="ctr">
                        <a:spcBef>
                          <a:spcPts val="7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$27,042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6358014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109220" marR="0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8445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$24,914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0490" marR="6032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$21,601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$25,129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$32,986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381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$23,376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$24,927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990" marR="5905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$24,014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$23,732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778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$34,155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$24,011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7041523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57056" tIns="457056" rIns="457056" bIns="457056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55512" y="5237348"/>
            <a:ext cx="923104" cy="1107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57056" tIns="457056" rIns="457056" bIns="457056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200"/>
          </a:p>
        </p:txBody>
      </p:sp>
      <p:cxnSp>
        <p:nvCxnSpPr>
          <p:cNvPr id="10" name="Line 5"/>
          <p:cNvCxnSpPr>
            <a:cxnSpLocks noChangeShapeType="1"/>
          </p:cNvCxnSpPr>
          <p:nvPr/>
        </p:nvCxnSpPr>
        <p:spPr bwMode="auto">
          <a:xfrm>
            <a:off x="894297" y="12125960"/>
            <a:ext cx="4481195" cy="0"/>
          </a:xfrm>
          <a:prstGeom prst="line">
            <a:avLst/>
          </a:prstGeom>
          <a:noFill/>
          <a:ln w="609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arto="http://schemas.microsoft.com/office/word/2006/arto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cx1="http://schemas.microsoft.com/office/drawing/2015/9/8/chartex" xmlns:cx="http://schemas.microsoft.com/office/drawing/2014/chartex" xmlns:wpc="http://schemas.microsoft.com/office/word/2010/wordprocessingCanvas">
                <a:noFill/>
              </a14:hiddenFill>
            </a:ext>
          </a:extLst>
        </p:spPr>
      </p:cxn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419100" y="5950546"/>
            <a:ext cx="8305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kumimoji="0" lang="en-US" altLang="en-US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source: Medicare 5% sample. Abbreviations: CKD, chronic kidney disease; </a:t>
            </a:r>
            <a:r>
              <a:rPr kumimoji="0" lang="en-US" altLang="en-US" sz="12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Unk</a:t>
            </a:r>
            <a:r>
              <a:rPr kumimoji="0" lang="en-US" altLang="en-US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kumimoji="0" lang="en-US" altLang="en-US" sz="12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unspc</a:t>
            </a:r>
            <a:r>
              <a:rPr kumimoji="0" lang="en-US" altLang="en-US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CKD stage unknown or unspecified</a:t>
            </a:r>
            <a:r>
              <a:rPr kumimoji="0" lang="en-US" altLang="en-US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387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585" y="143670"/>
            <a:ext cx="9144000" cy="838200"/>
          </a:xfrm>
        </p:spPr>
        <p:txBody>
          <a:bodyPr/>
          <a:lstStyle/>
          <a:p>
            <a:pPr marL="0" marR="0">
              <a:spcBef>
                <a:spcPts val="2400"/>
              </a:spcBef>
              <a:spcAft>
                <a:spcPts val="600"/>
              </a:spcAft>
            </a:pPr>
            <a:r>
              <a:rPr lang="en-US" sz="19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1 Table 6.8 Per person per year Medicare Advantage and managed care spending for CKD patients with diabetes, aged 65 and older, by CKD stage, age, sex, and race, </a:t>
            </a:r>
            <a:r>
              <a:rPr lang="en-US" sz="19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endParaRPr lang="en-US" sz="19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7395182"/>
              </p:ext>
            </p:extLst>
          </p:nvPr>
        </p:nvGraphicFramePr>
        <p:xfrm>
          <a:off x="658018" y="868114"/>
          <a:ext cx="7827963" cy="500443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95558">
                  <a:extLst>
                    <a:ext uri="{9D8B030D-6E8A-4147-A177-3AD203B41FA5}">
                      <a16:colId xmlns:a16="http://schemas.microsoft.com/office/drawing/2014/main" val="579852924"/>
                    </a:ext>
                  </a:extLst>
                </a:gridCol>
                <a:gridCol w="701842">
                  <a:extLst>
                    <a:ext uri="{9D8B030D-6E8A-4147-A177-3AD203B41FA5}">
                      <a16:colId xmlns:a16="http://schemas.microsoft.com/office/drawing/2014/main" val="3592833098"/>
                    </a:ext>
                  </a:extLst>
                </a:gridCol>
                <a:gridCol w="706121">
                  <a:extLst>
                    <a:ext uri="{9D8B030D-6E8A-4147-A177-3AD203B41FA5}">
                      <a16:colId xmlns:a16="http://schemas.microsoft.com/office/drawing/2014/main" val="3939461930"/>
                    </a:ext>
                  </a:extLst>
                </a:gridCol>
                <a:gridCol w="577736">
                  <a:extLst>
                    <a:ext uri="{9D8B030D-6E8A-4147-A177-3AD203B41FA5}">
                      <a16:colId xmlns:a16="http://schemas.microsoft.com/office/drawing/2014/main" val="3964142816"/>
                    </a:ext>
                  </a:extLst>
                </a:gridCol>
                <a:gridCol w="641929">
                  <a:extLst>
                    <a:ext uri="{9D8B030D-6E8A-4147-A177-3AD203B41FA5}">
                      <a16:colId xmlns:a16="http://schemas.microsoft.com/office/drawing/2014/main" val="355708764"/>
                    </a:ext>
                  </a:extLst>
                </a:gridCol>
                <a:gridCol w="706121">
                  <a:extLst>
                    <a:ext uri="{9D8B030D-6E8A-4147-A177-3AD203B41FA5}">
                      <a16:colId xmlns:a16="http://schemas.microsoft.com/office/drawing/2014/main" val="3117894702"/>
                    </a:ext>
                  </a:extLst>
                </a:gridCol>
                <a:gridCol w="160482">
                  <a:extLst>
                    <a:ext uri="{9D8B030D-6E8A-4147-A177-3AD203B41FA5}">
                      <a16:colId xmlns:a16="http://schemas.microsoft.com/office/drawing/2014/main" val="2545642735"/>
                    </a:ext>
                  </a:extLst>
                </a:gridCol>
                <a:gridCol w="674025">
                  <a:extLst>
                    <a:ext uri="{9D8B030D-6E8A-4147-A177-3AD203B41FA5}">
                      <a16:colId xmlns:a16="http://schemas.microsoft.com/office/drawing/2014/main" val="1923568653"/>
                    </a:ext>
                  </a:extLst>
                </a:gridCol>
                <a:gridCol w="599847">
                  <a:extLst>
                    <a:ext uri="{9D8B030D-6E8A-4147-A177-3AD203B41FA5}">
                      <a16:colId xmlns:a16="http://schemas.microsoft.com/office/drawing/2014/main" val="3604321678"/>
                    </a:ext>
                  </a:extLst>
                </a:gridCol>
                <a:gridCol w="663326">
                  <a:extLst>
                    <a:ext uri="{9D8B030D-6E8A-4147-A177-3AD203B41FA5}">
                      <a16:colId xmlns:a16="http://schemas.microsoft.com/office/drawing/2014/main" val="3937503059"/>
                    </a:ext>
                  </a:extLst>
                </a:gridCol>
                <a:gridCol w="636936">
                  <a:extLst>
                    <a:ext uri="{9D8B030D-6E8A-4147-A177-3AD203B41FA5}">
                      <a16:colId xmlns:a16="http://schemas.microsoft.com/office/drawing/2014/main" val="1949855124"/>
                    </a:ext>
                  </a:extLst>
                </a:gridCol>
                <a:gridCol w="664040">
                  <a:extLst>
                    <a:ext uri="{9D8B030D-6E8A-4147-A177-3AD203B41FA5}">
                      <a16:colId xmlns:a16="http://schemas.microsoft.com/office/drawing/2014/main" val="1179876308"/>
                    </a:ext>
                  </a:extLst>
                </a:gridCol>
              </a:tblGrid>
              <a:tr h="2571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Medicare Advantage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Managed care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48268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 CKD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Stages</a:t>
                      </a:r>
                      <a:b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</a:t>
                      </a:r>
                      <a:b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Stages</a:t>
                      </a:r>
                      <a:b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4-5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Unk/ Unspc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 CKD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Stages</a:t>
                      </a:r>
                      <a:b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</a:t>
                      </a:r>
                      <a:b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Stages</a:t>
                      </a:r>
                      <a:b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4-5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Unk/ Unspc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383479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109220" marR="114300" indent="-55245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Patient years at risk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84455" algn="ctr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107,428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0490" marR="60325" algn="ctr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9,995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43,494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 algn="ctr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7,767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3815" algn="ctr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46,172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6,635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990" marR="59055" algn="ctr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2,654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7785" algn="ctr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 algn="ctr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2,879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310263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54610" marR="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patients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8445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$23,459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0490" marR="6032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$19,036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$22,041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$37,182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381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$23,520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$24,841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990" marR="5905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$20,492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$22,766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778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$40,557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$25,317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663823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54610" marR="0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259068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09220" marR="0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65-69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844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$26,544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0490" marR="6032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$19,241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$25,468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$47,871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381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$26,425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$26,569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990" marR="590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$20,232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$24,953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778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$57,489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$25,754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828862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09220" marR="0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70-74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844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$24,704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0490" marR="6032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$20,200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$23,189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$46,334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381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$24,195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$26,149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990" marR="590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$20,599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$23,648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778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$34,882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$28,886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97983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09220" marR="0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75-79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844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$24,210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0490" marR="6032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$19,675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$23,096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$40,660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381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$23,647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$25,107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990" marR="590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$21,032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$21,791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778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$43,039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$26,212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79845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09220" marR="0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80-84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844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$21,876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0490" marR="6032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$17,292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$20,196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$31,204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381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$22,715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$21,687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990" marR="590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$20,809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$19,994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778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$32,716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$21,318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9193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09220" marR="0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85+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844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$19,103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0490" marR="6032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$17,144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$18,085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$22,900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381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$19,679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$18,985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990" marR="590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$20,578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$19,382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778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$18,487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$18,494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63877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54610" marR="0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548618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09220" marR="0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844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$23,726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0490" marR="6032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$18,819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$22,148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$39,575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381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$23,959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$24,446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990" marR="590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$20,642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$23,026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778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$37,771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$24,757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56075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09220" marR="0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844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$23,213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0490" marR="6032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$19,248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$21,942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$35,321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381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$23,111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$25,342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990" marR="590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$20,305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$22,399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778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$42,098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$26,236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6688239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54610" marR="0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Race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1609542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109220" marR="0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844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$23,863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0490" marR="6032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$20,115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$22,348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$34,321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381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$24,408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$25,208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990" marR="5905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$21,737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$23,826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778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$37,791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$25,244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4069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109220" marR="6604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Black/African American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84455" algn="ctr">
                        <a:spcBef>
                          <a:spcPts val="7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$16,837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0490" marR="60325" algn="ctr">
                        <a:spcBef>
                          <a:spcPts val="7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$10,561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7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$16,427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 algn="ctr">
                        <a:spcBef>
                          <a:spcPts val="7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$34,072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3815" algn="ctr">
                        <a:spcBef>
                          <a:spcPts val="7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$15,804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7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$15,377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990" marR="59055" algn="ctr">
                        <a:spcBef>
                          <a:spcPts val="7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$9,056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7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$13,847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7785" algn="ctr">
                        <a:spcBef>
                          <a:spcPts val="76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$29,197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 algn="ctr">
                        <a:spcBef>
                          <a:spcPts val="76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$16,665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622891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109220" marR="0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8445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$23,558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0490" marR="6032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$18,545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$22,138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$42,299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381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$22,931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$24,750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990" marR="5905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$18,664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8420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$20,564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778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$48,899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$26,600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244657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5981700"/>
            <a:ext cx="8229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1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Optum Clinformatics™. Abbreviations: CKD, chronic kidney disease; </a:t>
            </a:r>
            <a:r>
              <a:rPr lang="en-US" sz="120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Unk</a:t>
            </a:r>
            <a:r>
              <a:rPr lang="en-US" sz="1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20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unspc</a:t>
            </a:r>
            <a:r>
              <a:rPr lang="en-US" sz="1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CKD stage unknown or unspecified.</a:t>
            </a:r>
            <a:endParaRPr lang="en-US" sz="120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009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90600"/>
          </a:xfrm>
        </p:spPr>
        <p:txBody>
          <a:bodyPr/>
          <a:lstStyle/>
          <a:p>
            <a:pPr marL="0" marR="0">
              <a:spcBef>
                <a:spcPts val="2400"/>
              </a:spcBef>
              <a:spcAft>
                <a:spcPts val="600"/>
              </a:spcAft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1 Table 6.9 Per person per year Medicare Parts A, B, and D fee-for-service spending for CKD patients with heart failure, aged 65 and older, by CKD stage, age, sex, race, and year, 2014 &amp; </a:t>
            </a:r>
            <a:r>
              <a:rPr lang="en-US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7354110"/>
              </p:ext>
            </p:extLst>
          </p:nvPr>
        </p:nvGraphicFramePr>
        <p:xfrm>
          <a:off x="1063678" y="723900"/>
          <a:ext cx="7016643" cy="469811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50044">
                  <a:extLst>
                    <a:ext uri="{9D8B030D-6E8A-4147-A177-3AD203B41FA5}">
                      <a16:colId xmlns:a16="http://schemas.microsoft.com/office/drawing/2014/main" val="4003390355"/>
                    </a:ext>
                  </a:extLst>
                </a:gridCol>
                <a:gridCol w="668099">
                  <a:extLst>
                    <a:ext uri="{9D8B030D-6E8A-4147-A177-3AD203B41FA5}">
                      <a16:colId xmlns:a16="http://schemas.microsoft.com/office/drawing/2014/main" val="1988086592"/>
                    </a:ext>
                  </a:extLst>
                </a:gridCol>
                <a:gridCol w="618232">
                  <a:extLst>
                    <a:ext uri="{9D8B030D-6E8A-4147-A177-3AD203B41FA5}">
                      <a16:colId xmlns:a16="http://schemas.microsoft.com/office/drawing/2014/main" val="4125261704"/>
                    </a:ext>
                  </a:extLst>
                </a:gridCol>
                <a:gridCol w="615674">
                  <a:extLst>
                    <a:ext uri="{9D8B030D-6E8A-4147-A177-3AD203B41FA5}">
                      <a16:colId xmlns:a16="http://schemas.microsoft.com/office/drawing/2014/main" val="3980966823"/>
                    </a:ext>
                  </a:extLst>
                </a:gridCol>
                <a:gridCol w="540234">
                  <a:extLst>
                    <a:ext uri="{9D8B030D-6E8A-4147-A177-3AD203B41FA5}">
                      <a16:colId xmlns:a16="http://schemas.microsoft.com/office/drawing/2014/main" val="1328456329"/>
                    </a:ext>
                  </a:extLst>
                </a:gridCol>
                <a:gridCol w="525529">
                  <a:extLst>
                    <a:ext uri="{9D8B030D-6E8A-4147-A177-3AD203B41FA5}">
                      <a16:colId xmlns:a16="http://schemas.microsoft.com/office/drawing/2014/main" val="316870842"/>
                    </a:ext>
                  </a:extLst>
                </a:gridCol>
                <a:gridCol w="221208">
                  <a:extLst>
                    <a:ext uri="{9D8B030D-6E8A-4147-A177-3AD203B41FA5}">
                      <a16:colId xmlns:a16="http://schemas.microsoft.com/office/drawing/2014/main" val="3489488123"/>
                    </a:ext>
                  </a:extLst>
                </a:gridCol>
                <a:gridCol w="642526">
                  <a:extLst>
                    <a:ext uri="{9D8B030D-6E8A-4147-A177-3AD203B41FA5}">
                      <a16:colId xmlns:a16="http://schemas.microsoft.com/office/drawing/2014/main" val="1642055760"/>
                    </a:ext>
                  </a:extLst>
                </a:gridCol>
                <a:gridCol w="553659">
                  <a:extLst>
                    <a:ext uri="{9D8B030D-6E8A-4147-A177-3AD203B41FA5}">
                      <a16:colId xmlns:a16="http://schemas.microsoft.com/office/drawing/2014/main" val="3009645110"/>
                    </a:ext>
                  </a:extLst>
                </a:gridCol>
                <a:gridCol w="615674">
                  <a:extLst>
                    <a:ext uri="{9D8B030D-6E8A-4147-A177-3AD203B41FA5}">
                      <a16:colId xmlns:a16="http://schemas.microsoft.com/office/drawing/2014/main" val="1134741033"/>
                    </a:ext>
                  </a:extLst>
                </a:gridCol>
                <a:gridCol w="539595">
                  <a:extLst>
                    <a:ext uri="{9D8B030D-6E8A-4147-A177-3AD203B41FA5}">
                      <a16:colId xmlns:a16="http://schemas.microsoft.com/office/drawing/2014/main" val="2188322953"/>
                    </a:ext>
                  </a:extLst>
                </a:gridCol>
                <a:gridCol w="526169">
                  <a:extLst>
                    <a:ext uri="{9D8B030D-6E8A-4147-A177-3AD203B41FA5}">
                      <a16:colId xmlns:a16="http://schemas.microsoft.com/office/drawing/2014/main" val="879907235"/>
                    </a:ext>
                  </a:extLst>
                </a:gridCol>
              </a:tblGrid>
              <a:tr h="2633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5138075"/>
                  </a:ext>
                </a:extLst>
              </a:tr>
              <a:tr h="3235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 CKD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Stages</a:t>
                      </a:r>
                      <a:b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</a:t>
                      </a:r>
                      <a:b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Stages</a:t>
                      </a:r>
                      <a:b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4-5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Unk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en-US" sz="11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Unspc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 CKD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Stages</a:t>
                      </a:r>
                      <a:b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</a:t>
                      </a:r>
                      <a:b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Stages</a:t>
                      </a:r>
                      <a:b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4-5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Unk/ Unspc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9701242"/>
                  </a:ext>
                </a:extLst>
              </a:tr>
              <a:tr h="271857">
                <a:tc>
                  <a:txBody>
                    <a:bodyPr/>
                    <a:lstStyle/>
                    <a:p>
                      <a:pPr marL="109220" marR="114300" indent="-55245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Patient years at risk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84455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654,204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4625" marR="60325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55,380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307,873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9855" marR="46355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83,501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3815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207,451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660,606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9220" marR="59055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57,097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330,479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7785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83,409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189,622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925013"/>
                  </a:ext>
                </a:extLst>
              </a:tr>
              <a:tr h="169961">
                <a:tc>
                  <a:txBody>
                    <a:bodyPr/>
                    <a:lstStyle/>
                    <a:p>
                      <a:pPr marL="54610" marR="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patients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84455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$35,089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0490" marR="60325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$32,559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8420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$34,707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$41,078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3815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$33,920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$35,828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990" marR="59055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$33,808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8420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$35,519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7785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$41,364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$34,540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7637259"/>
                  </a:ext>
                </a:extLst>
              </a:tr>
              <a:tr h="169961">
                <a:tc>
                  <a:txBody>
                    <a:bodyPr/>
                    <a:lstStyle/>
                    <a:p>
                      <a:pPr marL="54610" marR="0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4492830"/>
                  </a:ext>
                </a:extLst>
              </a:tr>
              <a:tr h="169961">
                <a:tc>
                  <a:txBody>
                    <a:bodyPr/>
                    <a:lstStyle/>
                    <a:p>
                      <a:pPr marL="109220" marR="0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65-69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8445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$38,964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0490" marR="6032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$35,468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$38,564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$48,415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381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$37,139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$39,623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990" marR="5905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$36,226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$39,094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778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$50,216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$37,389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4271060"/>
                  </a:ext>
                </a:extLst>
              </a:tr>
              <a:tr h="169961">
                <a:tc>
                  <a:txBody>
                    <a:bodyPr/>
                    <a:lstStyle/>
                    <a:p>
                      <a:pPr marL="109220" marR="0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70-74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8445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$35,963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0490" marR="6032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$29,170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$35,946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$43,186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381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$35,479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$36,739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990" marR="5905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$31,040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$36,867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778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$42,396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$36,129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5944328"/>
                  </a:ext>
                </a:extLst>
              </a:tr>
              <a:tr h="169961">
                <a:tc>
                  <a:txBody>
                    <a:bodyPr/>
                    <a:lstStyle/>
                    <a:p>
                      <a:pPr marL="109220" marR="0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75-79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8445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$36,424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0490" marR="6032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$31,296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$36,130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$43,382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381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$35,605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$36,501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990" marR="5905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$35,705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$35,884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778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$42,059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$35,505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8786883"/>
                  </a:ext>
                </a:extLst>
              </a:tr>
              <a:tr h="169961">
                <a:tc>
                  <a:txBody>
                    <a:bodyPr/>
                    <a:lstStyle/>
                    <a:p>
                      <a:pPr marL="109220" marR="0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80-84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8445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$34,257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0490" marR="6032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$34,638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$33,533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$39,513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381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$33,075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$35,416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990" marR="5905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$33,497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$35,522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778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$39,841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$33,786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0475076"/>
                  </a:ext>
                </a:extLst>
              </a:tr>
              <a:tr h="169961">
                <a:tc>
                  <a:txBody>
                    <a:bodyPr/>
                    <a:lstStyle/>
                    <a:p>
                      <a:pPr marL="109220" marR="0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85+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8445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$33,136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0490" marR="6032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$32,880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842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$32,752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$37,922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381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$31,686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$33,936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990" marR="5905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$33,324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842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$33,469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778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$38,722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$32,654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5377219"/>
                  </a:ext>
                </a:extLst>
              </a:tr>
              <a:tr h="169961">
                <a:tc>
                  <a:txBody>
                    <a:bodyPr/>
                    <a:lstStyle/>
                    <a:p>
                      <a:pPr marL="54610" marR="0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8303789"/>
                  </a:ext>
                </a:extLst>
              </a:tr>
              <a:tr h="169961">
                <a:tc>
                  <a:txBody>
                    <a:bodyPr/>
                    <a:lstStyle/>
                    <a:p>
                      <a:pPr marL="109220" marR="0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8445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$34,250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0490" marR="6032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$32,001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$34,025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$40,137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381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$32,947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$34,930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990" marR="5905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$32,710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$34,640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778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$41,134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$33,565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422244"/>
                  </a:ext>
                </a:extLst>
              </a:tr>
              <a:tr h="169961">
                <a:tc>
                  <a:txBody>
                    <a:bodyPr/>
                    <a:lstStyle/>
                    <a:p>
                      <a:pPr marL="109220" marR="0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8445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$35,846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0490" marR="6032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$33,096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842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$35,360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$41,834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381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$34,747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$36,682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990" marR="5905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$34,895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842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$36,387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778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$41,556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$35,451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8159193"/>
                  </a:ext>
                </a:extLst>
              </a:tr>
              <a:tr h="169961">
                <a:tc>
                  <a:txBody>
                    <a:bodyPr/>
                    <a:lstStyle/>
                    <a:p>
                      <a:pPr marL="54610" marR="0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9665722"/>
                  </a:ext>
                </a:extLst>
              </a:tr>
              <a:tr h="169961">
                <a:tc>
                  <a:txBody>
                    <a:bodyPr/>
                    <a:lstStyle/>
                    <a:p>
                      <a:pPr marL="109220" marR="0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8445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$34,139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0490" marR="6032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$31,708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$33,906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$39,922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381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$32,868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$35,188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990" marR="5905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$32,972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$35,058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778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$39,893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$34,087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4922282"/>
                  </a:ext>
                </a:extLst>
              </a:tr>
              <a:tr h="316223">
                <a:tc>
                  <a:txBody>
                    <a:bodyPr/>
                    <a:lstStyle/>
                    <a:p>
                      <a:pPr marL="109220" marR="66040">
                        <a:lnSpc>
                          <a:spcPts val="13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Black/African American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84455">
                        <a:spcBef>
                          <a:spcPts val="76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$40,636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0490" marR="60325">
                        <a:spcBef>
                          <a:spcPts val="76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$36,146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>
                        <a:spcBef>
                          <a:spcPts val="76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$40,085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>
                        <a:spcBef>
                          <a:spcPts val="76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$46,446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43815">
                        <a:spcBef>
                          <a:spcPts val="76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$39,937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>
                        <a:spcBef>
                          <a:spcPts val="76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$39,417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6990" marR="59055">
                        <a:spcBef>
                          <a:spcPts val="76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$34,856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8420">
                        <a:spcBef>
                          <a:spcPts val="76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$38,612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57785">
                        <a:spcBef>
                          <a:spcPts val="76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$48,199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>
                        <a:spcBef>
                          <a:spcPts val="76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$37,335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3686861"/>
                  </a:ext>
                </a:extLst>
              </a:tr>
              <a:tr h="169961">
                <a:tc>
                  <a:txBody>
                    <a:bodyPr/>
                    <a:lstStyle/>
                    <a:p>
                      <a:pPr marL="109220" marR="0"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8445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$38,247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0490" marR="6032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$36,062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842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$36,300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" marR="4635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$44,948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381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$39,040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842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$38,654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990" marR="5905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$43,218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842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$36,990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778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$45,342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3302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$36,434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68807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00050" y="5972909"/>
            <a:ext cx="83439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1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Medicare 5% sample. Abbreviations: CKD, chronic kidney disease; </a:t>
            </a:r>
            <a:r>
              <a:rPr lang="en-US" sz="120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Unk</a:t>
            </a:r>
            <a:r>
              <a:rPr lang="en-US" sz="1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20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unspc</a:t>
            </a:r>
            <a:r>
              <a:rPr lang="en-US" sz="1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CKD stage unknown or unspecified.</a:t>
            </a:r>
            <a:endParaRPr lang="en-US" sz="120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626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6505"/>
            <a:ext cx="9144000" cy="945995"/>
          </a:xfrm>
        </p:spPr>
        <p:txBody>
          <a:bodyPr/>
          <a:lstStyle/>
          <a:p>
            <a:pPr marL="0" marR="0">
              <a:spcBef>
                <a:spcPts val="2400"/>
              </a:spcBef>
              <a:spcAft>
                <a:spcPts val="600"/>
              </a:spcAft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1 Table 6.10 Per person per year Medicare Advantage and managed care spending for CKD patients with heart failure, aged 65 and older, by CKD stage, age, sex, and race, 2015</a:t>
            </a:r>
            <a:b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4377000"/>
              </p:ext>
            </p:extLst>
          </p:nvPr>
        </p:nvGraphicFramePr>
        <p:xfrm>
          <a:off x="876298" y="899370"/>
          <a:ext cx="7391405" cy="4944961"/>
        </p:xfrm>
        <a:graphic>
          <a:graphicData uri="http://schemas.openxmlformats.org/drawingml/2006/table">
            <a:tbl>
              <a:tblPr firstRow="1" firstCol="1" bandRow="1"/>
              <a:tblGrid>
                <a:gridCol w="1005643">
                  <a:extLst>
                    <a:ext uri="{9D8B030D-6E8A-4147-A177-3AD203B41FA5}">
                      <a16:colId xmlns:a16="http://schemas.microsoft.com/office/drawing/2014/main" val="2954175114"/>
                    </a:ext>
                  </a:extLst>
                </a:gridCol>
                <a:gridCol w="617977">
                  <a:extLst>
                    <a:ext uri="{9D8B030D-6E8A-4147-A177-3AD203B41FA5}">
                      <a16:colId xmlns:a16="http://schemas.microsoft.com/office/drawing/2014/main" val="1026445152"/>
                    </a:ext>
                  </a:extLst>
                </a:gridCol>
                <a:gridCol w="617977">
                  <a:extLst>
                    <a:ext uri="{9D8B030D-6E8A-4147-A177-3AD203B41FA5}">
                      <a16:colId xmlns:a16="http://schemas.microsoft.com/office/drawing/2014/main" val="3012206190"/>
                    </a:ext>
                  </a:extLst>
                </a:gridCol>
                <a:gridCol w="617977">
                  <a:extLst>
                    <a:ext uri="{9D8B030D-6E8A-4147-A177-3AD203B41FA5}">
                      <a16:colId xmlns:a16="http://schemas.microsoft.com/office/drawing/2014/main" val="893918438"/>
                    </a:ext>
                  </a:extLst>
                </a:gridCol>
                <a:gridCol w="617977">
                  <a:extLst>
                    <a:ext uri="{9D8B030D-6E8A-4147-A177-3AD203B41FA5}">
                      <a16:colId xmlns:a16="http://schemas.microsoft.com/office/drawing/2014/main" val="1167397337"/>
                    </a:ext>
                  </a:extLst>
                </a:gridCol>
                <a:gridCol w="617977">
                  <a:extLst>
                    <a:ext uri="{9D8B030D-6E8A-4147-A177-3AD203B41FA5}">
                      <a16:colId xmlns:a16="http://schemas.microsoft.com/office/drawing/2014/main" val="60832414"/>
                    </a:ext>
                  </a:extLst>
                </a:gridCol>
                <a:gridCol w="205992">
                  <a:extLst>
                    <a:ext uri="{9D8B030D-6E8A-4147-A177-3AD203B41FA5}">
                      <a16:colId xmlns:a16="http://schemas.microsoft.com/office/drawing/2014/main" val="2120624338"/>
                    </a:ext>
                  </a:extLst>
                </a:gridCol>
                <a:gridCol w="617977">
                  <a:extLst>
                    <a:ext uri="{9D8B030D-6E8A-4147-A177-3AD203B41FA5}">
                      <a16:colId xmlns:a16="http://schemas.microsoft.com/office/drawing/2014/main" val="3913459086"/>
                    </a:ext>
                  </a:extLst>
                </a:gridCol>
                <a:gridCol w="617977">
                  <a:extLst>
                    <a:ext uri="{9D8B030D-6E8A-4147-A177-3AD203B41FA5}">
                      <a16:colId xmlns:a16="http://schemas.microsoft.com/office/drawing/2014/main" val="381774335"/>
                    </a:ext>
                  </a:extLst>
                </a:gridCol>
                <a:gridCol w="617977">
                  <a:extLst>
                    <a:ext uri="{9D8B030D-6E8A-4147-A177-3AD203B41FA5}">
                      <a16:colId xmlns:a16="http://schemas.microsoft.com/office/drawing/2014/main" val="2347551663"/>
                    </a:ext>
                  </a:extLst>
                </a:gridCol>
                <a:gridCol w="617977">
                  <a:extLst>
                    <a:ext uri="{9D8B030D-6E8A-4147-A177-3AD203B41FA5}">
                      <a16:colId xmlns:a16="http://schemas.microsoft.com/office/drawing/2014/main" val="3435284032"/>
                    </a:ext>
                  </a:extLst>
                </a:gridCol>
                <a:gridCol w="617977">
                  <a:extLst>
                    <a:ext uri="{9D8B030D-6E8A-4147-A177-3AD203B41FA5}">
                      <a16:colId xmlns:a16="http://schemas.microsoft.com/office/drawing/2014/main" val="3240859559"/>
                    </a:ext>
                  </a:extLst>
                </a:gridCol>
              </a:tblGrid>
              <a:tr h="2883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Medicare Advantage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Managed care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194391"/>
                  </a:ext>
                </a:extLst>
              </a:tr>
              <a:tr h="304014"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Any CKD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Stages</a:t>
                      </a:r>
                      <a:b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Stage</a:t>
                      </a:r>
                      <a:b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Stages</a:t>
                      </a:r>
                      <a:b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Unk/ Unspc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Any CKD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Stages</a:t>
                      </a:r>
                      <a:b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Stage</a:t>
                      </a:r>
                      <a:b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Stages</a:t>
                      </a:r>
                      <a:b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Unk/ Unspc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4379368"/>
                  </a:ext>
                </a:extLst>
              </a:tr>
              <a:tr h="3040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Patient years at risk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48,871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3,174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19,734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4,511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21,452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2,690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1,136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1,133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3290575"/>
                  </a:ext>
                </a:extLst>
              </a:tr>
              <a:tr h="2763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 patients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$32,736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$29,232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$30,743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$43,293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$32,942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$35,002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$38,649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$31,856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$44,486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$35,500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0780172"/>
                  </a:ext>
                </a:extLst>
              </a:tr>
              <a:tr h="1872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4173497"/>
                  </a:ext>
                </a:extLst>
              </a:tr>
              <a:tr h="2763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65-69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$44,743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$37,331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$42,551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$63,593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$44,291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$49,769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$44,473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$49,095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$88,857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$45,340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3957191"/>
                  </a:ext>
                </a:extLst>
              </a:tr>
              <a:tr h="2763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70-74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$39,263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$34,410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$36,482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$53,006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$40,104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$39,502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$35,685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$33,810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$45,028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$45,420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74665"/>
                  </a:ext>
                </a:extLst>
              </a:tr>
              <a:tr h="2763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75-79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$36,693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$30,348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$34,727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$55,871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$35,681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$34,234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$56,697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$27,289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$48,370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$34,927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5715322"/>
                  </a:ext>
                </a:extLst>
              </a:tr>
              <a:tr h="2763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80-84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$31,036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$26,279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$29,781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$42,645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$30,439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$30,377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$35,981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$27,208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$37,293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$30,957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107520"/>
                  </a:ext>
                </a:extLst>
              </a:tr>
              <a:tr h="2763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85+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$22,865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$21,992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$21,782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$25,391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$23,468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$21,646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$21,051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$22,002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$21,908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$21,248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588218"/>
                  </a:ext>
                </a:extLst>
              </a:tr>
              <a:tr h="1872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0805425"/>
                  </a:ext>
                </a:extLst>
              </a:tr>
              <a:tr h="2763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$33,430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$29,907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$31,443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$44,242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$33,698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$34,497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$41,971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$31,942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$48,441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$33,205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0464881"/>
                  </a:ext>
                </a:extLst>
              </a:tr>
              <a:tr h="2763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Female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$32,103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$28,621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$30,082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$42,488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$32,264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$35,950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$32,429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$31,858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$39,303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$39,650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133204"/>
                  </a:ext>
                </a:extLst>
              </a:tr>
              <a:tr h="1872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Race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2527041"/>
                  </a:ext>
                </a:extLst>
              </a:tr>
              <a:tr h="2763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White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$31,967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$29,231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$29,922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$39,984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$32,672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$33,237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$36,180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$29,610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$41,622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$34,534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20770"/>
                  </a:ext>
                </a:extLst>
              </a:tr>
              <a:tr h="3040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Black/African American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$25,266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$13,455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$26,010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$23,104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$24,231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$31,264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$29,097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$19,525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5658815"/>
                  </a:ext>
                </a:extLst>
              </a:tr>
              <a:tr h="2763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$35,124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$30,102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$33,213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$51,387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$34,282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$42,126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$46,988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$40,216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$55,446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$40,197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74" marR="540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807311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95300" y="5844331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1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Optum Clinformatics™. n/a: data not shown due to limited number of patients. Abbreviations: CKD, chronic kidney disease; </a:t>
            </a:r>
            <a:r>
              <a:rPr lang="en-US" sz="120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Unk</a:t>
            </a:r>
            <a:r>
              <a:rPr lang="en-US" sz="1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20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unspc</a:t>
            </a:r>
            <a:r>
              <a:rPr lang="en-US" sz="1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CKD stage unknown or unspecified.</a:t>
            </a:r>
            <a:endParaRPr lang="en-US" sz="120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7063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5300" y="122294"/>
            <a:ext cx="8153400" cy="1143000"/>
          </a:xfrm>
        </p:spPr>
        <p:txBody>
          <a:bodyPr/>
          <a:lstStyle/>
          <a:p>
            <a:pPr marL="0" marR="0">
              <a:spcBef>
                <a:spcPts val="1800"/>
              </a:spcBef>
              <a:spcAft>
                <a:spcPts val="1200"/>
              </a:spcAft>
            </a:pPr>
            <a:r>
              <a:rPr lang="en-US" sz="22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1 Figure 6.3 Overall Medicare Parts A, B, and D fee-for-service spending for general Medicare population aged 65 and older and for those with CKD, 1996-2015</a:t>
            </a:r>
            <a:br>
              <a:rPr lang="en-US" sz="22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2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16" y="1346547"/>
            <a:ext cx="7547168" cy="4529642"/>
          </a:xfrm>
        </p:spPr>
      </p:pic>
      <p:sp>
        <p:nvSpPr>
          <p:cNvPr id="5" name="Rectangle 4"/>
          <p:cNvSpPr/>
          <p:nvPr/>
        </p:nvSpPr>
        <p:spPr>
          <a:xfrm>
            <a:off x="2069296" y="5927297"/>
            <a:ext cx="50054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  <a:tabLst>
                <a:tab pos="5943600" algn="l"/>
              </a:tabLst>
            </a:pP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Medicare 5% sample. Abbreviation: CKD, chronic kidney disease.</a:t>
            </a:r>
            <a:endParaRPr lang="en-US" sz="12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58504" y="1104211"/>
            <a:ext cx="14269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ctr" fontAlgn="base">
              <a:spcBef>
                <a:spcPts val="600"/>
              </a:spcBef>
              <a:spcAft>
                <a:spcPts val="0"/>
              </a:spcAft>
            </a:pPr>
            <a:r>
              <a:rPr lang="en-US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(a) All </a:t>
            </a:r>
            <a:r>
              <a:rPr lang="en-US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Patients</a:t>
            </a:r>
            <a:endParaRPr lang="en-US" sz="1600" b="1" u="none" strike="noStrike" kern="0" spc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559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9208" y="185029"/>
            <a:ext cx="8345584" cy="1143000"/>
          </a:xfrm>
        </p:spPr>
        <p:txBody>
          <a:bodyPr/>
          <a:lstStyle/>
          <a:p>
            <a:pPr marL="0" marR="0">
              <a:spcBef>
                <a:spcPts val="1800"/>
              </a:spcBef>
              <a:spcAft>
                <a:spcPts val="1200"/>
              </a:spcAft>
            </a:pPr>
            <a:r>
              <a:rPr lang="en-US" sz="22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1 Figure 6.3 Overall Medicare Parts A, B, and D fee-for-service spending for general Medicare population aged 65 and older and for those with CKD, 1996-2015</a:t>
            </a:r>
            <a:br>
              <a:rPr lang="en-US" sz="22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2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16" y="1447797"/>
            <a:ext cx="7547168" cy="4529642"/>
          </a:xfrm>
        </p:spPr>
      </p:pic>
      <p:sp>
        <p:nvSpPr>
          <p:cNvPr id="5" name="Rectangle 4"/>
          <p:cNvSpPr/>
          <p:nvPr/>
        </p:nvSpPr>
        <p:spPr>
          <a:xfrm>
            <a:off x="2069296" y="5897696"/>
            <a:ext cx="50054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  <a:tabLst>
                <a:tab pos="5943600" algn="l"/>
              </a:tabLst>
            </a:pP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Medicare 5% sample. Abbreviation: CKD, chronic kidney disease.</a:t>
            </a:r>
            <a:endParaRPr lang="en-US" sz="12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86419" y="1227369"/>
            <a:ext cx="23711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ctr" fontAlgn="base">
              <a:spcBef>
                <a:spcPts val="600"/>
              </a:spcBef>
              <a:spcAft>
                <a:spcPts val="0"/>
              </a:spcAft>
            </a:pPr>
            <a:r>
              <a:rPr lang="en-US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(b) Patients </a:t>
            </a:r>
            <a:r>
              <a:rPr lang="en-US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with diabetes</a:t>
            </a:r>
            <a:endParaRPr lang="en-US" sz="1600" b="1" u="none" strike="noStrike" kern="0" spc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5022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9208" y="142303"/>
            <a:ext cx="8345584" cy="1143000"/>
          </a:xfrm>
        </p:spPr>
        <p:txBody>
          <a:bodyPr/>
          <a:lstStyle/>
          <a:p>
            <a:pPr marL="0" marR="0">
              <a:spcBef>
                <a:spcPts val="1800"/>
              </a:spcBef>
              <a:spcAft>
                <a:spcPts val="1200"/>
              </a:spcAft>
            </a:pPr>
            <a:r>
              <a:rPr lang="en-US" sz="22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1 Figure 6.3 Overall Medicare Parts A, B, and D fee-for-service spending for general Medicare population aged 65 and older and for those with CKD, 1996-2015</a:t>
            </a:r>
            <a:br>
              <a:rPr lang="en-US" sz="22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2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16" y="1402923"/>
            <a:ext cx="7547168" cy="4529642"/>
          </a:xfrm>
        </p:spPr>
      </p:pic>
      <p:sp>
        <p:nvSpPr>
          <p:cNvPr id="5" name="Rectangle 4"/>
          <p:cNvSpPr/>
          <p:nvPr/>
        </p:nvSpPr>
        <p:spPr>
          <a:xfrm>
            <a:off x="2069296" y="5950221"/>
            <a:ext cx="50054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  <a:tabLst>
                <a:tab pos="5943600" algn="l"/>
              </a:tabLst>
            </a:pP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Medicare 5% sample. Abbreviation: CKD, chronic kidney disease.</a:t>
            </a:r>
            <a:endParaRPr lang="en-US" sz="12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4133" y="1203900"/>
            <a:ext cx="26757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ctr" fontAlgn="base">
              <a:spcBef>
                <a:spcPts val="600"/>
              </a:spcBef>
              <a:spcAft>
                <a:spcPts val="0"/>
              </a:spcAft>
            </a:pPr>
            <a:r>
              <a:rPr lang="en-US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(c) Patients </a:t>
            </a:r>
            <a:r>
              <a:rPr lang="en-US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with heart failure</a:t>
            </a:r>
            <a:endParaRPr lang="en-US" sz="1600" b="1" u="none" strike="noStrike" kern="0" spc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573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6505"/>
            <a:ext cx="9144000" cy="1143000"/>
          </a:xfrm>
        </p:spPr>
        <p:txBody>
          <a:bodyPr/>
          <a:lstStyle/>
          <a:p>
            <a:pPr marL="0" marR="0">
              <a:spcBef>
                <a:spcPts val="2400"/>
              </a:spcBef>
              <a:spcAft>
                <a:spcPts val="600"/>
              </a:spcAft>
            </a:pPr>
            <a:r>
              <a:rPr lang="en-US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1 Table 6.1 Prevalent Medicare fee-for-service patient counts and spending for beneficiaries aged 65 and older, by diabetes, heart failure, and/or CKD, 2015</a:t>
            </a:r>
            <a:br>
              <a:rPr lang="en-US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276352"/>
              </p:ext>
            </p:extLst>
          </p:nvPr>
        </p:nvGraphicFramePr>
        <p:xfrm>
          <a:off x="514351" y="1219200"/>
          <a:ext cx="7712593" cy="429056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774190">
                  <a:extLst>
                    <a:ext uri="{9D8B030D-6E8A-4147-A177-3AD203B41FA5}">
                      <a16:colId xmlns:a16="http://schemas.microsoft.com/office/drawing/2014/main" val="2266593401"/>
                    </a:ext>
                  </a:extLst>
                </a:gridCol>
                <a:gridCol w="1187127">
                  <a:extLst>
                    <a:ext uri="{9D8B030D-6E8A-4147-A177-3AD203B41FA5}">
                      <a16:colId xmlns:a16="http://schemas.microsoft.com/office/drawing/2014/main" val="997073507"/>
                    </a:ext>
                  </a:extLst>
                </a:gridCol>
                <a:gridCol w="1242503">
                  <a:extLst>
                    <a:ext uri="{9D8B030D-6E8A-4147-A177-3AD203B41FA5}">
                      <a16:colId xmlns:a16="http://schemas.microsoft.com/office/drawing/2014/main" val="2627628655"/>
                    </a:ext>
                  </a:extLst>
                </a:gridCol>
                <a:gridCol w="1133135">
                  <a:extLst>
                    <a:ext uri="{9D8B030D-6E8A-4147-A177-3AD203B41FA5}">
                      <a16:colId xmlns:a16="http://schemas.microsoft.com/office/drawing/2014/main" val="3647554624"/>
                    </a:ext>
                  </a:extLst>
                </a:gridCol>
                <a:gridCol w="1187819">
                  <a:extLst>
                    <a:ext uri="{9D8B030D-6E8A-4147-A177-3AD203B41FA5}">
                      <a16:colId xmlns:a16="http://schemas.microsoft.com/office/drawing/2014/main" val="2949697480"/>
                    </a:ext>
                  </a:extLst>
                </a:gridCol>
                <a:gridCol w="1187819">
                  <a:extLst>
                    <a:ext uri="{9D8B030D-6E8A-4147-A177-3AD203B41FA5}">
                      <a16:colId xmlns:a16="http://schemas.microsoft.com/office/drawing/2014/main" val="2450212973"/>
                    </a:ext>
                  </a:extLst>
                </a:gridCol>
              </a:tblGrid>
              <a:tr h="445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U.S. Medicare Population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Spending (millions, U.S. $)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PPPY</a:t>
                      </a:r>
                      <a:b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(U.S. $)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Population</a:t>
                      </a:r>
                      <a:b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Spending</a:t>
                      </a:r>
                      <a:b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1644555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8890" marR="0"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24,449,480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$262,261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$11,127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235581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8890" marR="0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 HF or CKD or DM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8,106,280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$133,562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$17,506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33.16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50.93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6154944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8890" marR="0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only (- DM &amp; HF)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1,070,980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$16,124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$15,930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4.38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6.15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669316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8890" marR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DM only (- HF &amp; CKD)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4,003,460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$48,143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$12,432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16.37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18.36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6939341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8890" marR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HF only (- DM &amp; CKD)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872,680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$17,290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$21,707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3.57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6.59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0984884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8890" marR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and DM only (- HF)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886,240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$15,993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$19,109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3.63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6.10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410896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8890" marR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and HF only (- DM)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347,500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$9,255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$31,401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3.53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9874603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8890" marR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DM and HF only (- CKD)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495,060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$12,343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$27,397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4.71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172828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8890" marR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and HF and DM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430,360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$14,413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$39,395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1.76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5.50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9224543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8890" marR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CKD or DM or HF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16,343,200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$128,699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$8,074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66.85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49.07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7489397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8890" marR="0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CKD (+/- DM &amp; HF)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2,735,080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$55,785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$22,228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21.27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1804615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8890" marR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DM (+/- CKD &amp; HF)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5,815,120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$90,892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$16,448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23.78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34.66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8090312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8890" marR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HF (+/- DM &amp; CKD)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2,145,600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$53,302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$27,941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8.78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20.32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0833347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8890" marR="0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and DM (+/- HF)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1,316,600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$30,406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$25,280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5.39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11.59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7263982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8890" marR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and HF (+/- DM)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777,860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$23,668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$35,828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9.03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186630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8890" marR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DM and HF (+/- CKD)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925,420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$26,756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$32,774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3.79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10.20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220362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14350" y="5676900"/>
            <a:ext cx="81153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1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Medicare 5% sample. Abbreviations: CKD, chronic kidney disease; HF, heart failure; DM, diabetes mellitus; PPPY, per patient per year spending.</a:t>
            </a:r>
            <a:endParaRPr lang="en-US" sz="120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6601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08162"/>
            <a:ext cx="9144000" cy="1143000"/>
          </a:xfrm>
        </p:spPr>
        <p:txBody>
          <a:bodyPr/>
          <a:lstStyle/>
          <a:p>
            <a:pPr marL="0" marR="0">
              <a:spcBef>
                <a:spcPts val="1800"/>
              </a:spcBef>
              <a:spcAft>
                <a:spcPts val="1200"/>
              </a:spcAft>
            </a:pPr>
            <a:r>
              <a:rPr lang="en-US" sz="22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1 Figure 6.4 Trends in total Medicare Parts A, B, and D fee-for-service spending for CKD patients aged 65 and older, by claim type, 2004-2015</a:t>
            </a:r>
            <a:br>
              <a:rPr lang="en-US" sz="22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2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221" y="1295400"/>
            <a:ext cx="8073559" cy="4194362"/>
          </a:xfrm>
        </p:spPr>
      </p:pic>
      <p:sp>
        <p:nvSpPr>
          <p:cNvPr id="8" name="Rectangle 7"/>
          <p:cNvSpPr/>
          <p:nvPr/>
        </p:nvSpPr>
        <p:spPr>
          <a:xfrm>
            <a:off x="2355688" y="5791200"/>
            <a:ext cx="44326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  <a:tabLst>
                <a:tab pos="5943600" algn="l"/>
              </a:tabLst>
            </a:pP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Medicare 5% sample. Part D data occurring since 2006.</a:t>
            </a:r>
            <a:endParaRPr lang="en-US" sz="12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1680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90500"/>
            <a:ext cx="8686800" cy="1143000"/>
          </a:xfrm>
        </p:spPr>
        <p:txBody>
          <a:bodyPr/>
          <a:lstStyle/>
          <a:p>
            <a:pPr marL="0" marR="0">
              <a:spcBef>
                <a:spcPts val="1800"/>
              </a:spcBef>
              <a:spcAft>
                <a:spcPts val="1200"/>
              </a:spcAft>
            </a:pPr>
            <a:r>
              <a:rPr lang="en-US" sz="22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1 Figure 6.5 Total Medicare fee-for-service inpatient spending for CKD patients aged 65 and older, by cause of hospitalization, 2004-2015</a:t>
            </a:r>
            <a:br>
              <a:rPr lang="en-US" sz="22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63" y="1333500"/>
            <a:ext cx="7852274" cy="4194362"/>
          </a:xfrm>
        </p:spPr>
      </p:pic>
      <p:sp>
        <p:nvSpPr>
          <p:cNvPr id="6" name="Rectangle 5"/>
          <p:cNvSpPr/>
          <p:nvPr/>
        </p:nvSpPr>
        <p:spPr>
          <a:xfrm>
            <a:off x="2355688" y="5829300"/>
            <a:ext cx="44326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  <a:tabLst>
                <a:tab pos="5943600" algn="l"/>
              </a:tabLst>
            </a:pP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Medicare 5% sample. Part D data occurring since 2006.</a:t>
            </a:r>
            <a:endParaRPr lang="en-US" sz="12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9342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05" y="128540"/>
            <a:ext cx="9144000" cy="1143000"/>
          </a:xfrm>
        </p:spPr>
        <p:txBody>
          <a:bodyPr/>
          <a:lstStyle/>
          <a:p>
            <a:pPr marL="0" marR="0">
              <a:spcBef>
                <a:spcPts val="1800"/>
              </a:spcBef>
              <a:spcAft>
                <a:spcPts val="1200"/>
              </a:spcAft>
            </a:pPr>
            <a:r>
              <a:rPr lang="en-US" sz="22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1 Figure 6.6 Per person per year Medicare, Medicare advantage, and managed care spending for the CKD patients aged 65 and older, by diabetes and heart failure, 2006-2015</a:t>
            </a:r>
            <a:br>
              <a:rPr lang="en-US" sz="22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2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38" y="1682398"/>
            <a:ext cx="7280925" cy="4054915"/>
          </a:xfrm>
        </p:spPr>
      </p:pic>
      <p:sp>
        <p:nvSpPr>
          <p:cNvPr id="5" name="Rectangle 4"/>
          <p:cNvSpPr/>
          <p:nvPr/>
        </p:nvSpPr>
        <p:spPr>
          <a:xfrm>
            <a:off x="361950" y="5757719"/>
            <a:ext cx="84201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tabLst>
                <a:tab pos="5943600" algn="l"/>
              </a:tabLst>
            </a:pP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Medicare 5% sample and Optum Clinformatics™. Abbreviations: CKD, chronic kidney disease; DM, diabetes mellitus; HF, heart failure; PPPY, per person per year. Due to the inconsistent data, PPPY costs for Medicare Advantage in 2006 are suppressed.</a:t>
            </a:r>
            <a:endParaRPr lang="en-US" sz="12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95048" y="1445188"/>
            <a:ext cx="255390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ctr" fontAlgn="base">
              <a:spcBef>
                <a:spcPts val="600"/>
              </a:spcBef>
              <a:spcAft>
                <a:spcPts val="0"/>
              </a:spcAft>
            </a:pPr>
            <a:r>
              <a:rPr lang="en-US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(a) Medicare </a:t>
            </a:r>
            <a:r>
              <a:rPr lang="en-US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fee-for-service</a:t>
            </a:r>
            <a:endParaRPr lang="en-US" sz="1600" b="1" u="none" strike="noStrike" kern="0" spc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6349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15611"/>
            <a:ext cx="9144000" cy="1143000"/>
          </a:xfrm>
        </p:spPr>
        <p:txBody>
          <a:bodyPr/>
          <a:lstStyle/>
          <a:p>
            <a:pPr marL="0" marR="0">
              <a:spcBef>
                <a:spcPts val="1800"/>
              </a:spcBef>
              <a:spcAft>
                <a:spcPts val="1200"/>
              </a:spcAft>
            </a:pPr>
            <a:r>
              <a:rPr lang="en-US" sz="22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1 Figure 6.6 Per person per year Medicare, Medicare advantage, and managed care spending for the CKD patients aged 65 and older, by diabetes and heart failure, 2006-2015</a:t>
            </a:r>
            <a:br>
              <a:rPr lang="en-US" sz="22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2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137" y="1600200"/>
            <a:ext cx="7293726" cy="4054915"/>
          </a:xfrm>
        </p:spPr>
      </p:pic>
      <p:sp>
        <p:nvSpPr>
          <p:cNvPr id="5" name="Rectangle 4"/>
          <p:cNvSpPr/>
          <p:nvPr/>
        </p:nvSpPr>
        <p:spPr>
          <a:xfrm>
            <a:off x="361950" y="5753100"/>
            <a:ext cx="84201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tabLst>
                <a:tab pos="5943600" algn="l"/>
              </a:tabLst>
            </a:pP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Medicare 5% sample and Optum Clinformatics™. Abbreviations: CKD, chronic kidney disease; DM, diabetes mellitus; HF, heart failure; PPPY, per person per year. Due to the inconsistent data, PPPY costs for Medicare Advantage in 2006 are suppressed.</a:t>
            </a:r>
            <a:endParaRPr lang="en-US" sz="12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52142" y="1364959"/>
            <a:ext cx="22397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ctr" fontAlgn="base">
              <a:spcBef>
                <a:spcPts val="600"/>
              </a:spcBef>
              <a:spcAft>
                <a:spcPts val="0"/>
              </a:spcAft>
            </a:pPr>
            <a:r>
              <a:rPr lang="en-US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(b) Medicare </a:t>
            </a:r>
            <a:r>
              <a:rPr lang="en-US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Advantage</a:t>
            </a:r>
            <a:endParaRPr lang="en-US" sz="1600" b="1" u="none" strike="noStrike" kern="0" spc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9277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90500"/>
            <a:ext cx="9144000" cy="1143000"/>
          </a:xfrm>
        </p:spPr>
        <p:txBody>
          <a:bodyPr/>
          <a:lstStyle/>
          <a:p>
            <a:pPr marL="0" marR="0">
              <a:spcBef>
                <a:spcPts val="1800"/>
              </a:spcBef>
              <a:spcAft>
                <a:spcPts val="1200"/>
              </a:spcAft>
            </a:pPr>
            <a:r>
              <a:rPr lang="en-US" sz="22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1 Figure 6.6 Per person per year Medicare, Medicare advantage, and managed care spending for the CKD patients aged 65 and older, by diabetes and heart failure, 2006-2015</a:t>
            </a:r>
            <a:br>
              <a:rPr lang="en-US" sz="22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2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943" y="1600200"/>
            <a:ext cx="7204115" cy="4054915"/>
          </a:xfrm>
        </p:spPr>
      </p:pic>
      <p:sp>
        <p:nvSpPr>
          <p:cNvPr id="5" name="Rectangle 4"/>
          <p:cNvSpPr/>
          <p:nvPr/>
        </p:nvSpPr>
        <p:spPr>
          <a:xfrm>
            <a:off x="361950" y="5753100"/>
            <a:ext cx="84201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tabLst>
                <a:tab pos="5943600" algn="l"/>
              </a:tabLst>
            </a:pP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Medicare 5% sample and Optum Clinformatics™. Abbreviations: CKD, chronic kidney disease; DM, diabetes mellitus; HF, heart failure; PPPY, per person per year. Due to the inconsistent data, PPPY costs for Medicare Advantage in 2006 are suppressed.</a:t>
            </a:r>
            <a:endParaRPr lang="en-US" sz="12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42286" y="1371410"/>
            <a:ext cx="16594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ctr" fontAlgn="base">
              <a:spcBef>
                <a:spcPts val="600"/>
              </a:spcBef>
              <a:spcAft>
                <a:spcPts val="0"/>
              </a:spcAft>
            </a:pPr>
            <a:r>
              <a:rPr lang="en-US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(c) Managed </a:t>
            </a:r>
            <a:r>
              <a:rPr lang="en-US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care</a:t>
            </a:r>
            <a:endParaRPr lang="en-US" sz="1600" b="1" u="none" strike="noStrike" kern="0" spc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249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6505"/>
            <a:ext cx="9144000" cy="1143000"/>
          </a:xfrm>
        </p:spPr>
        <p:txBody>
          <a:bodyPr/>
          <a:lstStyle/>
          <a:p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vol 1 Table 6.2 Prevalent Medicare Advantage and managed care spending for beneficiaries aged 65 and older, by diabetes, heart failure, </a:t>
            </a:r>
            <a:r>
              <a:rPr lang="en-US" sz="2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US" sz="2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and/or 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CKD, 2015 </a:t>
            </a:r>
            <a:endParaRPr lang="en-US" sz="2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6218964"/>
              </p:ext>
            </p:extLst>
          </p:nvPr>
        </p:nvGraphicFramePr>
        <p:xfrm>
          <a:off x="1514475" y="1167161"/>
          <a:ext cx="6115050" cy="4478020"/>
        </p:xfrm>
        <a:graphic>
          <a:graphicData uri="http://schemas.openxmlformats.org/drawingml/2006/table">
            <a:tbl>
              <a:tblPr firstRow="1" firstCol="1" bandRow="1"/>
              <a:tblGrid>
                <a:gridCol w="1543050">
                  <a:extLst>
                    <a:ext uri="{9D8B030D-6E8A-4147-A177-3AD203B41FA5}">
                      <a16:colId xmlns:a16="http://schemas.microsoft.com/office/drawing/2014/main" val="123798699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90334675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43391268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3583622313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192272816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357033713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192977417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320016120"/>
                    </a:ext>
                  </a:extLst>
                </a:gridCol>
              </a:tblGrid>
              <a:tr h="237490"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Medicare Advantage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Managed care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073230"/>
                  </a:ext>
                </a:extLst>
              </a:tr>
              <a:tr h="4406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PPPY</a:t>
                      </a:r>
                      <a:b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(U.S. $)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Population (%)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Spending</a:t>
                      </a:r>
                      <a:b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PPPY</a:t>
                      </a:r>
                      <a:b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(U.S. $)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Population (%)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Spending</a:t>
                      </a:r>
                      <a:b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9445177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$11,191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$11,146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4265895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With HF or CKD or DM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$17,253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29.81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45.29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$17,100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8415108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CKD only (- DM &amp; HF)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$15,630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$17,615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6361858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DM only (- HF &amp; CKD)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$13,612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15.54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18.88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$13,675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14.76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17.99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6351153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HF only (- DM &amp; CKD)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$20,916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2.69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4.84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$21,260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4.07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6028401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CKD and DM only (- HF)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$19,226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3.73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6.32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$21,008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4.32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0866502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CKD and HF only (- DM)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$27,505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$30,363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2130261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DM and HF only (- CKD)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$27,223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$27,612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2.43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6885226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CKD and HF and DM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$37,105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3.78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$38,928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7653202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CKD or DM or HF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$8,670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54.71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$9,267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75.81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63.20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7958571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 CKD (+/- DM &amp; HF)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$20,603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$22,092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12.32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3121501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 DM (+/- CKD &amp; HF)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$16,673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21.96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32.39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$16,167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18.73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26.92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5652824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 HF (+/- DM &amp; CKD)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$26,435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6.41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14.38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$26,431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3203443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CKD and DM (+/- HF)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$23,459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4.96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10.10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$24,841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2.97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1084296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CKD and HF (+/- DM)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$32,736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$35,002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3.62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038243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DM and HF (+/- CKD)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$31,658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2.70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$32,012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1.65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4.61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04660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563124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Source: Optum Clinformatics™. Abbreviations: CKD, chronic kidney disease; HF, heart failure; DM, diabetes mellitus; PPPY, per patient per year costs. Numbers of ‘All’ patients included in this table are 2,167,627 and 223,395</a:t>
            </a:r>
            <a:r>
              <a:rPr lang="en-US" sz="1200" i="1" dirty="0">
                <a:latin typeface="SAS Monospace" panose="020B0609020202020204" pitchFamily="49" charset="0"/>
                <a:ea typeface="Calibri" panose="020F0502020204030204" pitchFamily="34" charset="0"/>
                <a:cs typeface="SAS Monospace" panose="020B0609020202020204" pitchFamily="49" charset="0"/>
              </a:rPr>
              <a:t> </a:t>
            </a:r>
            <a:r>
              <a:rPr lang="en-US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Medicare Advantage and Commercial managed care respectively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179263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marL="0" marR="0">
              <a:spcBef>
                <a:spcPts val="1800"/>
              </a:spcBef>
              <a:spcAft>
                <a:spcPts val="1200"/>
              </a:spcAft>
            </a:pPr>
            <a:r>
              <a:rPr lang="en-US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1 Table 6.3 Prevalent Medicare fee-for-service patient counts and spending for beneficiaries younger than age 65, by diabetes, heart failure, and/or CKD, 2015</a:t>
            </a:r>
            <a:br>
              <a:rPr lang="en-US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168831"/>
              </p:ext>
            </p:extLst>
          </p:nvPr>
        </p:nvGraphicFramePr>
        <p:xfrm>
          <a:off x="879052" y="1235884"/>
          <a:ext cx="7269743" cy="453593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774190">
                  <a:extLst>
                    <a:ext uri="{9D8B030D-6E8A-4147-A177-3AD203B41FA5}">
                      <a16:colId xmlns:a16="http://schemas.microsoft.com/office/drawing/2014/main" val="261384764"/>
                    </a:ext>
                  </a:extLst>
                </a:gridCol>
                <a:gridCol w="1131990">
                  <a:extLst>
                    <a:ext uri="{9D8B030D-6E8A-4147-A177-3AD203B41FA5}">
                      <a16:colId xmlns:a16="http://schemas.microsoft.com/office/drawing/2014/main" val="218390356"/>
                    </a:ext>
                  </a:extLst>
                </a:gridCol>
                <a:gridCol w="1223247">
                  <a:extLst>
                    <a:ext uri="{9D8B030D-6E8A-4147-A177-3AD203B41FA5}">
                      <a16:colId xmlns:a16="http://schemas.microsoft.com/office/drawing/2014/main" val="975641739"/>
                    </a:ext>
                  </a:extLst>
                </a:gridCol>
                <a:gridCol w="1041404">
                  <a:extLst>
                    <a:ext uri="{9D8B030D-6E8A-4147-A177-3AD203B41FA5}">
                      <a16:colId xmlns:a16="http://schemas.microsoft.com/office/drawing/2014/main" val="328048830"/>
                    </a:ext>
                  </a:extLst>
                </a:gridCol>
                <a:gridCol w="1132661">
                  <a:extLst>
                    <a:ext uri="{9D8B030D-6E8A-4147-A177-3AD203B41FA5}">
                      <a16:colId xmlns:a16="http://schemas.microsoft.com/office/drawing/2014/main" val="3942850623"/>
                    </a:ext>
                  </a:extLst>
                </a:gridCol>
                <a:gridCol w="966251">
                  <a:extLst>
                    <a:ext uri="{9D8B030D-6E8A-4147-A177-3AD203B41FA5}">
                      <a16:colId xmlns:a16="http://schemas.microsoft.com/office/drawing/2014/main" val="1059867468"/>
                    </a:ext>
                  </a:extLst>
                </a:gridCol>
              </a:tblGrid>
              <a:tr h="4514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U.S. Medicare</a:t>
                      </a:r>
                      <a:b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Population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Costs</a:t>
                      </a:r>
                      <a:b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(millions, U.S. $)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PPPY spending (U.S. $)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Population</a:t>
                      </a:r>
                      <a:b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Spending</a:t>
                      </a:r>
                      <a:b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0423440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8890" marR="0">
                        <a:spcBef>
                          <a:spcPts val="415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96215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4,967,060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51790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$62,093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19075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$13,025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19075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2080" marR="219075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0342910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8890" marR="0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 HF or CKD or DM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96215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1,278,300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51790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$26,984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19075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$22,311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19075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25.74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6370" marR="219075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43.46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6502822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8890" marR="0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only (- DM &amp; HF)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96215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99,680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351790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$2,236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219075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$23,803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219075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6370" marR="219075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3.60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9865811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8890" marR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DM only (- HF &amp; CKD)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9621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808,920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35179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$13,605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21907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$17,551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219075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16.29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6370" marR="219075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21.91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4141069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8890" marR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HF only (- DM &amp; CKD)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9621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99,140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35179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$2,295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21907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$24,701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219075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6370" marR="219075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3.70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2881940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8890" marR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and DM only (- HF)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9621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113,500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35179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$3,078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21907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$29,119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219075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6370" marR="219075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4.96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945770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8890" marR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and HF only (- DM)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9621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21,600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35179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$775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21907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$40,786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219075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6370" marR="219075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5353206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8890" marR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DM and HF only (- CKD)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9621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83,280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35179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$2,673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21907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$34,484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219075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1.68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6370" marR="219075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4.30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0550811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8890" marR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and HF and DM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9621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52,180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35179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$2,322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21907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$51,377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219075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6370" marR="219075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3.74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107891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8890" marR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CKD or DM or HF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9621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3,688,760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5179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$35,109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1907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$9,868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19075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74.26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6370" marR="219075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56.54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4193604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8890" marR="0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CKD (+/- DM &amp; HF)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96215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286,960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351790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$8,411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219075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$31,879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219075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5.78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6370" marR="219075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13.55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4226809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8890" marR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DM (+/- CKD &amp; HF)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9621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1,057,880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35179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$21,677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21907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$21,600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219075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21.30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6370" marR="219075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34.91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1317642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8890" marR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HF (+/- DM &amp; CKD)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9621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256,200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5179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$8,065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1907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$34,373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19075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6370" marR="219075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12.99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6391267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8890" marR="0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and DM (+/- HF)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96215" algn="ctr">
                        <a:spcBef>
                          <a:spcPts val="47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165,680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351790" algn="ctr">
                        <a:spcBef>
                          <a:spcPts val="47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$5,399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219075" algn="ctr">
                        <a:spcBef>
                          <a:spcPts val="47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$35,785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219075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6370" marR="219075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8.70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7346828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8890" marR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and HF (+/- DM)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96215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73,780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351790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$3,097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219075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$48,241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219075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6370" marR="219075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4.99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594719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8890" marR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DM and HF (+/- CKD)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96215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135,460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51790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$4,995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19075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$40,705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19075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2.73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6370" marR="219075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8.04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832799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33400" y="5822916"/>
            <a:ext cx="807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1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Medicare 5% sample. Abbreviations: CKD, chronic kidney disease; HF, heart failure; DM, diabetes mellitus; PPPY, per patient per year costs.</a:t>
            </a:r>
            <a:endParaRPr lang="en-US" sz="120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05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marL="0" marR="0">
              <a:spcBef>
                <a:spcPts val="2400"/>
              </a:spcBef>
              <a:spcAft>
                <a:spcPts val="600"/>
              </a:spcAft>
            </a:pPr>
            <a:r>
              <a:rPr lang="en-US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1 Table 6.4 Prevalent Medicare Advantage and managed care fee-for-service spending for beneficiaries younger than age 65, by diabetes, heart failure, and/or CKD, </a:t>
            </a:r>
            <a:r>
              <a:rPr lang="en-US" sz="2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endParaRPr lang="en-US" sz="2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4920907"/>
              </p:ext>
            </p:extLst>
          </p:nvPr>
        </p:nvGraphicFramePr>
        <p:xfrm>
          <a:off x="876302" y="1048128"/>
          <a:ext cx="7391396" cy="4661916"/>
        </p:xfrm>
        <a:graphic>
          <a:graphicData uri="http://schemas.openxmlformats.org/drawingml/2006/table">
            <a:tbl>
              <a:tblPr firstRow="1" firstCol="1" bandRow="1"/>
              <a:tblGrid>
                <a:gridCol w="1879818">
                  <a:extLst>
                    <a:ext uri="{9D8B030D-6E8A-4147-A177-3AD203B41FA5}">
                      <a16:colId xmlns:a16="http://schemas.microsoft.com/office/drawing/2014/main" val="3771434499"/>
                    </a:ext>
                  </a:extLst>
                </a:gridCol>
                <a:gridCol w="876842">
                  <a:extLst>
                    <a:ext uri="{9D8B030D-6E8A-4147-A177-3AD203B41FA5}">
                      <a16:colId xmlns:a16="http://schemas.microsoft.com/office/drawing/2014/main" val="1510457606"/>
                    </a:ext>
                  </a:extLst>
                </a:gridCol>
                <a:gridCol w="876842">
                  <a:extLst>
                    <a:ext uri="{9D8B030D-6E8A-4147-A177-3AD203B41FA5}">
                      <a16:colId xmlns:a16="http://schemas.microsoft.com/office/drawing/2014/main" val="115503785"/>
                    </a:ext>
                  </a:extLst>
                </a:gridCol>
                <a:gridCol w="876842">
                  <a:extLst>
                    <a:ext uri="{9D8B030D-6E8A-4147-A177-3AD203B41FA5}">
                      <a16:colId xmlns:a16="http://schemas.microsoft.com/office/drawing/2014/main" val="3755537303"/>
                    </a:ext>
                  </a:extLst>
                </a:gridCol>
                <a:gridCol w="250526">
                  <a:extLst>
                    <a:ext uri="{9D8B030D-6E8A-4147-A177-3AD203B41FA5}">
                      <a16:colId xmlns:a16="http://schemas.microsoft.com/office/drawing/2014/main" val="1253610208"/>
                    </a:ext>
                  </a:extLst>
                </a:gridCol>
                <a:gridCol w="876842">
                  <a:extLst>
                    <a:ext uri="{9D8B030D-6E8A-4147-A177-3AD203B41FA5}">
                      <a16:colId xmlns:a16="http://schemas.microsoft.com/office/drawing/2014/main" val="2957576459"/>
                    </a:ext>
                  </a:extLst>
                </a:gridCol>
                <a:gridCol w="876842">
                  <a:extLst>
                    <a:ext uri="{9D8B030D-6E8A-4147-A177-3AD203B41FA5}">
                      <a16:colId xmlns:a16="http://schemas.microsoft.com/office/drawing/2014/main" val="3889547026"/>
                    </a:ext>
                  </a:extLst>
                </a:gridCol>
                <a:gridCol w="876842">
                  <a:extLst>
                    <a:ext uri="{9D8B030D-6E8A-4147-A177-3AD203B41FA5}">
                      <a16:colId xmlns:a16="http://schemas.microsoft.com/office/drawing/2014/main" val="11378845"/>
                    </a:ext>
                  </a:extLst>
                </a:gridCol>
              </a:tblGrid>
              <a:tr h="237490">
                <a:tc>
                  <a:txBody>
                    <a:bodyPr/>
                    <a:lstStyle/>
                    <a:p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Medicare Advantage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Managed care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685762"/>
                  </a:ext>
                </a:extLst>
              </a:tr>
              <a:tr h="412115"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PPPY</a:t>
                      </a:r>
                      <a:b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(U.S. $)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Population (%)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Spending (%)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PPPY</a:t>
                      </a:r>
                      <a:b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(U.S. $)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Population (%)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Spending (%)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5611727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$18,503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$5,279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871046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With HF or CKD or DM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$27,572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29.77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43.92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$13,208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6.37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15.62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0896359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CKD only (- DM &amp; HF)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$29,476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$16,206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1.66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5524159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DM only (- HF &amp; CKD)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$22,035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19.20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22.77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$11,029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5.02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10.30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7973984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HF only (- DM &amp; CKD)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$32,499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3.59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$20,752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5722661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CKD and DM only (- HF)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$34,673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2.99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5.54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$22,361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2374420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CKD and HF only (- DM)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$53,785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$40,815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6868036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DM and HF only (- CKD)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$39,620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1.91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3.97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$28,588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7645097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CKD and HF and DM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$63,266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3.59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$59,704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783860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CKD or DM or HF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$14,713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70.23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56.08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$4,751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93.63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84.38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0290932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 CKD (+/- DM &amp; HF)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$38,954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6.58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13.60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$20,782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3.62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7140519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 DM (+/- CKD &amp; HF)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$26,570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25.21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35.88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$12,359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5.49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12.60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9308268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 HF (+/- DM &amp; CKD)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$42,663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5.55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12.38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$26,831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0262445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CKD and DM (+/- HF)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$42,169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4.10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9.14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$26,253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1.75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1180567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CKD and HF (+/- DM)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$60,539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4.83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$51,605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8704221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DM and HF (+/- CKD)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$48,183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3.02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7.56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$36,721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51265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90500" y="5822067"/>
            <a:ext cx="876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11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Optum Clinformatics™. Abbreviations: CKD, chronic kidney disease; HF, heart failure; DM, diabetes mellitus; PPPY, per patient per year spending. Number of ‘All’ patients included in this table are 277,724 and 4,868,546 for Medicare Advantage and Managed care respectively.</a:t>
            </a:r>
            <a:endParaRPr lang="en-US" sz="110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789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5250" y="114300"/>
            <a:ext cx="8953500" cy="1143000"/>
          </a:xfrm>
        </p:spPr>
        <p:txBody>
          <a:bodyPr/>
          <a:lstStyle/>
          <a:p>
            <a:pPr marL="0" marR="0">
              <a:spcBef>
                <a:spcPts val="1800"/>
              </a:spcBef>
              <a:spcAft>
                <a:spcPts val="1200"/>
              </a:spcAft>
            </a:pPr>
            <a:r>
              <a:rPr lang="en-US" sz="22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1 Figure 6.1 Overall Medicare Parts A, B, and D fee-for-service spending for beneficiaries aged 65 and older, by CKD, diabetes, and heart failure, 2014 &amp; </a:t>
            </a:r>
            <a:r>
              <a:rPr lang="en-US" sz="22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713" y="1257300"/>
            <a:ext cx="5672574" cy="4525963"/>
          </a:xfrm>
        </p:spPr>
      </p:pic>
      <p:sp>
        <p:nvSpPr>
          <p:cNvPr id="6" name="Rectangle 5"/>
          <p:cNvSpPr/>
          <p:nvPr/>
        </p:nvSpPr>
        <p:spPr>
          <a:xfrm>
            <a:off x="457200" y="5943007"/>
            <a:ext cx="8496300" cy="106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tabLst>
                <a:tab pos="5943600" algn="l"/>
              </a:tabLst>
            </a:pP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Medicare 5% sample. Abbreviations: CKD, chronic kidney disease; HF, heart failure, DM, diabetes mellitus.</a:t>
            </a:r>
          </a:p>
          <a:p>
            <a:pPr>
              <a:lnSpc>
                <a:spcPct val="115000"/>
              </a:lnSpc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200" dirty="0"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2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1925" y="121385"/>
            <a:ext cx="8820150" cy="800100"/>
          </a:xfrm>
        </p:spPr>
        <p:txBody>
          <a:bodyPr/>
          <a:lstStyle/>
          <a:p>
            <a:pPr marL="0" marR="0">
              <a:spcBef>
                <a:spcPts val="1800"/>
              </a:spcBef>
              <a:spcAft>
                <a:spcPts val="1200"/>
              </a:spcAft>
            </a:pPr>
            <a:r>
              <a:rPr lang="en-US" sz="22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1 Figure 6.2 Overall per person per year spending for beneficiaries aged 65 and older, by CKD stage, and year, 2012-2015</a:t>
            </a:r>
            <a:br>
              <a:rPr lang="en-US" sz="22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2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714" y="1257300"/>
            <a:ext cx="5672572" cy="4525962"/>
          </a:xfrm>
        </p:spPr>
      </p:pic>
      <p:sp>
        <p:nvSpPr>
          <p:cNvPr id="5" name="Rectangle 4"/>
          <p:cNvSpPr/>
          <p:nvPr/>
        </p:nvSpPr>
        <p:spPr>
          <a:xfrm>
            <a:off x="323850" y="5864186"/>
            <a:ext cx="84963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Source: Medicare 5% sample and Optum Clinformatics™. Abbreviations: CKD, chronic kidney disease; PPPY, per patient per year.</a:t>
            </a:r>
            <a:endParaRPr lang="en-US" sz="1200" i="1" dirty="0"/>
          </a:p>
        </p:txBody>
      </p:sp>
      <p:sp>
        <p:nvSpPr>
          <p:cNvPr id="7" name="Rectangle 6"/>
          <p:cNvSpPr/>
          <p:nvPr/>
        </p:nvSpPr>
        <p:spPr>
          <a:xfrm>
            <a:off x="3303063" y="1084396"/>
            <a:ext cx="25378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ctr" fontAlgn="base">
              <a:spcBef>
                <a:spcPts val="600"/>
              </a:spcBef>
              <a:spcAft>
                <a:spcPts val="0"/>
              </a:spcAft>
            </a:pPr>
            <a:r>
              <a:rPr lang="en-US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(a) Medicare </a:t>
            </a:r>
            <a:r>
              <a:rPr lang="en-US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fee-for service</a:t>
            </a:r>
            <a:endParaRPr lang="en-US" sz="1600" b="1" u="none" strike="noStrike" kern="0" spc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549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5737" y="130338"/>
            <a:ext cx="8772525" cy="800100"/>
          </a:xfrm>
        </p:spPr>
        <p:txBody>
          <a:bodyPr/>
          <a:lstStyle/>
          <a:p>
            <a:pPr marL="0" marR="0">
              <a:spcBef>
                <a:spcPts val="1800"/>
              </a:spcBef>
              <a:spcAft>
                <a:spcPts val="1200"/>
              </a:spcAft>
            </a:pPr>
            <a:r>
              <a:rPr lang="en-US" sz="22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1 Figure 6.2 Overall per person per year spending for beneficiaries aged 65 and older, by CKD stage, and year, 2012-2015</a:t>
            </a:r>
            <a:br>
              <a:rPr lang="en-US" sz="22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2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713" y="1219200"/>
            <a:ext cx="5672572" cy="4525962"/>
          </a:xfrm>
        </p:spPr>
      </p:pic>
      <p:sp>
        <p:nvSpPr>
          <p:cNvPr id="5" name="Rectangle 4"/>
          <p:cNvSpPr/>
          <p:nvPr/>
        </p:nvSpPr>
        <p:spPr>
          <a:xfrm>
            <a:off x="371474" y="5867400"/>
            <a:ext cx="84010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Source: Medicare 5% sample and Optum Clinformatics™. Abbreviations: CKD, chronic kidney disease; PPPY, per patient per year.</a:t>
            </a:r>
            <a:endParaRPr lang="en-US" sz="1200" i="1" dirty="0"/>
          </a:p>
        </p:txBody>
      </p:sp>
      <p:sp>
        <p:nvSpPr>
          <p:cNvPr id="7" name="Rectangle 6"/>
          <p:cNvSpPr/>
          <p:nvPr/>
        </p:nvSpPr>
        <p:spPr>
          <a:xfrm>
            <a:off x="3452141" y="940863"/>
            <a:ext cx="22397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ctr" fontAlgn="base">
              <a:spcBef>
                <a:spcPts val="600"/>
              </a:spcBef>
              <a:spcAft>
                <a:spcPts val="0"/>
              </a:spcAft>
            </a:pPr>
            <a:r>
              <a:rPr lang="en-US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(b) Medicare </a:t>
            </a:r>
            <a:r>
              <a:rPr lang="en-US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Advantage</a:t>
            </a:r>
            <a:endParaRPr lang="en-US" sz="1600" b="1" u="none" strike="noStrike" kern="0" spc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97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3350" y="142012"/>
            <a:ext cx="8877300" cy="800100"/>
          </a:xfrm>
        </p:spPr>
        <p:txBody>
          <a:bodyPr/>
          <a:lstStyle/>
          <a:p>
            <a:pPr marL="0" marR="0">
              <a:spcBef>
                <a:spcPts val="1800"/>
              </a:spcBef>
              <a:spcAft>
                <a:spcPts val="1200"/>
              </a:spcAft>
            </a:pPr>
            <a:r>
              <a:rPr lang="en-US" sz="22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1 Figure 6.2 Overall per person per year spending for beneficiaries aged 65 and older, by CKD stage, and year, 2012-2015</a:t>
            </a:r>
            <a:br>
              <a:rPr lang="en-US" sz="22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2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714" y="1295400"/>
            <a:ext cx="5672572" cy="4525962"/>
          </a:xfrm>
        </p:spPr>
      </p:pic>
      <p:sp>
        <p:nvSpPr>
          <p:cNvPr id="5" name="Rectangle 4"/>
          <p:cNvSpPr/>
          <p:nvPr/>
        </p:nvSpPr>
        <p:spPr>
          <a:xfrm>
            <a:off x="266700" y="5943600"/>
            <a:ext cx="8610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Source: Medicare 5% sample and Optum Clinformatics™. Abbreviations: CKD, chronic kidney disease; PPPY, per patient per year.</a:t>
            </a:r>
            <a:endParaRPr lang="en-US" sz="1200" i="1" dirty="0"/>
          </a:p>
        </p:txBody>
      </p:sp>
      <p:sp>
        <p:nvSpPr>
          <p:cNvPr id="7" name="Rectangle 6"/>
          <p:cNvSpPr/>
          <p:nvPr/>
        </p:nvSpPr>
        <p:spPr>
          <a:xfrm>
            <a:off x="3742285" y="1064350"/>
            <a:ext cx="16594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ctr" fontAlgn="base">
              <a:spcBef>
                <a:spcPts val="600"/>
              </a:spcBef>
              <a:spcAft>
                <a:spcPts val="0"/>
              </a:spcAft>
            </a:pPr>
            <a:r>
              <a:rPr lang="en-US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(c) Managed </a:t>
            </a:r>
            <a:r>
              <a:rPr lang="en-US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care</a:t>
            </a:r>
            <a:endParaRPr lang="en-US" sz="1600" b="1" u="none" strike="noStrike" kern="0" spc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531954"/>
      </p:ext>
    </p:extLst>
  </p:cSld>
  <p:clrMapOvr>
    <a:masterClrMapping/>
  </p:clrMapOvr>
</p:sld>
</file>

<file path=ppt/theme/theme1.xml><?xml version="1.0" encoding="utf-8"?>
<a:theme xmlns:a="http://schemas.openxmlformats.org/drawingml/2006/main" name="ADR_PPT_Template_CKD">
  <a:themeElements>
    <a:clrScheme name="USRDS ADR Color Palette">
      <a:dk1>
        <a:sysClr val="windowText" lastClr="000000"/>
      </a:dk1>
      <a:lt1>
        <a:sysClr val="window" lastClr="FFFFFF"/>
      </a:lt1>
      <a:dk2>
        <a:srgbClr val="48070E"/>
      </a:dk2>
      <a:lt2>
        <a:srgbClr val="FFFFFF"/>
      </a:lt2>
      <a:accent1>
        <a:srgbClr val="7A2F36"/>
      </a:accent1>
      <a:accent2>
        <a:srgbClr val="AC6168"/>
      </a:accent2>
      <a:accent3>
        <a:srgbClr val="002966"/>
      </a:accent3>
      <a:accent4>
        <a:srgbClr val="0E5480"/>
      </a:accent4>
      <a:accent5>
        <a:srgbClr val="367CA8"/>
      </a:accent5>
      <a:accent6>
        <a:srgbClr val="FFC76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ADR_PPT_Template_CKD</Template>
  <TotalTime>299</TotalTime>
  <Words>4181</Words>
  <Application>Microsoft Office PowerPoint</Application>
  <PresentationFormat>On-screen Show (4:3)</PresentationFormat>
  <Paragraphs>1730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Candara</vt:lpstr>
      <vt:lpstr>Constantia</vt:lpstr>
      <vt:lpstr>SAS Monospace</vt:lpstr>
      <vt:lpstr>Segoe UI</vt:lpstr>
      <vt:lpstr>Times New Roman</vt:lpstr>
      <vt:lpstr>ADR_PPT_Template_CKD</vt:lpstr>
      <vt:lpstr>PowerPoint Presentation</vt:lpstr>
      <vt:lpstr>vol 1 Table 6.1 Prevalent Medicare fee-for-service patient counts and spending for beneficiaries aged 65 and older, by diabetes, heart failure, and/or CKD, 2015 </vt:lpstr>
      <vt:lpstr>vol 1 Table 6.2 Prevalent Medicare Advantage and managed care spending for beneficiaries aged 65 and older, by diabetes, heart failure,  and/or CKD, 2015 </vt:lpstr>
      <vt:lpstr>vol 1 Table 6.3 Prevalent Medicare fee-for-service patient counts and spending for beneficiaries younger than age 65, by diabetes, heart failure, and/or CKD, 2015 </vt:lpstr>
      <vt:lpstr>vol 1 Table 6.4 Prevalent Medicare Advantage and managed care fee-for-service spending for beneficiaries younger than age 65, by diabetes, heart failure, and/or CKD, 2015</vt:lpstr>
      <vt:lpstr>vol 1 Figure 6.1 Overall Medicare Parts A, B, and D fee-for-service spending for beneficiaries aged 65 and older, by CKD, diabetes, and heart failure, 2014 &amp; 2015</vt:lpstr>
      <vt:lpstr>vol 1 Figure 6.2 Overall per person per year spending for beneficiaries aged 65 and older, by CKD stage, and year, 2012-2015 </vt:lpstr>
      <vt:lpstr>vol 1 Figure 6.2 Overall per person per year spending for beneficiaries aged 65 and older, by CKD stage, and year, 2012-2015 </vt:lpstr>
      <vt:lpstr>vol 1 Figure 6.2 Overall per person per year spending for beneficiaries aged 65 and older, by CKD stage, and year, 2012-2015 </vt:lpstr>
      <vt:lpstr>PowerPoint Presentation</vt:lpstr>
      <vt:lpstr>vol 1 Table 6.5 Per person per year Medicare Parts A, B, and D fee-for-service spending for all CKD beneficiaries aged 65 and older, by CKD stage, age, sex, and race, 2014 &amp; 2015</vt:lpstr>
      <vt:lpstr>vol 1 Table 6.6 Per person per year Medicare Advantage and managed care spending for all CKD beneficiaries aged 65 and older, by CKD stage, age, sex, and race, 2015</vt:lpstr>
      <vt:lpstr>vol 1 Table 6.7 Per person per year Medicare Parts A, B, and D fee-for-service spending for CKD patients with, aged 65 and older, by CKD stage, age, sex, and race, 2014 &amp; 2015</vt:lpstr>
      <vt:lpstr>vol 1 Table 6.8 Per person per year Medicare Advantage and managed care spending for CKD patients with diabetes, aged 65 and older, by CKD stage, age, sex, and race, 2015</vt:lpstr>
      <vt:lpstr>vol 1 Table 6.9 Per person per year Medicare Parts A, B, and D fee-for-service spending for CKD patients with heart failure, aged 65 and older, by CKD stage, age, sex, race, and year, 2014 &amp; 2015</vt:lpstr>
      <vt:lpstr>vol 1 Table 6.10 Per person per year Medicare Advantage and managed care spending for CKD patients with heart failure, aged 65 and older, by CKD stage, age, sex, and race, 2015 </vt:lpstr>
      <vt:lpstr>vol 1 Figure 6.3 Overall Medicare Parts A, B, and D fee-for-service spending for general Medicare population aged 65 and older and for those with CKD, 1996-2015 </vt:lpstr>
      <vt:lpstr>vol 1 Figure 6.3 Overall Medicare Parts A, B, and D fee-for-service spending for general Medicare population aged 65 and older and for those with CKD, 1996-2015 </vt:lpstr>
      <vt:lpstr>vol 1 Figure 6.3 Overall Medicare Parts A, B, and D fee-for-service spending for general Medicare population aged 65 and older and for those with CKD, 1996-2015 </vt:lpstr>
      <vt:lpstr>vol 1 Figure 6.4 Trends in total Medicare Parts A, B, and D fee-for-service spending for CKD patients aged 65 and older, by claim type, 2004-2015 </vt:lpstr>
      <vt:lpstr>vol 1 Figure 6.5 Total Medicare fee-for-service inpatient spending for CKD patients aged 65 and older, by cause of hospitalization, 2004-2015 </vt:lpstr>
      <vt:lpstr>vol 1 Figure 6.6 Per person per year Medicare, Medicare advantage, and managed care spending for the CKD patients aged 65 and older, by diabetes and heart failure, 2006-2015 </vt:lpstr>
      <vt:lpstr>vol 1 Figure 6.6 Per person per year Medicare, Medicare advantage, and managed care spending for the CKD patients aged 65 and older, by diabetes and heart failure, 2006-2015 </vt:lpstr>
      <vt:lpstr>vol 1 Figure 6.6 Per person per year Medicare, Medicare advantage, and managed care spending for the CKD patients aged 65 and older, by diabetes and heart failure, 2006-2015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Shamraj</dc:creator>
  <cp:lastModifiedBy>Vivian Kurtz</cp:lastModifiedBy>
  <cp:revision>55</cp:revision>
  <dcterms:created xsi:type="dcterms:W3CDTF">2014-11-10T19:37:45Z</dcterms:created>
  <dcterms:modified xsi:type="dcterms:W3CDTF">2017-10-26T22:21:33Z</dcterms:modified>
</cp:coreProperties>
</file>