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5" r:id="rId4"/>
    <p:sldId id="266" r:id="rId5"/>
    <p:sldId id="267" r:id="rId6"/>
    <p:sldId id="272" r:id="rId7"/>
    <p:sldId id="268" r:id="rId8"/>
    <p:sldId id="273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C12"/>
    <a:srgbClr val="7A2F36"/>
    <a:srgbClr val="AC6168"/>
    <a:srgbClr val="1C6E62"/>
    <a:srgbClr val="367CA8"/>
    <a:srgbClr val="0E5480"/>
    <a:srgbClr val="002966"/>
    <a:srgbClr val="48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9" autoAdjust="0"/>
    <p:restoredTop sz="94660"/>
  </p:normalViewPr>
  <p:slideViewPr>
    <p:cSldViewPr showGuides="1">
      <p:cViewPr>
        <p:scale>
          <a:sx n="70" d="100"/>
          <a:sy n="70" d="100"/>
        </p:scale>
        <p:origin x="456" y="186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13" y="685800"/>
            <a:ext cx="4395987" cy="1440183"/>
          </a:xfrm>
          <a:prstGeom prst="rect">
            <a:avLst/>
          </a:prstGeom>
        </p:spPr>
      </p:pic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495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2 ESRD, Chapter 10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276600" y="6362700"/>
            <a:ext cx="2590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2017 Annual Data Report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Volume 2, Chapter 10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A63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86500"/>
            <a:ext cx="1348103" cy="441656"/>
          </a:xfrm>
          <a:prstGeom prst="rect">
            <a:avLst/>
          </a:prstGeom>
          <a:solidFill>
            <a:schemeClr val="bg1"/>
          </a:solidFill>
          <a:ln w="3175" cap="rnd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10:</a:t>
            </a:r>
            <a:b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3600" b="1" dirty="0" smtClean="0">
                <a:latin typeface="Candara" panose="020E0502030303020204" pitchFamily="34" charset="0"/>
              </a:rPr>
              <a:t>Prescription Drug Coverage in </a:t>
            </a:r>
          </a:p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Patients with ESRD</a:t>
            </a:r>
            <a:endParaRPr lang="en-US" sz="36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2725697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2017 </a:t>
            </a:r>
            <a:r>
              <a:rPr lang="en-US" sz="2400" b="1" cap="small" baseline="0" dirty="0" smtClean="0">
                <a:solidFill>
                  <a:srgbClr val="A63C1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dirty="0">
                <a:solidFill>
                  <a:srgbClr val="A63C12"/>
                </a:solidFill>
                <a:latin typeface="Constantia" panose="02030602050306030303" pitchFamily="18" charset="0"/>
              </a:rPr>
              <a:t>Volume 2: End-Stage Renal Disease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02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10.4 Distribution of Low-income Subsidy categories in Part D general Medicare &amp; ESRD patients,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" y="1638300"/>
            <a:ext cx="7553874" cy="3778613"/>
          </a:xfrm>
        </p:spPr>
      </p:pic>
      <p:sp>
        <p:nvSpPr>
          <p:cNvPr id="6" name="Rectangle 5"/>
          <p:cNvSpPr/>
          <p:nvPr/>
        </p:nvSpPr>
        <p:spPr>
          <a:xfrm>
            <a:off x="271737" y="56007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2015 Medicare data, point prevalent Medicare enrollees alive on January 1, 2015. Abbreviations: ESRD, end-stage renal disease; Part D, Medicare Part D prescription drug coverage.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15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10.4 Total estimated Medicare Part D spending for enrollees, in billions, 2011-2015</a:t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655112"/>
              </p:ext>
            </p:extLst>
          </p:nvPr>
        </p:nvGraphicFramePr>
        <p:xfrm>
          <a:off x="371185" y="1676400"/>
          <a:ext cx="840163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652675">
                  <a:extLst>
                    <a:ext uri="{9D8B030D-6E8A-4147-A177-3AD203B41FA5}">
                      <a16:colId xmlns:a16="http://schemas.microsoft.com/office/drawing/2014/main" val="3331743396"/>
                    </a:ext>
                  </a:extLst>
                </a:gridCol>
                <a:gridCol w="1545925">
                  <a:extLst>
                    <a:ext uri="{9D8B030D-6E8A-4147-A177-3AD203B41FA5}">
                      <a16:colId xmlns:a16="http://schemas.microsoft.com/office/drawing/2014/main" val="1466974003"/>
                    </a:ext>
                  </a:extLst>
                </a:gridCol>
                <a:gridCol w="1163892">
                  <a:extLst>
                    <a:ext uri="{9D8B030D-6E8A-4147-A177-3AD203B41FA5}">
                      <a16:colId xmlns:a16="http://schemas.microsoft.com/office/drawing/2014/main" val="2904203324"/>
                    </a:ext>
                  </a:extLst>
                </a:gridCol>
                <a:gridCol w="1729222">
                  <a:extLst>
                    <a:ext uri="{9D8B030D-6E8A-4147-A177-3AD203B41FA5}">
                      <a16:colId xmlns:a16="http://schemas.microsoft.com/office/drawing/2014/main" val="1758800733"/>
                    </a:ext>
                  </a:extLst>
                </a:gridCol>
                <a:gridCol w="2005457">
                  <a:extLst>
                    <a:ext uri="{9D8B030D-6E8A-4147-A177-3AD203B41FA5}">
                      <a16:colId xmlns:a16="http://schemas.microsoft.com/office/drawing/2014/main" val="2252116509"/>
                    </a:ext>
                  </a:extLst>
                </a:gridCol>
                <a:gridCol w="1304459">
                  <a:extLst>
                    <a:ext uri="{9D8B030D-6E8A-4147-A177-3AD203B41FA5}">
                      <a16:colId xmlns:a16="http://schemas.microsoft.com/office/drawing/2014/main" val="643318901"/>
                    </a:ext>
                  </a:extLst>
                </a:gridCol>
              </a:tblGrid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ESRD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048591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00728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830369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5585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32311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290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4350" y="3898074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2011-2015 Medicare data, period prevalent Medicare enrollees alive on January 1, excluding those in Medicare Advantage Part D plans and Medicare secondary payer, using as-treated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actuarial model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(see ESRD Methods chapter for analytical methods).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D spending represents the sum of the Medicare covered amount and the Low-income Subsidy amount.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40943"/>
            <a:ext cx="7696200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66696"/>
            <a:ext cx="5900513" cy="3934549"/>
          </a:xfrm>
        </p:spPr>
      </p:pic>
      <p:sp>
        <p:nvSpPr>
          <p:cNvPr id="6" name="Rectangle 5"/>
          <p:cNvSpPr/>
          <p:nvPr/>
        </p:nvSpPr>
        <p:spPr>
          <a:xfrm>
            <a:off x="0" y="56007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Medicare totals include Part D claims for Part D enrollees with traditional Medicare (Parts A &amp; B)., Costs are per person per year for calendar year 2015, using as-treated actuarial model (see ESRD Methods chapter for analytical methods). Part D spending represents the sum of the Medicare covered amount and the Low-income Subsidy amount.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810" y="103062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Medicare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666"/>
            <a:ext cx="8229600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6007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Medicare totals include Part D claims for Part D enrollees with traditional Medicare (Parts A &amp; B)., Costs are per person per year for calendar year 2015, using as-treated actuarial model (see ESRD Methods chapter for analytical methods). Part D spending represents the sum of the Medicare covered amount and the Low-income Subsidy amount.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1119" y="1025959"/>
            <a:ext cx="2239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Advantage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25205"/>
            <a:ext cx="6174956" cy="4117551"/>
          </a:xfrm>
        </p:spPr>
      </p:pic>
    </p:spTree>
    <p:extLst>
      <p:ext uri="{BB962C8B-B14F-4D97-AF65-F5344CB8AC3E}">
        <p14:creationId xmlns:p14="http://schemas.microsoft.com/office/powerpoint/2010/main" val="7917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49" y="194886"/>
            <a:ext cx="8267700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6007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Medicare totals include Part D claims for Part D enrollees with traditional Medicare (Parts A &amp; B)., Costs are per person per year for calendar year 2015, using as-treated actuarial model (see ESRD Methods chapter for analytical methods). Part D spending represents the sum of the Medicare covered amount and the Low-income Subsidy amount.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1065" y="1104293"/>
            <a:ext cx="168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Managed 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83149"/>
            <a:ext cx="6174956" cy="4117551"/>
          </a:xfrm>
        </p:spPr>
      </p:pic>
    </p:spTree>
    <p:extLst>
      <p:ext uri="{BB962C8B-B14F-4D97-AF65-F5344CB8AC3E}">
        <p14:creationId xmlns:p14="http://schemas.microsoft.com/office/powerpoint/2010/main" val="163265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0734" y="179319"/>
            <a:ext cx="8002531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10.5 Per person per year insurance &amp; out-of-pocket costs for enrollees,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56007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Medicare totals include Part D claims for Part D enrollees with traditional Medicare (Parts A &amp; B)., Costs are per person per year for calendar year 2015, using as-treated actuarial model (see ESRD Methods chapter for analytical methods). Part D spending represents the sum of the Medicare covered amount and the Low-income Subsidy amount.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9802" y="1086465"/>
            <a:ext cx="3884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(d) Medicare by Low-income Subsidy status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8" y="1795308"/>
            <a:ext cx="6861062" cy="3435103"/>
          </a:xfrm>
        </p:spPr>
      </p:pic>
    </p:spTree>
    <p:extLst>
      <p:ext uri="{BB962C8B-B14F-4D97-AF65-F5344CB8AC3E}">
        <p14:creationId xmlns:p14="http://schemas.microsoft.com/office/powerpoint/2010/main" val="211326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7390" y="127042"/>
            <a:ext cx="7390087" cy="4953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10.5 Per person per year insurance spending for enrollees, 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13691"/>
              </p:ext>
            </p:extLst>
          </p:nvPr>
        </p:nvGraphicFramePr>
        <p:xfrm>
          <a:off x="457201" y="1317734"/>
          <a:ext cx="8229599" cy="3535158"/>
        </p:xfrm>
        <a:graphic>
          <a:graphicData uri="http://schemas.openxmlformats.org/drawingml/2006/table">
            <a:tbl>
              <a:tblPr firstRow="1" firstCol="1" bandRow="1"/>
              <a:tblGrid>
                <a:gridCol w="1701537">
                  <a:extLst>
                    <a:ext uri="{9D8B030D-6E8A-4147-A177-3AD203B41FA5}">
                      <a16:colId xmlns:a16="http://schemas.microsoft.com/office/drawing/2014/main" val="1592212063"/>
                    </a:ext>
                  </a:extLst>
                </a:gridCol>
                <a:gridCol w="576449">
                  <a:extLst>
                    <a:ext uri="{9D8B030D-6E8A-4147-A177-3AD203B41FA5}">
                      <a16:colId xmlns:a16="http://schemas.microsoft.com/office/drawing/2014/main" val="3488643660"/>
                    </a:ext>
                  </a:extLst>
                </a:gridCol>
                <a:gridCol w="576449">
                  <a:extLst>
                    <a:ext uri="{9D8B030D-6E8A-4147-A177-3AD203B41FA5}">
                      <a16:colId xmlns:a16="http://schemas.microsoft.com/office/drawing/2014/main" val="1219426085"/>
                    </a:ext>
                  </a:extLst>
                </a:gridCol>
                <a:gridCol w="191763">
                  <a:extLst>
                    <a:ext uri="{9D8B030D-6E8A-4147-A177-3AD203B41FA5}">
                      <a16:colId xmlns:a16="http://schemas.microsoft.com/office/drawing/2014/main" val="1247631249"/>
                    </a:ext>
                  </a:extLst>
                </a:gridCol>
                <a:gridCol w="576449">
                  <a:extLst>
                    <a:ext uri="{9D8B030D-6E8A-4147-A177-3AD203B41FA5}">
                      <a16:colId xmlns:a16="http://schemas.microsoft.com/office/drawing/2014/main" val="2221791287"/>
                    </a:ext>
                  </a:extLst>
                </a:gridCol>
                <a:gridCol w="576449">
                  <a:extLst>
                    <a:ext uri="{9D8B030D-6E8A-4147-A177-3AD203B41FA5}">
                      <a16:colId xmlns:a16="http://schemas.microsoft.com/office/drawing/2014/main" val="1628792043"/>
                    </a:ext>
                  </a:extLst>
                </a:gridCol>
                <a:gridCol w="191763">
                  <a:extLst>
                    <a:ext uri="{9D8B030D-6E8A-4147-A177-3AD203B41FA5}">
                      <a16:colId xmlns:a16="http://schemas.microsoft.com/office/drawing/2014/main" val="2369478537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3628139563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729076342"/>
                    </a:ext>
                  </a:extLst>
                </a:gridCol>
                <a:gridCol w="191763">
                  <a:extLst>
                    <a:ext uri="{9D8B030D-6E8A-4147-A177-3AD203B41FA5}">
                      <a16:colId xmlns:a16="http://schemas.microsoft.com/office/drawing/2014/main" val="3985739820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1971982675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2067602860"/>
                    </a:ext>
                  </a:extLst>
                </a:gridCol>
                <a:gridCol w="191763">
                  <a:extLst>
                    <a:ext uri="{9D8B030D-6E8A-4147-A177-3AD203B41FA5}">
                      <a16:colId xmlns:a16="http://schemas.microsoft.com/office/drawing/2014/main" val="2605736114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3905359667"/>
                    </a:ext>
                  </a:extLst>
                </a:gridCol>
                <a:gridCol w="575869">
                  <a:extLst>
                    <a:ext uri="{9D8B030D-6E8A-4147-A177-3AD203B41FA5}">
                      <a16:colId xmlns:a16="http://schemas.microsoft.com/office/drawing/2014/main" val="3361855594"/>
                    </a:ext>
                  </a:extLst>
                </a:gridCol>
              </a:tblGrid>
              <a:tr h="35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dialysis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67525"/>
                  </a:ext>
                </a:extLst>
              </a:tr>
              <a:tr h="31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 without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 without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 without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 without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</a:t>
                      </a:r>
                      <a:b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D without LIS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330851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08514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312519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007359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897512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12,993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5,472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726936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732431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99298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5,138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3335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13,997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10,172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835020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47963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280785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62995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Native American/Alaska Native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857737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57091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Native Hawaiian/Pacific-Islander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755041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race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4,397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24324"/>
                  </a:ext>
                </a:extLst>
              </a:tr>
              <a:tr h="16685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Unknown/missing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20,957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4,149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721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7350" y="5018614"/>
            <a:ext cx="855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Part D claims and Optum Clinformatics™ claims.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 are per person per year for calendar year 2015, using as-treated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actuarial model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(see ESRD Methods chapter for analytical methods).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 D spending represents the sum of the Medicare covered amount and the Low-income Subsidy amount.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979180"/>
            <a:ext cx="1643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Medicare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4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0170" y="172768"/>
            <a:ext cx="7463659" cy="792162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10.5 Per person per year insurance spending for enrollees, 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96681"/>
              </p:ext>
            </p:extLst>
          </p:nvPr>
        </p:nvGraphicFramePr>
        <p:xfrm>
          <a:off x="1971675" y="1524000"/>
          <a:ext cx="5200650" cy="3396488"/>
        </p:xfrm>
        <a:graphic>
          <a:graphicData uri="http://schemas.openxmlformats.org/drawingml/2006/table">
            <a:tbl>
              <a:tblPr firstRow="1" firstCol="1" bandRow="1"/>
              <a:tblGrid>
                <a:gridCol w="1584960">
                  <a:extLst>
                    <a:ext uri="{9D8B030D-6E8A-4147-A177-3AD203B41FA5}">
                      <a16:colId xmlns:a16="http://schemas.microsoft.com/office/drawing/2014/main" val="2052846933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8170305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69357887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4218356805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539945228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Dialysis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12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861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000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332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022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9258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414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883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11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7404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398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496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321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824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05585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96336" y="5067438"/>
            <a:ext cx="735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Costs are per person per year for calendar year 2015, using as-treated actuarial model (see ESRD Methods chapter for analytical methods). Part D spending represents the sum of the Medicare covered amount and the Low-income Subsidy amount.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8186" y="1056124"/>
            <a:ext cx="2367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Advantage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120" y="154876"/>
            <a:ext cx="7501759" cy="792162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10.5 Per person per year insurance spending for enrollees, 2015 </a:t>
            </a:r>
            <a:b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28700" y="5012295"/>
            <a:ext cx="727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Costs are per person per year for calendar year 2015, using as-treated actuarial model (see ESRD Methods chapter for analytical methods). Part D spending represents the sum of the Medicare covered amount and the Low-income Subsidy amount.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8186" y="1056124"/>
            <a:ext cx="2367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Managed 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32827"/>
              </p:ext>
            </p:extLst>
          </p:nvPr>
        </p:nvGraphicFramePr>
        <p:xfrm>
          <a:off x="1971675" y="1409700"/>
          <a:ext cx="5200650" cy="3384423"/>
        </p:xfrm>
        <a:graphic>
          <a:graphicData uri="http://schemas.openxmlformats.org/drawingml/2006/table">
            <a:tbl>
              <a:tblPr firstRow="1" firstCol="1" bandRow="1"/>
              <a:tblGrid>
                <a:gridCol w="1584960">
                  <a:extLst>
                    <a:ext uri="{9D8B030D-6E8A-4147-A177-3AD203B41FA5}">
                      <a16:colId xmlns:a16="http://schemas.microsoft.com/office/drawing/2014/main" val="2578441816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9139810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981228125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1807605619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341388974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ESRD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Dialysis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046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4441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500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8870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05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8,686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9769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131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6054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89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7,148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6454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33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98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157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025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2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2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7" y="0"/>
            <a:ext cx="9144000" cy="7921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10.6 Top 15 drug classes received by ESRD cohorts in different health plans, by modality,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28887"/>
              </p:ext>
            </p:extLst>
          </p:nvPr>
        </p:nvGraphicFramePr>
        <p:xfrm>
          <a:off x="1764412" y="870243"/>
          <a:ext cx="5615177" cy="4755373"/>
        </p:xfrm>
        <a:graphic>
          <a:graphicData uri="http://schemas.openxmlformats.org/drawingml/2006/table">
            <a:tbl>
              <a:tblPr firstRow="1" firstCol="1" bandRow="1"/>
              <a:tblGrid>
                <a:gridCol w="285170">
                  <a:extLst>
                    <a:ext uri="{9D8B030D-6E8A-4147-A177-3AD203B41FA5}">
                      <a16:colId xmlns:a16="http://schemas.microsoft.com/office/drawing/2014/main" val="2630459473"/>
                    </a:ext>
                  </a:extLst>
                </a:gridCol>
                <a:gridCol w="1420600">
                  <a:extLst>
                    <a:ext uri="{9D8B030D-6E8A-4147-A177-3AD203B41FA5}">
                      <a16:colId xmlns:a16="http://schemas.microsoft.com/office/drawing/2014/main" val="3336448358"/>
                    </a:ext>
                  </a:extLst>
                </a:gridCol>
                <a:gridCol w="356069">
                  <a:extLst>
                    <a:ext uri="{9D8B030D-6E8A-4147-A177-3AD203B41FA5}">
                      <a16:colId xmlns:a16="http://schemas.microsoft.com/office/drawing/2014/main" val="4001792260"/>
                    </a:ext>
                  </a:extLst>
                </a:gridCol>
                <a:gridCol w="1420600">
                  <a:extLst>
                    <a:ext uri="{9D8B030D-6E8A-4147-A177-3AD203B41FA5}">
                      <a16:colId xmlns:a16="http://schemas.microsoft.com/office/drawing/2014/main" val="3215753595"/>
                    </a:ext>
                  </a:extLst>
                </a:gridCol>
                <a:gridCol w="356069">
                  <a:extLst>
                    <a:ext uri="{9D8B030D-6E8A-4147-A177-3AD203B41FA5}">
                      <a16:colId xmlns:a16="http://schemas.microsoft.com/office/drawing/2014/main" val="4061919433"/>
                    </a:ext>
                  </a:extLst>
                </a:gridCol>
                <a:gridCol w="1420600">
                  <a:extLst>
                    <a:ext uri="{9D8B030D-6E8A-4147-A177-3AD203B41FA5}">
                      <a16:colId xmlns:a16="http://schemas.microsoft.com/office/drawing/2014/main" val="1332940190"/>
                    </a:ext>
                  </a:extLst>
                </a:gridCol>
                <a:gridCol w="356069">
                  <a:extLst>
                    <a:ext uri="{9D8B030D-6E8A-4147-A177-3AD203B41FA5}">
                      <a16:colId xmlns:a16="http://schemas.microsoft.com/office/drawing/2014/main" val="104808031"/>
                    </a:ext>
                  </a:extLst>
                </a:gridCol>
              </a:tblGrid>
              <a:tr h="255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2" marR="73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Dialysis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06977"/>
                  </a:ext>
                </a:extLst>
              </a:tr>
              <a:tr h="174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023062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71.2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63015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490152"/>
                  </a:ext>
                </a:extLst>
              </a:tr>
              <a:tr h="2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53340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58.4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398022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933937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73873"/>
                  </a:ext>
                </a:extLst>
              </a:tr>
              <a:tr h="2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Adrenals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47.0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041825"/>
                  </a:ext>
                </a:extLst>
              </a:tr>
              <a:tr h="2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890915"/>
                  </a:ext>
                </a:extLst>
              </a:tr>
              <a:tr h="2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37.1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06424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Hypotensive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Anti-infectives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Diuretics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34788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Diuretics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127565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Hypotensive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24.8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27475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30.9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27.2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consumables 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390981"/>
                  </a:ext>
                </a:extLst>
              </a:tr>
              <a:tr h="264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Antithrombotic agents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802452"/>
                  </a:ext>
                </a:extLst>
              </a:tr>
              <a:tr h="289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Anxiolytics, sedatives, and hypnotics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Replacement preparations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Anti-infectives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</a:p>
                  </a:txBody>
                  <a:tcPr marL="7352" marR="73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5014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85519" y="5706435"/>
            <a:ext cx="663071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Part D claims and Optum Clinformatics™ claims. </a:t>
            </a: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Ion-removing agents include phosphate-binding agents, potassium-binding agents, etc. Hypotension agents include alpha-2-agonist and vasodilators. Diabetic consumables refer to blood glucose test strips, blood glucose meters/sensors, lancets, needles, pen needles, etc.</a:t>
            </a:r>
            <a:endParaRPr lang="en-US" sz="105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236556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Medicare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8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10.1 Sources of prescription drug coverage in Medicare ESRD enrollees, by population,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" y="1497201"/>
            <a:ext cx="7547168" cy="3778613"/>
          </a:xfrm>
        </p:spPr>
      </p:pic>
      <p:sp>
        <p:nvSpPr>
          <p:cNvPr id="6" name="Rectangle 5"/>
          <p:cNvSpPr/>
          <p:nvPr/>
        </p:nvSpPr>
        <p:spPr>
          <a:xfrm>
            <a:off x="114300" y="5626524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2015 Medicare Data, point prevalent Medicare enrollees alive on January 1, 2015. Abbreviations: ESRD, end-stage renal disease; HD, hemodialysis; LIS, Low-income Subsidy; Part D, Medicare Part D prescription drug coverage; PD, peritoneal dialysis;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kidney transplant.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7" y="0"/>
            <a:ext cx="9144000" cy="7921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10.6 Top 15 drug classes received by ESRD cohorts in different health plans, by modality,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continued)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99" y="5448300"/>
            <a:ext cx="913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Part D claims and Optum Clinformatics™ claims.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Ion-removing agents include phosphate-binding agents, potassium-binding agents, etc. Hypotension agents include alpha-2-agonist and vasodilators. Diabetic consumables refer to blood glucose test strips, blood glucose meters/sensors, lancets, needles, pen needles, etc.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472" y="879667"/>
            <a:ext cx="245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Advantage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516404"/>
              </p:ext>
            </p:extLst>
          </p:nvPr>
        </p:nvGraphicFramePr>
        <p:xfrm>
          <a:off x="1200150" y="1268195"/>
          <a:ext cx="6743700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398833445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158929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8300686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0630579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192720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265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94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Immunosuppressive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556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43085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Adrenals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4066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9164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9184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158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8705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29985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Diuretics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487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9316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425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Diuretics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4683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Hypotensive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4825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9582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Anticonvulsants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Anticonvulsants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33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5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2298" y="124291"/>
            <a:ext cx="7839403" cy="7921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10.6 Top 15 drug classes received by ESRD cohorts in different health plans, by modality,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99" y="5131349"/>
            <a:ext cx="913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Medicare Part D claims and Optum Clinformatics™ claims.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Ion-removing agents include phosphate-binding agents, potassium-binding agents, etc. Hypotension agents include alpha-2-agonist and vasodilators. Diabetic consumables refer to blood glucose test strips, blood glucose meters/sensors, lancets, needles, pen needles, etc.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8550" y="902805"/>
            <a:ext cx="1866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Managed 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853581"/>
              </p:ext>
            </p:extLst>
          </p:nvPr>
        </p:nvGraphicFramePr>
        <p:xfrm>
          <a:off x="1171575" y="1293546"/>
          <a:ext cx="6800850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514350">
                  <a:extLst>
                    <a:ext uri="{9D8B030D-6E8A-4147-A177-3AD203B41FA5}">
                      <a16:colId xmlns:a16="http://schemas.microsoft.com/office/drawing/2014/main" val="40527916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7779463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3588543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426345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6324553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47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47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Immunosuppressive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0319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651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Adrenals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262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81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4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8724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Renin-angiotensin-aldosterone system inhibitors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022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94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Diuretics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2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Hypotensive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6204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Diuretics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0681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5385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330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Anxiolytics, sedatives, and hypnotics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328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Anxiolytics, sedatives, and hypnotics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8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149094"/>
            <a:ext cx="8648700" cy="7921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10.7 Top 15 drug classes received by different ESRD cohorts, by modality and insurance spending,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532997"/>
              </p:ext>
            </p:extLst>
          </p:nvPr>
        </p:nvGraphicFramePr>
        <p:xfrm>
          <a:off x="457200" y="1277647"/>
          <a:ext cx="8229600" cy="3965067"/>
        </p:xfrm>
        <a:graphic>
          <a:graphicData uri="http://schemas.openxmlformats.org/drawingml/2006/table">
            <a:tbl>
              <a:tblPr firstRow="1" firstCol="1" bandRow="1"/>
              <a:tblGrid>
                <a:gridCol w="301752">
                  <a:extLst>
                    <a:ext uri="{9D8B030D-6E8A-4147-A177-3AD203B41FA5}">
                      <a16:colId xmlns:a16="http://schemas.microsoft.com/office/drawing/2014/main" val="1773421080"/>
                    </a:ext>
                  </a:extLst>
                </a:gridCol>
                <a:gridCol w="1599057">
                  <a:extLst>
                    <a:ext uri="{9D8B030D-6E8A-4147-A177-3AD203B41FA5}">
                      <a16:colId xmlns:a16="http://schemas.microsoft.com/office/drawing/2014/main" val="1931205355"/>
                    </a:ext>
                  </a:extLst>
                </a:gridCol>
                <a:gridCol w="563499">
                  <a:extLst>
                    <a:ext uri="{9D8B030D-6E8A-4147-A177-3AD203B41FA5}">
                      <a16:colId xmlns:a16="http://schemas.microsoft.com/office/drawing/2014/main" val="4209561104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469310132"/>
                    </a:ext>
                  </a:extLst>
                </a:gridCol>
                <a:gridCol w="1599057">
                  <a:extLst>
                    <a:ext uri="{9D8B030D-6E8A-4147-A177-3AD203B41FA5}">
                      <a16:colId xmlns:a16="http://schemas.microsoft.com/office/drawing/2014/main" val="377035754"/>
                    </a:ext>
                  </a:extLst>
                </a:gridCol>
                <a:gridCol w="563499">
                  <a:extLst>
                    <a:ext uri="{9D8B030D-6E8A-4147-A177-3AD203B41FA5}">
                      <a16:colId xmlns:a16="http://schemas.microsoft.com/office/drawing/2014/main" val="2152230007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1442363755"/>
                    </a:ext>
                  </a:extLst>
                </a:gridCol>
                <a:gridCol w="1599057">
                  <a:extLst>
                    <a:ext uri="{9D8B030D-6E8A-4147-A177-3AD203B41FA5}">
                      <a16:colId xmlns:a16="http://schemas.microsoft.com/office/drawing/2014/main" val="373609041"/>
                    </a:ext>
                  </a:extLst>
                </a:gridCol>
                <a:gridCol w="563499">
                  <a:extLst>
                    <a:ext uri="{9D8B030D-6E8A-4147-A177-3AD203B41FA5}">
                      <a16:colId xmlns:a16="http://schemas.microsoft.com/office/drawing/2014/main" val="3710994923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801031861"/>
                    </a:ext>
                  </a:extLst>
                </a:gridCol>
              </a:tblGrid>
              <a:tr h="277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1" marR="80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Dialysis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41593"/>
                  </a:ext>
                </a:extLst>
              </a:tr>
              <a:tr h="189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842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$1,005.1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$83.3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7875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$546.0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$76.2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21651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888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$135.3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Immunosuppressive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82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Antineoplastic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Antineoplastic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8185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1891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Adrenocortical Insufficiency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26655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7565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Hematopoietic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3308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Vasodilating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Antineoplastic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70407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Pituitary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103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Vasodilating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869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3474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Anti-inflammatory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670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1" marR="80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023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4483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Part D spending represents the sum of the Medicare covered amount and the Low-income Subsidy amount. Ion-removing agents include phosphate-binding agents, potassium-binding agents, etc. Hypotension agents include alpha-2-agonists and vasodilators. Diabetic consumables refer to blood glucose test strips, blood glucose meters/sensors, lancets, needles, pen needles, etc.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654" y="941256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Medicare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5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179695"/>
            <a:ext cx="8839200" cy="7921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10.7 Top 15 drug classes received by different ESRD cohorts, by modality and insurance spending,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(</a:t>
            </a:r>
            <a:r>
              <a:rPr lang="en-US" sz="24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04899" y="5594102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Part D spending represents the sum of the Medicare covered amount and the Low-income Subsidy amount. Ion-removing agents include phosphate-binding agents, potassium-binding agents, etc. Hypotension agents include alpha-2-agonists and vasodilators. Diabetic consumables refer to blood glucose test strips, blood glucose meters/sensors, lancets, needles, pen needles, etc.</a:t>
            </a:r>
            <a:endParaRPr lang="en-US" sz="105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141" y="985505"/>
            <a:ext cx="2239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Advantage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19677"/>
              </p:ext>
            </p:extLst>
          </p:nvPr>
        </p:nvGraphicFramePr>
        <p:xfrm>
          <a:off x="1468120" y="1286616"/>
          <a:ext cx="6207760" cy="4182364"/>
        </p:xfrm>
        <a:graphic>
          <a:graphicData uri="http://schemas.openxmlformats.org/drawingml/2006/table">
            <a:tbl>
              <a:tblPr firstRow="1" firstCol="1" bandRow="1"/>
              <a:tblGrid>
                <a:gridCol w="335280">
                  <a:extLst>
                    <a:ext uri="{9D8B030D-6E8A-4147-A177-3AD203B41FA5}">
                      <a16:colId xmlns:a16="http://schemas.microsoft.com/office/drawing/2014/main" val="2666017089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1907590670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318529367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71604183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2153295617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8839507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0815539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444642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401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Immunosuppressive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841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Cinacalcet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Antivirals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8537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Antidiabetic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000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Antineoplastic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Cinacalcet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738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Diabetic consumables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9433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Antivirals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Ion-removing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3206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Lipid-lowering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68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Vasodilating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Antithrombotic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3973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Antiulcer agents and acid suppressants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41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3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Psychotherapeutic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96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Anti-inflammatory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37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Antibacterials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7833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Hypotensive agents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3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5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010" y="212767"/>
            <a:ext cx="7713980" cy="7921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10.7 Top 15 drug classes received by different ESRD cohorts, by modality and insurance spending,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6700" y="5421047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 and Optum Clinformatics™ claims. Part D spending represents the sum of the Medicare covered amount and the Low-income Subsidy amount. Ion-removing agents include phosphate-binding agents, potassium-binding agents, etc. Hypotension agents include alpha-2-agonists and vasodilators. Diabetic consumables refer to blood glucose test strips, blood glucose meters/sensors, lancets, needles, pen needles, etc.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9695" y="103222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1200"/>
              </a:spcBef>
              <a:spcAft>
                <a:spcPts val="600"/>
              </a:spcAft>
            </a:pP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(c) Managed Care</a:t>
            </a:r>
            <a:endParaRPr lang="en-US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63096"/>
              </p:ext>
            </p:extLst>
          </p:nvPr>
        </p:nvGraphicFramePr>
        <p:xfrm>
          <a:off x="1468120" y="1400569"/>
          <a:ext cx="6207760" cy="3796792"/>
        </p:xfrm>
        <a:graphic>
          <a:graphicData uri="http://schemas.openxmlformats.org/drawingml/2006/table">
            <a:tbl>
              <a:tblPr firstRow="1" firstCol="1" bandRow="1"/>
              <a:tblGrid>
                <a:gridCol w="335280">
                  <a:extLst>
                    <a:ext uri="{9D8B030D-6E8A-4147-A177-3AD203B41FA5}">
                      <a16:colId xmlns:a16="http://schemas.microsoft.com/office/drawing/2014/main" val="4130329316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2493414333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27732529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35891760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358874145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252941983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59250078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46776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class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782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Immunosuppressive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43.2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94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196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Cinacalcet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266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Antineoplastic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Antidiabetic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989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Antivirals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Ion-removing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094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Immunosuppressive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80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consumables 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Hematopoietic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90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Lipid-lowering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31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Antibacterials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consumables 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276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Vasodilating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Antithrombotic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10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Pituitary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56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Hypotensive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53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Hematopoietic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Calcium-channel Blocking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1295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Analgesics and antipyretics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Antifungals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1978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β-adrenergic blocking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Psychotherapeutic agents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8890" marR="88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2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4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marL="0" marR="0">
              <a:spcBef>
                <a:spcPts val="1800"/>
              </a:spcBef>
              <a:spcAft>
                <a:spcPts val="120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10.6 Estimated utilization rate of prescription NSAIDs by state, Medicare ESRD Patients,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1638300"/>
            <a:ext cx="6754382" cy="3337567"/>
          </a:xfrm>
        </p:spPr>
      </p:pic>
      <p:sp>
        <p:nvSpPr>
          <p:cNvPr id="6" name="Rectangle 5"/>
          <p:cNvSpPr/>
          <p:nvPr/>
        </p:nvSpPr>
        <p:spPr>
          <a:xfrm>
            <a:off x="495300" y="5316534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ESRD patients with Medicare Part D stand-alone prescription drug plans. Abbreviations: NSAIDs, nonsteroidal anti-inflammatory agents. NSAID filled under Medicare Part D represent a fraction of actual NSAID use. 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3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0262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10.7 Estimated utilization rate of </a:t>
            </a:r>
            <a:r>
              <a:rPr lang="en-US" sz="2400" b="1" spc="3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opioid analgesics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state, Medicare ESRD Patients,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1714500"/>
            <a:ext cx="6754382" cy="3008382"/>
          </a:xfrm>
        </p:spPr>
      </p:pic>
      <p:sp>
        <p:nvSpPr>
          <p:cNvPr id="6" name="Rectangle 5"/>
          <p:cNvSpPr/>
          <p:nvPr/>
        </p:nvSpPr>
        <p:spPr>
          <a:xfrm>
            <a:off x="682895" y="5314285"/>
            <a:ext cx="7266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Part D claims. ESRD patients with Medicare Part D stand-alone prescription drug plans.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8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10.1 Percentage of general Medicare &amp; ESRD patients enrolled in Part D</a:t>
            </a:r>
            <a:b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22742"/>
              </p:ext>
            </p:extLst>
          </p:nvPr>
        </p:nvGraphicFramePr>
        <p:xfrm>
          <a:off x="1354664" y="1488186"/>
          <a:ext cx="6434672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572938">
                  <a:extLst>
                    <a:ext uri="{9D8B030D-6E8A-4147-A177-3AD203B41FA5}">
                      <a16:colId xmlns:a16="http://schemas.microsoft.com/office/drawing/2014/main" val="3165532965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2149094371"/>
                    </a:ext>
                  </a:extLst>
                </a:gridCol>
                <a:gridCol w="1286142">
                  <a:extLst>
                    <a:ext uri="{9D8B030D-6E8A-4147-A177-3AD203B41FA5}">
                      <a16:colId xmlns:a16="http://schemas.microsoft.com/office/drawing/2014/main" val="44801592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4191484455"/>
                    </a:ext>
                  </a:extLst>
                </a:gridCol>
                <a:gridCol w="1049228">
                  <a:extLst>
                    <a:ext uri="{9D8B030D-6E8A-4147-A177-3AD203B41FA5}">
                      <a16:colId xmlns:a16="http://schemas.microsoft.com/office/drawing/2014/main" val="1779115790"/>
                    </a:ext>
                  </a:extLst>
                </a:gridCol>
                <a:gridCol w="1049924">
                  <a:extLst>
                    <a:ext uri="{9D8B030D-6E8A-4147-A177-3AD203B41FA5}">
                      <a16:colId xmlns:a16="http://schemas.microsoft.com/office/drawing/2014/main" val="207743557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ESRD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b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40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4276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2999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808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286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6979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8150" y="4092702"/>
            <a:ext cx="826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2011-2015 Medicare data, point prevalent Medicare enrollees alive on January 1. Medicare data: general Medicare, 5% Medicare sample (ESRD, hemodialysis, peritoneal dialysis, and transplant, 100% ESRD population). Abbreviations: ESRD, end-stage renal disease; Part D, Medicare Part D prescription drug coverage.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211443"/>
            <a:ext cx="8610600" cy="5334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10.2 Medicare Part D parameters for defined standard benefit, 2010 &amp; 2015</a:t>
            </a:r>
            <a:b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35860"/>
              </p:ext>
            </p:extLst>
          </p:nvPr>
        </p:nvGraphicFramePr>
        <p:xfrm>
          <a:off x="1409700" y="551727"/>
          <a:ext cx="5932042" cy="4803362"/>
        </p:xfrm>
        <a:graphic>
          <a:graphicData uri="http://schemas.openxmlformats.org/drawingml/2006/table">
            <a:tbl>
              <a:tblPr firstRow="1" firstCol="1" bandRow="1"/>
              <a:tblGrid>
                <a:gridCol w="3434178">
                  <a:extLst>
                    <a:ext uri="{9D8B030D-6E8A-4147-A177-3AD203B41FA5}">
                      <a16:colId xmlns:a16="http://schemas.microsoft.com/office/drawing/2014/main" val="529422362"/>
                    </a:ext>
                  </a:extLst>
                </a:gridCol>
                <a:gridCol w="1248624">
                  <a:extLst>
                    <a:ext uri="{9D8B030D-6E8A-4147-A177-3AD203B41FA5}">
                      <a16:colId xmlns:a16="http://schemas.microsoft.com/office/drawing/2014/main" val="1242480960"/>
                    </a:ext>
                  </a:extLst>
                </a:gridCol>
                <a:gridCol w="1249240">
                  <a:extLst>
                    <a:ext uri="{9D8B030D-6E8A-4147-A177-3AD203B41FA5}">
                      <a16:colId xmlns:a16="http://schemas.microsoft.com/office/drawing/2014/main" val="851079867"/>
                    </a:ext>
                  </a:extLst>
                </a:gridCol>
              </a:tblGrid>
              <a:tr h="239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587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2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2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41314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Deductible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$320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62984"/>
                  </a:ext>
                </a:extLst>
              </a:tr>
              <a:tr h="469654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the deductible is met, the beneficiary pays 25% of total prescription costs up to the initial coverage limit.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59779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coverage limit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$2,830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$2,960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278716"/>
                  </a:ext>
                </a:extLst>
              </a:tr>
              <a:tr h="15655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coverage gap (“donut hole”) begins at this point.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52675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beneficiary pays 100% of their prescription costs up to the out-of-pocket threshold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146608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Out-of-pocket threshold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$4,550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$4,700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949877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total out-of-pocket costs including the “donut hole”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10539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covered Part D prescription out-of-pocket spending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$6,440.00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$6,680.00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73237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Catastrophic coverage begins after this point (including the coverage gap).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81819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Catastrophic coverage benefit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$2.50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*$2.65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203458"/>
                  </a:ext>
                </a:extLst>
              </a:tr>
              <a:tr h="15655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Generic/preferred multi-source drug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$6.30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*$6.60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939182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drugs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 a 55% brand-name medication discount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82842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Example: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243185"/>
                  </a:ext>
                </a:extLst>
              </a:tr>
              <a:tr h="15655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$320                                     (deductible)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$310.00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$320 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88104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+(($2960-$320)*25%)       (initial coverage)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$630.00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$660.00 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95669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+(($6680-$2960)*100%)   (coverage gap)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$3,610.00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$3,720.00 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529087"/>
                  </a:ext>
                </a:extLst>
              </a:tr>
              <a:tr h="165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$4,550.00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$4,700.00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71860"/>
                  </a:ext>
                </a:extLst>
              </a:tr>
              <a:tr h="313103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(maximum out-of-pocket costs prior to catastrophic coverage, excluding plan premium)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7" marR="58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707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913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052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6700" y="55245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*The catastrophic coverage amount is the greater of 5% of medication cost or the values shown in the chart above. In 2015, beneficiaries were charged $2.65 for those generic or preferred multisource drugs with a retail price less than $53 and 5% for those with a retail price over $53. For brand name drugs, beneficiaries paid $6.6 for those drugs with a retail price less than $132 and 5% for those with a retail price over $132. Table adapted from http://www.q1medicare.com/PartD-The-2015-Medicare-Part-D-Outlook.php.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275314"/>
            <a:ext cx="8458200" cy="7921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</a:t>
            </a:r>
            <a:r>
              <a:rPr lang="en-US" sz="2400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10.2 Sources of prescription drug coverage in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Medicare ESRD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enrollees, by age &amp; modality, 2015</a:t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" y="1735789"/>
            <a:ext cx="7547168" cy="3778613"/>
          </a:xfrm>
        </p:spPr>
      </p:pic>
      <p:sp>
        <p:nvSpPr>
          <p:cNvPr id="6" name="Rectangle 5"/>
          <p:cNvSpPr/>
          <p:nvPr/>
        </p:nvSpPr>
        <p:spPr>
          <a:xfrm>
            <a:off x="266700" y="570751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2015 Medicare Data, point prevalent Medicare enrollees alive on January 1, 2015. Abbreviations: ESRD, end-stage renal disease; LIS, Low-income Subsidy; Part D, Medicare Part D prescription drug coverage. ESRD patients aged under 20 were not presented. 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577657" y="1375301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0"/>
              </a:spcBef>
              <a:spcAft>
                <a:spcPts val="600"/>
              </a:spcAft>
            </a:pPr>
            <a:r>
              <a:rPr lang="en-US" b="1" kern="0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Di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</a:t>
            </a:r>
            <a:r>
              <a:rPr lang="en-US" b="1" kern="0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lysis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patients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211861"/>
            <a:ext cx="8610600" cy="792162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</a:t>
            </a:r>
            <a:r>
              <a:rPr lang="en-US" sz="2400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10.2 Sources of prescription drug coverage in Medicare ESRD enrollees, by age &amp; modality, 2015</a:t>
            </a:r>
            <a:br>
              <a:rPr lang="en-US" sz="24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0500" y="564405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2015 Medicare Data, point prevalent Medicare enrollees alive on January 1, 2015. Abbreviations: ESRD, end-stage renal disease; LIS, Low-income Subsidy; Part D, Medicare Part D prescription drug coverage. ESRD patients aged under 20 were not presented. 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409983" y="1375301"/>
            <a:ext cx="2324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0"/>
              </a:spcBef>
              <a:spcAft>
                <a:spcPts val="600"/>
              </a:spcAft>
            </a:pPr>
            <a:r>
              <a:rPr lang="en-US" b="1" kern="0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Transplant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patients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" y="1735789"/>
            <a:ext cx="7547168" cy="3778613"/>
          </a:xfrm>
        </p:spPr>
      </p:pic>
    </p:spTree>
    <p:extLst>
      <p:ext uri="{BB962C8B-B14F-4D97-AF65-F5344CB8AC3E}">
        <p14:creationId xmlns:p14="http://schemas.microsoft.com/office/powerpoint/2010/main" val="14595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02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10.3 Sources of prescription drug coverage in Medicare ESRD enrollees, by race/ethnicity &amp; modality,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1" y="1714990"/>
            <a:ext cx="7952858" cy="3778613"/>
          </a:xfrm>
        </p:spPr>
      </p:pic>
      <p:sp>
        <p:nvSpPr>
          <p:cNvPr id="6" name="Rectangle 5"/>
          <p:cNvSpPr/>
          <p:nvPr/>
        </p:nvSpPr>
        <p:spPr>
          <a:xfrm>
            <a:off x="297785" y="5642028"/>
            <a:ext cx="8548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2015 Medicare Data, point prevalent Medicare enrollees alive on January 1, 2015.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Black or African American; ESRD, end-stage renal disease; LIS, Low-income Subsidy;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9312" y="1367169"/>
            <a:ext cx="184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Dialysis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patients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302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Figure 10.3 Sources of prescription drug coverage in Medicare ESRD enrollees, by race/ethnicity &amp; modality, 2015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1021" y="5708708"/>
            <a:ext cx="8581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2015 Medicare Data, point prevalent Medicare enrollees alive on January 1, 2015.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Black or African American; ESRD, end-stage renal disease; LIS, Low-income Subsidy; Part D, Medicare Part D prescription drug coverage.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9851" y="1367169"/>
            <a:ext cx="2124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Transplant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patients</a:t>
            </a:r>
            <a:endParaRPr lang="en-US" sz="1600" b="1" u="none" strike="noStrike" kern="0" spc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3" y="1748330"/>
            <a:ext cx="8019914" cy="3778613"/>
          </a:xfrm>
        </p:spPr>
      </p:pic>
    </p:spTree>
    <p:extLst>
      <p:ext uri="{BB962C8B-B14F-4D97-AF65-F5344CB8AC3E}">
        <p14:creationId xmlns:p14="http://schemas.microsoft.com/office/powerpoint/2010/main" val="23216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274" y="126143"/>
            <a:ext cx="8229601" cy="35600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 2 Table 10.3 Percentage of Medicare Part D enrollees with the Low-income Subsidy, by age &amp; race,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1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40303"/>
              </p:ext>
            </p:extLst>
          </p:nvPr>
        </p:nvGraphicFramePr>
        <p:xfrm>
          <a:off x="1181100" y="428517"/>
          <a:ext cx="5632275" cy="5394768"/>
        </p:xfrm>
        <a:graphic>
          <a:graphicData uri="http://schemas.openxmlformats.org/drawingml/2006/table">
            <a:tbl>
              <a:tblPr firstRow="1" firstCol="1" bandRow="1"/>
              <a:tblGrid>
                <a:gridCol w="1437039">
                  <a:extLst>
                    <a:ext uri="{9D8B030D-6E8A-4147-A177-3AD203B41FA5}">
                      <a16:colId xmlns:a16="http://schemas.microsoft.com/office/drawing/2014/main" val="518934972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3682855276"/>
                    </a:ext>
                  </a:extLst>
                </a:gridCol>
                <a:gridCol w="610190">
                  <a:extLst>
                    <a:ext uri="{9D8B030D-6E8A-4147-A177-3AD203B41FA5}">
                      <a16:colId xmlns:a16="http://schemas.microsoft.com/office/drawing/2014/main" val="2283163636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4033923326"/>
                    </a:ext>
                  </a:extLst>
                </a:gridCol>
                <a:gridCol w="1116227">
                  <a:extLst>
                    <a:ext uri="{9D8B030D-6E8A-4147-A177-3AD203B41FA5}">
                      <a16:colId xmlns:a16="http://schemas.microsoft.com/office/drawing/2014/main" val="1089547038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val="2188844568"/>
                    </a:ext>
                  </a:extLst>
                </a:gridCol>
              </a:tblGrid>
              <a:tr h="142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39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ESRD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Peritoneal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dialysis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</a:t>
                      </a:r>
                      <a:r>
                        <a:rPr lang="en-US" sz="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01" marR="376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755552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58849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71370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362055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06316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808896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142729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68565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928229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24245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06854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48987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75803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Native American/Alaska Native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80666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824454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33338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321495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2309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732358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088226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863077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120560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1745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59356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75914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Hawaiian Native/Pacific Islander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23810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41587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713454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6528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9096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236412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Other/multiple race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01819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490321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712613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366930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94204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857607"/>
                  </a:ext>
                </a:extLst>
              </a:tr>
              <a:tr h="116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Unknown/missing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0122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ages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65789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20-44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01364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45-64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94.6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796763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44023"/>
                  </a:ext>
                </a:extLst>
              </a:tr>
              <a:tr h="112257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75+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90.0</a:t>
                      </a:r>
                    </a:p>
                  </a:txBody>
                  <a:tcPr marL="37601" marR="37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8836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6624" y="5910215"/>
            <a:ext cx="7962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2015 Medicare data, point prevalent Medicare enrollees alive on January 1, 2015. Abbreviations: ESRD, end-stage renal disease; LIS, Low-income Subsidy; Part D, Medicare Part D prescription drug coverage. ESRD patients aged under 20 were not presented</a:t>
            </a:r>
            <a:endParaRPr lang="en-US" sz="105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319</TotalTime>
  <Words>3920</Words>
  <Application>Microsoft Office PowerPoint</Application>
  <PresentationFormat>On-screen Show (4:3)</PresentationFormat>
  <Paragraphs>1519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SimSun</vt:lpstr>
      <vt:lpstr>Arial</vt:lpstr>
      <vt:lpstr>Calibri</vt:lpstr>
      <vt:lpstr>Candara</vt:lpstr>
      <vt:lpstr>Constantia</vt:lpstr>
      <vt:lpstr>Segoe UI</vt:lpstr>
      <vt:lpstr>Times New Roman</vt:lpstr>
      <vt:lpstr>Trebuchet MS</vt:lpstr>
      <vt:lpstr>ADR_PPT_Template_CKD</vt:lpstr>
      <vt:lpstr>PowerPoint Presentation</vt:lpstr>
      <vt:lpstr>vol 2 Figure 10.1 Sources of prescription drug coverage in Medicare ESRD enrollees, by population, 2015 </vt:lpstr>
      <vt:lpstr>vol 2 Table 10.1 Percentage of general Medicare &amp; ESRD patients enrolled in Part D </vt:lpstr>
      <vt:lpstr>vol 2 Table 10.2 Medicare Part D parameters for defined standard benefit, 2010 &amp; 2015 </vt:lpstr>
      <vt:lpstr>vol 2 Figure 10.2 Sources of prescription drug coverage in Medicare ESRD enrollees, by age &amp; modality, 2015 </vt:lpstr>
      <vt:lpstr>vol 2 Figure 10.2 Sources of prescription drug coverage in Medicare ESRD enrollees, by age &amp; modality, 2015 </vt:lpstr>
      <vt:lpstr>vol 2 Figure 10.3 Sources of prescription drug coverage in Medicare ESRD enrollees, by race/ethnicity &amp; modality, 2015 </vt:lpstr>
      <vt:lpstr>vol 2 Figure 10.3 Sources of prescription drug coverage in Medicare ESRD enrollees, by race/ethnicity &amp; modality, 2015 </vt:lpstr>
      <vt:lpstr>vol 2 Table 10.3 Percentage of Medicare Part D enrollees with the Low-income Subsidy, by age &amp; race, 2015</vt:lpstr>
      <vt:lpstr>vol 2 Figure 10.4 Distribution of Low-income Subsidy categories in Part D general Medicare &amp; ESRD patients, 2015 </vt:lpstr>
      <vt:lpstr>vol 2 Table 10.4 Total estimated Medicare Part D spending for enrollees, in billions, 2011-2015 </vt:lpstr>
      <vt:lpstr>vol 2 Figure 10.5 Per person per year insurance &amp; out-of-pocket costs for enrollees, 2015</vt:lpstr>
      <vt:lpstr>vol 2 Figure 10.5 Per person per year insurance &amp; out-of-pocket costs for enrollees, 2015 </vt:lpstr>
      <vt:lpstr>vol 2 Figure 10.5 Per person per year insurance &amp; out-of-pocket costs for enrollees, 2015 </vt:lpstr>
      <vt:lpstr>vol 2 Figure 10.5 Per person per year insurance &amp; out-of-pocket costs for enrollees, 2015 </vt:lpstr>
      <vt:lpstr>vol 2 Table 10.5 Per person per year insurance spending for enrollees, 2015 (continued)</vt:lpstr>
      <vt:lpstr>vol 2 Table 10.5 Per person per year insurance spending for enrollees, 2015 (continued) </vt:lpstr>
      <vt:lpstr>vol 2 Table 10.5 Per person per year insurance spending for enrollees, 2015  </vt:lpstr>
      <vt:lpstr>vol 2 Table 10.6 Top 15 drug classes received by ESRD cohorts in different health plans, by modality, 2015 (continued) </vt:lpstr>
      <vt:lpstr>vol 2 Table 10.6 Top 15 drug classes received by ESRD cohorts in different health plans, by modality, 2015 (continued) </vt:lpstr>
      <vt:lpstr>vol 2 Table 10.6 Top 15 drug classes received by ESRD cohorts in different health plans, by modality, 2015  </vt:lpstr>
      <vt:lpstr>vol 2 Table 10.7 Top 15 drug classes received by different ESRD cohorts, by modality and insurance spending, 2015 (continued) </vt:lpstr>
      <vt:lpstr>vol 2 Table 10.7 Top 15 drug classes received by different ESRD cohorts, by modality and insurance spending, 2015 (continued) </vt:lpstr>
      <vt:lpstr>vol 2 Table 10.7 Top 15 drug classes received by different ESRD cohorts, by modality and insurance spending, 2015 </vt:lpstr>
      <vt:lpstr>vol 2 Figure 10.6 Estimated utilization rate of prescription NSAIDs by state, Medicare ESRD Patients, 2015 </vt:lpstr>
      <vt:lpstr>vol 2 Figure 10.7 Estimated utilization rate of opioid analgesics by state, Medicare ESRD Patients, 2015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Vivian Kurtz</cp:lastModifiedBy>
  <cp:revision>57</cp:revision>
  <dcterms:created xsi:type="dcterms:W3CDTF">2014-11-10T19:37:45Z</dcterms:created>
  <dcterms:modified xsi:type="dcterms:W3CDTF">2017-10-27T13:26:52Z</dcterms:modified>
</cp:coreProperties>
</file>