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65" r:id="rId3"/>
    <p:sldId id="266" r:id="rId4"/>
    <p:sldId id="267" r:id="rId5"/>
    <p:sldId id="272" r:id="rId6"/>
    <p:sldId id="268" r:id="rId7"/>
    <p:sldId id="269" r:id="rId8"/>
    <p:sldId id="270" r:id="rId9"/>
    <p:sldId id="273" r:id="rId10"/>
    <p:sldId id="277" r:id="rId11"/>
    <p:sldId id="271" r:id="rId12"/>
    <p:sldId id="278" r:id="rId13"/>
    <p:sldId id="276" r:id="rId14"/>
    <p:sldId id="275" r:id="rId15"/>
    <p:sldId id="274" r:id="rId16"/>
    <p:sldId id="279" r:id="rId17"/>
    <p:sldId id="280" r:id="rId18"/>
    <p:sldId id="281" r:id="rId19"/>
    <p:sldId id="282" r:id="rId20"/>
    <p:sldId id="283" r:id="rId21"/>
    <p:sldId id="284" r:id="rId22"/>
    <p:sldId id="286" r:id="rId23"/>
    <p:sldId id="285"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7A2F36"/>
    <a:srgbClr val="AC6168"/>
    <a:srgbClr val="1C6E62"/>
    <a:srgbClr val="367CA8"/>
    <a:srgbClr val="0E5480"/>
    <a:srgbClr val="002966"/>
    <a:srgbClr val="48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3" autoAdjust="0"/>
    <p:restoredTop sz="94660"/>
  </p:normalViewPr>
  <p:slideViewPr>
    <p:cSldViewPr showGuides="1">
      <p:cViewPr>
        <p:scale>
          <a:sx n="70" d="100"/>
          <a:sy n="70" d="100"/>
        </p:scale>
        <p:origin x="378" y="186"/>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
        <p:nvSpPr>
          <p:cNvPr id="4"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ESRD, Chapter 11</a:t>
            </a:r>
            <a:endParaRPr lang="en-US" sz="1400" b="1" dirty="0">
              <a:solidFill>
                <a:schemeClr val="bg1"/>
              </a:solidFill>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
          <p:cNvSpPr txBox="1">
            <a:spLocks/>
          </p:cNvSpPr>
          <p:nvPr userDrawn="1"/>
        </p:nvSpPr>
        <p:spPr>
          <a:xfrm>
            <a:off x="3276600" y="6362700"/>
            <a:ext cx="2590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a:t>
            </a:r>
            <a:r>
              <a:rPr lang="en-US" sz="1400" b="1" baseline="0" dirty="0" smtClean="0">
                <a:solidFill>
                  <a:schemeClr val="bg1"/>
                </a:solidFill>
              </a:rPr>
              <a:t> ESRD</a:t>
            </a:r>
            <a:r>
              <a:rPr lang="en-US" sz="1400" b="1" dirty="0" smtClean="0">
                <a:solidFill>
                  <a:schemeClr val="bg1"/>
                </a:solidFill>
              </a:rPr>
              <a:t>, Chapter 11</a:t>
            </a: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0"/>
            <a:ext cx="91440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11:</a:t>
            </a:r>
            <a:endParaRPr lang="en-US" sz="3600" b="1" dirty="0">
              <a:latin typeface="Candara" panose="020E0502030303020204" pitchFamily="34" charset="0"/>
            </a:endParaRPr>
          </a:p>
          <a:p>
            <a:pPr algn="ctr"/>
            <a:r>
              <a:rPr lang="en-US" sz="3600" b="1" dirty="0" smtClean="0">
                <a:solidFill>
                  <a:schemeClr val="tx1"/>
                </a:solidFill>
                <a:latin typeface="Candara" panose="020E0502030303020204" pitchFamily="34" charset="0"/>
              </a:rPr>
              <a:t>International Comparisons</a:t>
            </a: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dirty="0">
                <a:solidFill>
                  <a:srgbClr val="A63C12"/>
                </a:solidFill>
                <a:latin typeface="Constantia" panose="02030602050306030303" pitchFamily="18" charset="0"/>
              </a:rPr>
              <a:t>Volume 2: End-Stage Renal Disease</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11.6 Correlation, by country,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 percentage change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ESRD incidence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with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 percentage change in ESRD incidence due to diabetes, from 2002-2015, with countries displayed by region</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Rectangle 4"/>
          <p:cNvSpPr/>
          <p:nvPr/>
        </p:nvSpPr>
        <p:spPr>
          <a:xfrm>
            <a:off x="0" y="4876800"/>
            <a:ext cx="9144000" cy="1384995"/>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a:t>
            </a:r>
            <a:r>
              <a:rPr lang="en-US" sz="1050" i="1" spc="-15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was available. Reference line (in red) represents 1:1 ratio of percentage change in ESRD incidence rate due to diabetes and percentage change in ESRD incidence rate from 2002/03-2014/15.</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Countries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listed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order</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of</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lowest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to highest percentage change in ESRD incidence due to diabetes in each panel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 Europe, Australia, New Zealand, and Israel</a:t>
            </a:r>
            <a:r>
              <a:rPr lang="en-US" sz="1050" i="1" dirty="0">
                <a:latin typeface="Calibri" panose="020F0502020204030204" pitchFamily="34" charset="0"/>
                <a:ea typeface="Times New Roman" panose="02020603050405020304" pitchFamily="18" charset="0"/>
                <a:cs typeface="Times New Roman" panose="02020603050405020304" pitchFamily="18" charset="0"/>
              </a:rPr>
              <a:t>: (1%-64%) Sweden (SE), Belgium (BE, French speaking), Denmark (DK), Finland (FI), Belgium (BE, Dutch Speaking) Greece (GR), New Zealand (NZ), Austria (AT), the Netherlands (NL), Iceland (IL), Norway (NO), Israel (IS), Bosnia and Herzegovina (BA), Scotland (SCT), Australia (AU).;</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(b)</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North</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and</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Latin</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America: (9%-92%) </a:t>
            </a:r>
            <a:r>
              <a:rPr lang="en-US" sz="1050" i="1" dirty="0">
                <a:latin typeface="Calibri" panose="020F0502020204030204" pitchFamily="34" charset="0"/>
                <a:ea typeface="Times New Roman" panose="02020603050405020304" pitchFamily="18" charset="0"/>
                <a:cs typeface="Times New Roman" panose="02020603050405020304" pitchFamily="18" charset="0"/>
              </a:rPr>
              <a:t>Uruguay (UY), United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States (U.S.),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Canada (CA)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Jalisco</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(Mexico, MX-JAL);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(c)</a:t>
            </a:r>
            <a:r>
              <a:rPr lang="en-US" sz="1050" i="1" u="sng" spc="-20"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Asia</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and</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Russia:</a:t>
            </a:r>
            <a:r>
              <a:rPr lang="en-US" sz="1050" i="1" u="sng" spc="-10"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(22%-703%) Japan (JP), Hong Kong (HK), Taiwan (TW), Singapore (SG), Rep. of Korea (KR), Malaysia (MY), Philippines (PH), Russia (RU). Abbreviation: ESRD,</a:t>
            </a:r>
            <a:r>
              <a:rPr lang="en-US" sz="1050" i="1" spc="-14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end-stage renal</a:t>
            </a:r>
            <a:r>
              <a:rPr lang="en-US" sz="105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52750" y="1194969"/>
            <a:ext cx="3238500" cy="338554"/>
          </a:xfrm>
          <a:prstGeom prst="rect">
            <a:avLst/>
          </a:prstGeom>
        </p:spPr>
        <p:txBody>
          <a:bodyPr wrap="square">
            <a:spAutoFit/>
          </a:bodyPr>
          <a:lstStyle/>
          <a:p>
            <a:pPr marL="457200" lvl="0" indent="-228600" algn="ctr">
              <a:spcBef>
                <a:spcPts val="150"/>
              </a:spcBef>
              <a:spcAft>
                <a:spcPts val="375"/>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(c) Asia and Russia</a:t>
            </a: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7528" y="1600169"/>
            <a:ext cx="4548944" cy="3224662"/>
          </a:xfrm>
        </p:spPr>
      </p:pic>
    </p:spTree>
    <p:extLst>
      <p:ext uri="{BB962C8B-B14F-4D97-AF65-F5344CB8AC3E}">
        <p14:creationId xmlns:p14="http://schemas.microsoft.com/office/powerpoint/2010/main" val="127869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5443"/>
            <a:ext cx="9144000" cy="832757"/>
          </a:xfrm>
        </p:spPr>
        <p:txBody>
          <a:bodyPr/>
          <a:lstStyle/>
          <a:p>
            <a:pPr marL="0" marR="0">
              <a:spcBef>
                <a:spcPts val="0"/>
              </a:spcBef>
              <a:spcAft>
                <a:spcPts val="6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Figure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11.7 Incidence rate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ESRD (per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population/year),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by age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group</a:t>
            </a:r>
            <a:r>
              <a:rPr lang="en-US" sz="2200" b="1" spc="24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and</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country,</a:t>
            </a:r>
            <a:r>
              <a:rPr lang="en-US" sz="2200" b="1" spc="10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3219" y="1067992"/>
            <a:ext cx="3917562" cy="5303775"/>
          </a:xfrm>
        </p:spPr>
      </p:pic>
      <p:sp>
        <p:nvSpPr>
          <p:cNvPr id="5" name="Rectangle 4"/>
          <p:cNvSpPr/>
          <p:nvPr/>
        </p:nvSpPr>
        <p:spPr>
          <a:xfrm>
            <a:off x="6647000" y="2743200"/>
            <a:ext cx="2476500" cy="3647152"/>
          </a:xfrm>
          <a:prstGeom prst="rect">
            <a:avLst/>
          </a:prstGeom>
        </p:spPr>
        <p:txBody>
          <a:bodyPr wrap="square">
            <a:spAutoFit/>
          </a:bodyPr>
          <a:lstStyle/>
          <a:p>
            <a:pPr>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a:t>
            </a:r>
            <a:r>
              <a:rPr lang="en-US" sz="1050" i="1" spc="-1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was available.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^United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Kingdom:</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England,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Wales,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Northern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Ireland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(Scotland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reported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separately).</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Italy</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five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regions.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France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Canada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excludes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Quebec.</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Japan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 patients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only.</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Data for Latvia represents 80% of country’s population.</a:t>
            </a:r>
            <a:r>
              <a:rPr lang="en-US" sz="1050" i="1" dirty="0">
                <a:latin typeface="Calibri" panose="020F0502020204030204" pitchFamily="34" charset="0"/>
                <a:ea typeface="Times New Roman" panose="02020603050405020304" pitchFamily="18" charset="0"/>
                <a:cs typeface="Times New Roman" panose="02020603050405020304" pitchFamily="18" charset="0"/>
              </a:rPr>
              <a:t> For</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graph</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Spain</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15-64</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years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old,</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and</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United</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States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22-64</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years old.(b) data for Morocco include patients 65 years old and older Abbreviations: ESRD, end-stage renal disease; sp.,</a:t>
            </a:r>
            <a:r>
              <a:rPr lang="en-US" sz="1050" i="1" spc="-14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speaking. NOTE: Data collection methods vary across countries, suggesting caution in making direct comparisons.</a:t>
            </a:r>
          </a:p>
          <a:p>
            <a:r>
              <a:rPr lang="en-US" sz="1050" i="1" dirty="0">
                <a:latin typeface="Calibri" panose="020F0502020204030204" pitchFamily="34" charset="0"/>
                <a:ea typeface="Times New Roman" panose="02020603050405020304" pitchFamily="18" charset="0"/>
                <a:cs typeface="Times New Roman" panose="02020603050405020304" pitchFamily="18" charset="0"/>
              </a:rPr>
              <a:t/>
            </a:r>
            <a:br>
              <a:rPr lang="en-US" sz="1050" i="1" dirty="0">
                <a:latin typeface="Calibri" panose="020F0502020204030204" pitchFamily="34" charset="0"/>
                <a:ea typeface="Times New Roman" panose="02020603050405020304" pitchFamily="18" charset="0"/>
                <a:cs typeface="Times New Roman" panose="02020603050405020304" pitchFamily="18" charset="0"/>
              </a:rPr>
            </a:br>
            <a:endParaRPr lang="en-US" sz="1050" dirty="0"/>
          </a:p>
        </p:txBody>
      </p:sp>
      <p:sp>
        <p:nvSpPr>
          <p:cNvPr id="8" name="Rectangle 7"/>
          <p:cNvSpPr/>
          <p:nvPr/>
        </p:nvSpPr>
        <p:spPr>
          <a:xfrm>
            <a:off x="3634083" y="788726"/>
            <a:ext cx="2030941" cy="276999"/>
          </a:xfrm>
          <a:prstGeom prst="rect">
            <a:avLst/>
          </a:prstGeom>
        </p:spPr>
        <p:txBody>
          <a:bodyPr wrap="none">
            <a:spAutoFit/>
          </a:bodyPr>
          <a:lstStyle/>
          <a:p>
            <a:r>
              <a:rPr lang="en-US" sz="1200" b="1" dirty="0" smtClean="0">
                <a:latin typeface="Calibri" panose="020F0502020204030204" pitchFamily="34" charset="0"/>
                <a:ea typeface="Calibri" panose="020F0502020204030204" pitchFamily="34" charset="0"/>
                <a:cs typeface="Times New Roman" panose="02020603050405020304" pitchFamily="18" charset="0"/>
              </a:rPr>
              <a:t>(a) 20-44 </a:t>
            </a:r>
            <a:r>
              <a:rPr lang="en-US" sz="1200" b="1" dirty="0">
                <a:latin typeface="Calibri" panose="020F0502020204030204" pitchFamily="34" charset="0"/>
                <a:ea typeface="Calibri" panose="020F0502020204030204" pitchFamily="34" charset="0"/>
                <a:cs typeface="Times New Roman" panose="02020603050405020304" pitchFamily="18" charset="0"/>
              </a:rPr>
              <a:t>and 45-64 years</a:t>
            </a:r>
            <a:r>
              <a:rPr lang="en-US" sz="1200" b="1" spc="-50" dirty="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Calibri" panose="020F0502020204030204" pitchFamily="34" charset="0"/>
                <a:ea typeface="Calibri" panose="020F0502020204030204" pitchFamily="34" charset="0"/>
                <a:cs typeface="Times New Roman" panose="02020603050405020304" pitchFamily="18" charset="0"/>
              </a:rPr>
              <a:t>old</a:t>
            </a:r>
            <a:endParaRPr lang="en-US" sz="2000" b="1" dirty="0"/>
          </a:p>
        </p:txBody>
      </p:sp>
    </p:spTree>
    <p:extLst>
      <p:ext uri="{BB962C8B-B14F-4D97-AF65-F5344CB8AC3E}">
        <p14:creationId xmlns:p14="http://schemas.microsoft.com/office/powerpoint/2010/main" val="299443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5443"/>
            <a:ext cx="9144000" cy="832757"/>
          </a:xfrm>
        </p:spPr>
        <p:txBody>
          <a:bodyPr/>
          <a:lstStyle/>
          <a:p>
            <a:pPr marL="0" marR="0">
              <a:spcBef>
                <a:spcPts val="0"/>
              </a:spcBef>
              <a:spcAft>
                <a:spcPts val="6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Figure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11.7 Incidence rate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ESRD (per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population/year),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by age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group</a:t>
            </a:r>
            <a:r>
              <a:rPr lang="en-US" sz="2200" b="1" spc="24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and</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country,</a:t>
            </a:r>
            <a:r>
              <a:rPr lang="en-US" sz="2200" b="1" spc="10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0206" y="980378"/>
            <a:ext cx="3923588" cy="5303775"/>
          </a:xfrm>
        </p:spPr>
      </p:pic>
      <p:sp>
        <p:nvSpPr>
          <p:cNvPr id="5" name="Rectangle 4"/>
          <p:cNvSpPr/>
          <p:nvPr/>
        </p:nvSpPr>
        <p:spPr>
          <a:xfrm>
            <a:off x="6601443" y="2895600"/>
            <a:ext cx="2595463" cy="3485570"/>
          </a:xfrm>
          <a:prstGeom prst="rect">
            <a:avLst/>
          </a:prstGeom>
        </p:spPr>
        <p:txBody>
          <a:bodyPr wrap="square">
            <a:spAutoFit/>
          </a:bodyPr>
          <a:lstStyle/>
          <a:p>
            <a:pPr>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a:t>
            </a:r>
            <a:r>
              <a:rPr lang="en-US" sz="1050" i="1" spc="-1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was available.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^United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Kingdom:</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England,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Wales,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Northern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Ireland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(Scotland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reported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separately).</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Italy</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five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regions.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France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Canada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excludes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Quebec.</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Japan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 patients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only.</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Data for Latvia represents 80% of country’s population.</a:t>
            </a:r>
            <a:r>
              <a:rPr lang="en-US" sz="1050" i="1" dirty="0">
                <a:latin typeface="Calibri" panose="020F0502020204030204" pitchFamily="34" charset="0"/>
                <a:ea typeface="Times New Roman" panose="02020603050405020304" pitchFamily="18" charset="0"/>
                <a:cs typeface="Times New Roman" panose="02020603050405020304" pitchFamily="18" charset="0"/>
              </a:rPr>
              <a:t> For</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graph</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Spain</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15-64</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years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old,</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and</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United</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States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22-64</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years old.(b) data for Morocco include patients 65 years old and older Abbreviations: ESRD, end-stage renal disease; sp.,</a:t>
            </a:r>
            <a:r>
              <a:rPr lang="en-US" sz="1050" i="1" spc="-14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speaking. NOTE: Data collection methods vary across countries, suggesting caution in making direct comparisons.</a:t>
            </a:r>
          </a:p>
          <a:p>
            <a:r>
              <a:rPr lang="en-US" sz="1050" i="1" dirty="0">
                <a:latin typeface="Calibri" panose="020F0502020204030204" pitchFamily="34" charset="0"/>
                <a:ea typeface="Times New Roman" panose="02020603050405020304" pitchFamily="18" charset="0"/>
                <a:cs typeface="Times New Roman" panose="02020603050405020304" pitchFamily="18" charset="0"/>
              </a:rPr>
              <a:t/>
            </a:r>
            <a:br>
              <a:rPr lang="en-US" sz="1050" i="1" dirty="0">
                <a:latin typeface="Calibri" panose="020F0502020204030204" pitchFamily="34" charset="0"/>
                <a:ea typeface="Times New Roman" panose="02020603050405020304" pitchFamily="18" charset="0"/>
                <a:cs typeface="Times New Roman" panose="02020603050405020304" pitchFamily="18" charset="0"/>
              </a:rPr>
            </a:br>
            <a:endParaRPr lang="en-US" sz="1050" dirty="0"/>
          </a:p>
        </p:txBody>
      </p:sp>
      <p:sp>
        <p:nvSpPr>
          <p:cNvPr id="8" name="Rectangle 7"/>
          <p:cNvSpPr/>
          <p:nvPr/>
        </p:nvSpPr>
        <p:spPr>
          <a:xfrm>
            <a:off x="3692593" y="762444"/>
            <a:ext cx="1905906" cy="276999"/>
          </a:xfrm>
          <a:prstGeom prst="rect">
            <a:avLst/>
          </a:prstGeom>
        </p:spPr>
        <p:txBody>
          <a:bodyPr wrap="none">
            <a:spAutoFit/>
          </a:bodyPr>
          <a:lstStyle/>
          <a:p>
            <a:r>
              <a:rPr lang="en-US" sz="1200" b="1" dirty="0" smtClean="0">
                <a:latin typeface="Calibri" panose="020F0502020204030204" pitchFamily="34" charset="0"/>
                <a:ea typeface="Calibri" panose="020F0502020204030204" pitchFamily="34" charset="0"/>
                <a:cs typeface="Times New Roman" panose="02020603050405020304" pitchFamily="18" charset="0"/>
              </a:rPr>
              <a:t>(b) 65-74 </a:t>
            </a:r>
            <a:r>
              <a:rPr lang="en-US" sz="1200" b="1" dirty="0">
                <a:latin typeface="Calibri" panose="020F0502020204030204" pitchFamily="34" charset="0"/>
                <a:ea typeface="Calibri" panose="020F0502020204030204" pitchFamily="34" charset="0"/>
                <a:cs typeface="Times New Roman" panose="02020603050405020304" pitchFamily="18" charset="0"/>
              </a:rPr>
              <a:t>and </a:t>
            </a:r>
            <a:r>
              <a:rPr lang="en-US" sz="1200" b="1" dirty="0">
                <a:latin typeface="Calibri" panose="020F0502020204030204" pitchFamily="34" charset="0"/>
                <a:ea typeface="Calibri" panose="020F0502020204030204" pitchFamily="34" charset="0"/>
                <a:cs typeface="Calibri" panose="020F0502020204030204" pitchFamily="34" charset="0"/>
              </a:rPr>
              <a:t>≥</a:t>
            </a:r>
            <a:r>
              <a:rPr lang="en-US" sz="1200" b="1" dirty="0">
                <a:latin typeface="Calibri" panose="020F0502020204030204" pitchFamily="34" charset="0"/>
                <a:ea typeface="Calibri" panose="020F0502020204030204" pitchFamily="34" charset="0"/>
                <a:cs typeface="Times New Roman" panose="02020603050405020304" pitchFamily="18" charset="0"/>
              </a:rPr>
              <a:t>75 years</a:t>
            </a:r>
            <a:r>
              <a:rPr lang="en-US" sz="1200" b="1" spc="-100" dirty="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Calibri" panose="020F0502020204030204" pitchFamily="34" charset="0"/>
                <a:ea typeface="Calibri" panose="020F0502020204030204" pitchFamily="34" charset="0"/>
                <a:cs typeface="Times New Roman" panose="02020603050405020304" pitchFamily="18" charset="0"/>
              </a:rPr>
              <a:t>old</a:t>
            </a:r>
            <a:endParaRPr lang="en-US" sz="2000" b="1" dirty="0"/>
          </a:p>
        </p:txBody>
      </p:sp>
    </p:spTree>
    <p:extLst>
      <p:ext uri="{BB962C8B-B14F-4D97-AF65-F5344CB8AC3E}">
        <p14:creationId xmlns:p14="http://schemas.microsoft.com/office/powerpoint/2010/main" val="953972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0"/>
            <a:ext cx="9144000" cy="876300"/>
          </a:xfrm>
        </p:spPr>
        <p:txBody>
          <a:bodyPr/>
          <a:lstStyle/>
          <a:p>
            <a:pPr marL="0" marR="0">
              <a:spcBef>
                <a:spcPts val="0"/>
              </a:spcBef>
              <a:spcAft>
                <a:spcPts val="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a:t>
            </a:r>
            <a:r>
              <a:rPr lang="en-US" sz="2200" b="1" spc="8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Figure</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11.8</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Incidence</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rate</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ESRD</a:t>
            </a:r>
            <a:r>
              <a:rPr lang="en-US" sz="2200" b="1" spc="11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population/year),</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by</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sex</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and</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 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343" y="876300"/>
            <a:ext cx="3985314" cy="5431798"/>
          </a:xfrm>
        </p:spPr>
      </p:pic>
      <p:sp>
        <p:nvSpPr>
          <p:cNvPr id="6" name="Rectangle 5"/>
          <p:cNvSpPr/>
          <p:nvPr/>
        </p:nvSpPr>
        <p:spPr>
          <a:xfrm>
            <a:off x="6744981" y="3467100"/>
            <a:ext cx="2390695" cy="2716128"/>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ESRD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presented</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only</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countries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from</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which</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relevant</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information</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was available.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^United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Kingdom:</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England,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Wales,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Northern</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Ireland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(Scotland</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reported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separately).</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France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Indonesia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represent</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the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West</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Java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region.</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Italy</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represent</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five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regions. 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Canada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excludes</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Quebec.</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Japan</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includes</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only. </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Data for Latvia represents 80% of country’s population.</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Abbreviations:</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ESRD,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end-stage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renal</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disease;</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sp.,</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speaking. NOTE: Data collection methods vary across countries, suggesting caution in making direct comparisons.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040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5443"/>
            <a:ext cx="9136316" cy="11430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11.9 Prevalence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 ESRD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 population,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br>
            <a:r>
              <a:rPr lang="en-US" sz="2200" b="1" spc="15" dirty="0" smtClean="0">
                <a:latin typeface="Calibri" panose="020F0502020204030204" pitchFamily="34" charset="0"/>
                <a:ea typeface="Times New Roman" panose="02020603050405020304" pitchFamily="18" charset="0"/>
                <a:cs typeface="Times New Roman" panose="02020603050405020304" pitchFamily="18" charset="0"/>
              </a:rPr>
              <a:t>by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 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343" y="803802"/>
            <a:ext cx="3985314" cy="5431798"/>
          </a:xfrm>
        </p:spPr>
      </p:pic>
      <p:sp>
        <p:nvSpPr>
          <p:cNvPr id="6" name="Rectangle 5"/>
          <p:cNvSpPr/>
          <p:nvPr/>
        </p:nvSpPr>
        <p:spPr>
          <a:xfrm>
            <a:off x="6716023" y="3519701"/>
            <a:ext cx="2380771" cy="2862322"/>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a:t>
            </a:r>
            <a:r>
              <a:rPr lang="en-US" sz="1000" i="1" spc="-13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was available.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^United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Kingdom:</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England,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Wales,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Northern</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Ireland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(Scotland</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reported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separately).</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The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prevalence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is</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unadjusted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and reflects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prevalence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at</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the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end</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of</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2015.</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Switzerland</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includes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only.</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Indonesia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represent</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the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West</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Java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region.</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France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Italy</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includes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five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regions.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Canada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excludes Quebec. Data for Latvia represents 80% of country’s population. Abbreviations: ESRD, end-stage renal disease; sp.,</a:t>
            </a:r>
            <a:r>
              <a:rPr lang="en-US" sz="1000" i="1" spc="-13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speaking. NOTE: Data collection methods vary across countries, suggesting caution in making direct comparisons.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561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5443"/>
            <a:ext cx="9144000" cy="832757"/>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a:t>
            </a:r>
            <a:r>
              <a:rPr lang="en-US" sz="2200" b="1" spc="9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Figure</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11.10</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Prevalence</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ESRD</a:t>
            </a:r>
            <a:r>
              <a:rPr lang="en-US" sz="2200" b="1" spc="10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population,</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8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200" b="1" spc="80" dirty="0" smtClean="0">
                <a:latin typeface="Calibri" panose="020F0502020204030204" pitchFamily="34" charset="0"/>
                <a:ea typeface="Times New Roman" panose="02020603050405020304" pitchFamily="18" charset="0"/>
                <a:cs typeface="Times New Roman" panose="02020603050405020304" pitchFamily="18" charset="0"/>
              </a:rPr>
            </a:b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by</a:t>
            </a:r>
            <a:r>
              <a:rPr lang="en-US" sz="2200" b="1" spc="105"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sex</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and</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343" y="838200"/>
            <a:ext cx="3985314" cy="5431798"/>
          </a:xfrm>
        </p:spPr>
      </p:pic>
      <p:sp>
        <p:nvSpPr>
          <p:cNvPr id="6" name="Rectangle 5"/>
          <p:cNvSpPr/>
          <p:nvPr/>
        </p:nvSpPr>
        <p:spPr>
          <a:xfrm>
            <a:off x="6778455" y="3733800"/>
            <a:ext cx="2365545" cy="2400657"/>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a:t>
            </a:r>
            <a:r>
              <a:rPr lang="en-US" sz="1000" i="1" spc="-1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was available. ^United Kingdom: England, Wales, Northern Ireland (Scotland data reported separately). Switzerland includes</a:t>
            </a:r>
            <a:r>
              <a:rPr lang="en-US" sz="1000" i="1" spc="-1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dialysis patients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only.</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France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Italy</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five</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regions.</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 Canada</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excludes</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Quebec. Data for Latvia represents 80% of country’s population.</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Abbreviations:</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ESRD,</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end-stage</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renal</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disease;</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sp.,</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speaking. NOTE: Data collection methods vary across countries, suggesting caution in making direct comparisons.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854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343" y="876300"/>
            <a:ext cx="3985314" cy="5431798"/>
          </a:xfrm>
        </p:spPr>
      </p:pic>
      <p:sp>
        <p:nvSpPr>
          <p:cNvPr id="5" name="Title 2"/>
          <p:cNvSpPr>
            <a:spLocks noGrp="1"/>
          </p:cNvSpPr>
          <p:nvPr>
            <p:ph type="title"/>
          </p:nvPr>
        </p:nvSpPr>
        <p:spPr>
          <a:xfrm>
            <a:off x="0" y="0"/>
            <a:ext cx="9144000" cy="1143000"/>
          </a:xfrm>
        </p:spPr>
        <p:txBody>
          <a:bodyPr/>
          <a:lstStyle/>
          <a:p>
            <a:pPr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Figure</a:t>
            </a:r>
            <a:r>
              <a:rPr lang="en-US" sz="2200" b="1" spc="5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11.11</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Trends</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a:t>
            </a:r>
            <a:r>
              <a:rPr lang="en-US" sz="2200" b="1" spc="5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prevalence</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ESRD</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population,</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by</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 </a:t>
            </a:r>
            <a:r>
              <a:rPr lang="en-US" sz="2200" b="1" spc="15" dirty="0" smtClean="0">
                <a:latin typeface="Calibri" panose="020F0502020204030204" pitchFamily="34" charset="0"/>
                <a:ea typeface="Times New Roman" panose="02020603050405020304" pitchFamily="18" charset="0"/>
                <a:cs typeface="Times New Roman" panose="02020603050405020304" pitchFamily="18" charset="0"/>
              </a:rPr>
              <a:t>2002</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7" name="Rectangle 6"/>
          <p:cNvSpPr/>
          <p:nvPr/>
        </p:nvSpPr>
        <p:spPr>
          <a:xfrm>
            <a:off x="6647685" y="2819400"/>
            <a:ext cx="2496315" cy="3323987"/>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Denominator</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calculated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sum</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of</a:t>
            </a:r>
            <a:r>
              <a:rPr lang="en-US" sz="1050" i="1" spc="3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receiving</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Home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or treated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with</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functioning</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transplant;</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does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not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with</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other/unknown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modality. Data for France exclude Martinique. Data for Italy include five regions. Data for Canada excludes Quebec. Data for Latvia represents 80% of country’s population; transplant data for Latvia is nationally representative. Abbreviations: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CAPD, continuous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ambulatory</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peritoneal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APD,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automated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peritoneal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IPD,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intermittent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peritoneal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end-stage renal</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HD,</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hemodialysis;</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PD,</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peritoneal</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speaking.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72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0"/>
            <a:ext cx="9144000" cy="1143000"/>
          </a:xfrm>
        </p:spPr>
        <p:txBody>
          <a:bodyPr/>
          <a:lstStyle/>
          <a:p>
            <a:pPr marL="0" marR="0">
              <a:spcBef>
                <a:spcPts val="0"/>
              </a:spcBef>
              <a:spcAft>
                <a:spcPts val="6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a:t>
            </a:r>
            <a:r>
              <a:rPr lang="en-US" sz="2200" b="1" spc="9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Figure</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11.12</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Percentage distribution of type of renal replacement therapy modality used by ESRD patients, by country,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a:t>
            </a:r>
            <a:r>
              <a:rPr lang="en-US" sz="2200" b="1" spc="21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3895" y="838200"/>
            <a:ext cx="3616211" cy="5431798"/>
          </a:xfrm>
        </p:spPr>
      </p:pic>
      <p:sp>
        <p:nvSpPr>
          <p:cNvPr id="6" name="Rectangle 5"/>
          <p:cNvSpPr/>
          <p:nvPr/>
        </p:nvSpPr>
        <p:spPr>
          <a:xfrm>
            <a:off x="6743700" y="2514600"/>
            <a:ext cx="2324100" cy="3647152"/>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Denominator</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calculated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sum</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of</a:t>
            </a:r>
            <a:r>
              <a:rPr lang="en-US" sz="1050" i="1" spc="3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receiving</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Home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or treated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with</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functioning</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transplant;</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does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not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with</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other/unknown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modality. Data for France exclude Martinique. Data for Italy include five regions. Data for Canada excludes Quebec. Data for Latvia represents 80% of country’s population; transplant data for Latvia is nationally representative. Abbreviations: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CAPD, continuous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ambulatory</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peritoneal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APD,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automated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peritoneal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IPD,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intermittent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peritoneal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end-stage renal</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HD,</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hemodialysis;</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PD,</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peritoneal</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speaking.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59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13447"/>
            <a:ext cx="9105900" cy="748553"/>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11.13 Prevalence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dialysis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population</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b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by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 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8955" y="876299"/>
            <a:ext cx="3666090" cy="5431798"/>
          </a:xfrm>
        </p:spPr>
      </p:pic>
      <p:sp>
        <p:nvSpPr>
          <p:cNvPr id="6" name="Rectangle 5"/>
          <p:cNvSpPr/>
          <p:nvPr/>
        </p:nvSpPr>
        <p:spPr>
          <a:xfrm>
            <a:off x="4838700" y="4533900"/>
            <a:ext cx="4152900" cy="1384995"/>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prevalence</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unadjusted</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reflects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prevalence</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at</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of</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2015. United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Kingdom:</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England,</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Wales,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Northern</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Ireland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(Scotland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reported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separately).</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Indonesia</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represent</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West</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Java</a:t>
            </a:r>
            <a:r>
              <a:rPr lang="en-US" sz="1050" i="1" dirty="0">
                <a:latin typeface="Calibri" panose="020F0502020204030204" pitchFamily="34" charset="0"/>
                <a:ea typeface="Times New Roman" panose="02020603050405020304" pitchFamily="18" charset="0"/>
                <a:cs typeface="Times New Roman" panose="02020603050405020304" pitchFamily="18" charset="0"/>
              </a:rPr>
              <a:t> region.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France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Italy</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five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regions.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Canada excludes Quebec. Data for Latvia represents 80% of country’s population. Abbreviation: sp.,</a:t>
            </a:r>
            <a:r>
              <a:rPr lang="en-US" sz="1050" i="1" spc="-8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speaking.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23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Figure</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11.14</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Trends</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prevalence</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dialysis</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population,</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by</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2002</a:t>
            </a:r>
            <a:r>
              <a:rPr lang="en-US" sz="2200" b="1" spc="-14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45" y="990600"/>
            <a:ext cx="5143511" cy="4679452"/>
          </a:xfrm>
        </p:spPr>
      </p:pic>
      <p:sp>
        <p:nvSpPr>
          <p:cNvPr id="6" name="Rectangle 5"/>
          <p:cNvSpPr/>
          <p:nvPr/>
        </p:nvSpPr>
        <p:spPr>
          <a:xfrm>
            <a:off x="742950" y="5652763"/>
            <a:ext cx="7658100" cy="577081"/>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Ten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countries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having</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highest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percentage</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rise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prevalence: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2014/15</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versus that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2002/03,</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plus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 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prevalence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unadjusted</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reflects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prevalence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of</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of</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each</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year.</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Abbreviation: ESRD, end-stage renal</a:t>
            </a:r>
            <a:r>
              <a:rPr lang="en-US" sz="1050" i="1" spc="-7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36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3" name="Title 2"/>
          <p:cNvSpPr>
            <a:spLocks noGrp="1"/>
          </p:cNvSpPr>
          <p:nvPr>
            <p:ph type="title"/>
          </p:nvPr>
        </p:nvSpPr>
        <p:spPr>
          <a:xfrm>
            <a:off x="228600" y="0"/>
            <a:ext cx="8686800" cy="11430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Figure</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11.1</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Geographic</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variations</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a:t>
            </a:r>
            <a:r>
              <a:rPr lang="en-US" sz="2200" b="1" spc="9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incidence</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rate</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of</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ESRD</a:t>
            </a:r>
            <a:r>
              <a:rPr lang="en-US" sz="2200" b="1" spc="10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population/year),</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by</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5900" y="876300"/>
            <a:ext cx="5952200" cy="4522342"/>
          </a:xfrm>
        </p:spPr>
      </p:pic>
      <p:sp>
        <p:nvSpPr>
          <p:cNvPr id="6" name="Rectangle 5"/>
          <p:cNvSpPr/>
          <p:nvPr/>
        </p:nvSpPr>
        <p:spPr>
          <a:xfrm>
            <a:off x="569899" y="5295900"/>
            <a:ext cx="8039100" cy="1015663"/>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All rates are unadjusted. United</a:t>
            </a:r>
            <a:r>
              <a:rPr lang="en-US" sz="1200" i="1" spc="-10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Kingdom: England, Wales, Northern Ireland (Scotland data reported separately). Data for Italy include five regions. Data for Indonesia represent the West Java region. Data for France</a:t>
            </a:r>
            <a:r>
              <a:rPr lang="en-US" sz="1200" i="1" spc="-4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2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Data</a:t>
            </a:r>
            <a:r>
              <a:rPr lang="en-US" sz="12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for</a:t>
            </a:r>
            <a:r>
              <a:rPr lang="en-US" sz="12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Canada</a:t>
            </a:r>
            <a:r>
              <a:rPr lang="en-US" sz="12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excludes</a:t>
            </a:r>
            <a:r>
              <a:rPr lang="en-US" sz="12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Quebec.</a:t>
            </a:r>
            <a:r>
              <a:rPr lang="en-US" sz="12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Japan</a:t>
            </a:r>
            <a:r>
              <a:rPr lang="en-US" sz="12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includes</a:t>
            </a:r>
            <a:r>
              <a:rPr lang="en-US" sz="12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2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2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only.</a:t>
            </a:r>
            <a:r>
              <a:rPr lang="en-US" sz="12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Abbreviation:</a:t>
            </a:r>
            <a:r>
              <a:rPr lang="en-US" sz="12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ESRD,</a:t>
            </a:r>
            <a:r>
              <a:rPr lang="en-US" sz="12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end-stage</a:t>
            </a:r>
            <a:r>
              <a:rPr lang="en-US" sz="12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renal</a:t>
            </a:r>
            <a:r>
              <a:rPr lang="en-US" sz="12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disease. NOTE: Data collection methods vary across countries, suggesting caution in making direct comparisons.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242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5443"/>
            <a:ext cx="9144000" cy="1143000"/>
          </a:xfrm>
        </p:spPr>
        <p:txBody>
          <a:bodyPr/>
          <a:lstStyle/>
          <a:p>
            <a:pPr marL="0" marR="0">
              <a:spcBef>
                <a:spcPts val="0"/>
              </a:spcBef>
              <a:spcAft>
                <a:spcPts val="600"/>
              </a:spcAft>
            </a:pP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vol</a:t>
            </a:r>
            <a:r>
              <a:rPr lang="en-US" sz="2200" b="1" spc="-2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Figure</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11.15</a:t>
            </a:r>
            <a:r>
              <a:rPr lang="en-US" sz="2200" b="1" spc="-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Distribution</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of</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percentage</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of prevalent</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dialysis</a:t>
            </a: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patients</a:t>
            </a: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using</a:t>
            </a:r>
            <a:r>
              <a:rPr lang="en-US" sz="2200" b="1" spc="-2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in-center</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HD,</a:t>
            </a:r>
            <a:r>
              <a:rPr lang="en-US" sz="2200" b="1" spc="-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home</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HD, or peritoneal dialysis (CAPD/APD/IPD),</a:t>
            </a:r>
            <a:r>
              <a:rPr lang="en-US" sz="2200" b="1" spc="-11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71480" y="1148437"/>
            <a:ext cx="3001040" cy="4947766"/>
          </a:xfrm>
        </p:spPr>
      </p:pic>
      <p:sp>
        <p:nvSpPr>
          <p:cNvPr id="6" name="Rectangle 5"/>
          <p:cNvSpPr/>
          <p:nvPr/>
        </p:nvSpPr>
        <p:spPr>
          <a:xfrm>
            <a:off x="6368992" y="3162300"/>
            <a:ext cx="2552700" cy="3000821"/>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Denominator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calculated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sum</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of</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patients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receiving</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Home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HD;</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does not include patients with other/unknown modality. ^United Kingdom: England, Wales, &amp; Northern Ireland (Scotland</a:t>
            </a:r>
            <a:r>
              <a:rPr lang="en-US" sz="1050" i="1" spc="-13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 reported</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separately).</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France</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Italy</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include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five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regions.</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 for Canada excludes Quebec. Data for Latvia represents 80% of country’s population. Abbreviations: CAPD, continuous ambulatory peritoneal dialysis; APD, automated peritoneal</a:t>
            </a:r>
            <a:r>
              <a:rPr lang="en-US" sz="1050" i="1" spc="-10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IPD, intermittent peritoneal</a:t>
            </a:r>
            <a:r>
              <a:rPr lang="en-US" sz="1050" i="1" spc="-1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dialysis.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82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0"/>
            <a:ext cx="9144000" cy="4953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11.16 Kidney transplantation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rate,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by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 </a:t>
            </a:r>
            <a:r>
              <a:rPr lang="en-US" sz="2200" b="1" spc="35" dirty="0">
                <a:latin typeface="Calibri" panose="020F0502020204030204" pitchFamily="34" charset="0"/>
                <a:ea typeface="Times New Roman" panose="02020603050405020304" pitchFamily="18" charset="0"/>
                <a:cs typeface="Times New Roman" panose="02020603050405020304" pitchFamily="18" charset="0"/>
              </a:rPr>
              <a:t>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5966" y="685801"/>
            <a:ext cx="3692068" cy="5374230"/>
          </a:xfrm>
        </p:spPr>
      </p:pic>
      <p:sp>
        <p:nvSpPr>
          <p:cNvPr id="5" name="Rectangle 4"/>
          <p:cNvSpPr/>
          <p:nvPr/>
        </p:nvSpPr>
        <p:spPr>
          <a:xfrm>
            <a:off x="6611696" y="3771900"/>
            <a:ext cx="2438400" cy="2246769"/>
          </a:xfrm>
          <a:prstGeom prst="rect">
            <a:avLst/>
          </a:prstGeom>
        </p:spPr>
        <p:txBody>
          <a:bodyPr wrap="square">
            <a:spAutoFit/>
          </a:bodyPr>
          <a:lstStyle/>
          <a:p>
            <a:pPr>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source: Special analyses, USRDS ESRD Database. Data presented only for countries from which relevant information was available. All rates are unadjusted. ^United Kingdom: England, Wales, &amp; Northern Ireland (Scotland data reported separately). Data for France exclude Martinique. Data from Italy represent five regions. Data for Sri Lanka is from seven government hospitals. Data for Canada excludes Quebec. Abbreviation: sp., speaking. NOTE: Data collection methods vary across countries, suggesting caution in making direct comparisons.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525079" y="454622"/>
            <a:ext cx="2093843" cy="276999"/>
          </a:xfrm>
          <a:prstGeom prst="rect">
            <a:avLst/>
          </a:prstGeom>
        </p:spPr>
        <p:txBody>
          <a:bodyPr wrap="none">
            <a:spAutoFit/>
          </a:bodyPr>
          <a:lstStyle/>
          <a:p>
            <a:pPr marL="457200" marR="0" indent="-228600" algn="ctr">
              <a:spcBef>
                <a:spcPts val="150"/>
              </a:spcBef>
              <a:spcAft>
                <a:spcPts val="375"/>
              </a:spcAft>
            </a:pPr>
            <a:r>
              <a:rPr lang="en-US" sz="1200" b="1" dirty="0" smtClean="0">
                <a:latin typeface="Calibri" panose="020F0502020204030204" pitchFamily="34" charset="0"/>
                <a:ea typeface="Times New Roman" panose="02020603050405020304" pitchFamily="18" charset="0"/>
                <a:cs typeface="Segoe UI" panose="020B0502040204020203" pitchFamily="34" charset="0"/>
              </a:rPr>
              <a:t>(a) Per </a:t>
            </a:r>
            <a:r>
              <a:rPr lang="en-US" sz="1200" b="1" dirty="0">
                <a:latin typeface="Calibri" panose="020F0502020204030204" pitchFamily="34" charset="0"/>
                <a:ea typeface="Times New Roman" panose="02020603050405020304" pitchFamily="18" charset="0"/>
                <a:cs typeface="Segoe UI" panose="020B0502040204020203" pitchFamily="34" charset="0"/>
              </a:rPr>
              <a:t>Million Population </a:t>
            </a:r>
            <a:endParaRPr lang="en-US" sz="12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56613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0" y="0"/>
            <a:ext cx="9144000" cy="4953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11.16 Kidney transplantation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rate,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by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 </a:t>
            </a:r>
            <a:r>
              <a:rPr lang="en-US" sz="2200" b="1" spc="35" dirty="0">
                <a:latin typeface="Calibri" panose="020F0502020204030204" pitchFamily="34" charset="0"/>
                <a:ea typeface="Times New Roman" panose="02020603050405020304" pitchFamily="18" charset="0"/>
                <a:cs typeface="Times New Roman" panose="02020603050405020304" pitchFamily="18" charset="0"/>
              </a:rPr>
              <a:t>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6171" y="685801"/>
            <a:ext cx="4031659" cy="5374230"/>
          </a:xfrm>
        </p:spPr>
      </p:pic>
      <p:sp>
        <p:nvSpPr>
          <p:cNvPr id="6" name="Rectangle 5"/>
          <p:cNvSpPr/>
          <p:nvPr/>
        </p:nvSpPr>
        <p:spPr>
          <a:xfrm>
            <a:off x="6611696" y="3771900"/>
            <a:ext cx="2438400" cy="2246769"/>
          </a:xfrm>
          <a:prstGeom prst="rect">
            <a:avLst/>
          </a:prstGeom>
        </p:spPr>
        <p:txBody>
          <a:bodyPr wrap="square">
            <a:spAutoFit/>
          </a:bodyPr>
          <a:lstStyle/>
          <a:p>
            <a:pPr>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source: Special analyses, USRDS ESRD Database. Data presented only for countries from which relevant information was available. All rates are unadjusted. ^United Kingdom: England, Wales, &amp; Northern Ireland (Scotland data reported separately). Data for France exclude Martinique. Data from Italy represent five regions. Data for Sri Lanka is from seven government hospitals. Data for Canada excludes Quebec. Abbreviation: sp., speaking. NOTE: Data collection methods vary across countries, suggesting caution in making direct comparisons.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404694" y="459745"/>
            <a:ext cx="2334614" cy="276999"/>
          </a:xfrm>
          <a:prstGeom prst="rect">
            <a:avLst/>
          </a:prstGeom>
        </p:spPr>
        <p:txBody>
          <a:bodyPr wrap="none">
            <a:spAutoFit/>
          </a:bodyPr>
          <a:lstStyle/>
          <a:p>
            <a:pPr marL="457200" marR="0" indent="-228600" algn="ctr">
              <a:spcBef>
                <a:spcPts val="150"/>
              </a:spcBef>
              <a:spcAft>
                <a:spcPts val="375"/>
              </a:spcAft>
            </a:pPr>
            <a:r>
              <a:rPr lang="en-US" sz="1200" b="1" dirty="0" smtClean="0">
                <a:latin typeface="Calibri" panose="020F0502020204030204" pitchFamily="34" charset="0"/>
                <a:ea typeface="Times New Roman" panose="02020603050405020304" pitchFamily="18" charset="0"/>
                <a:cs typeface="Segoe UI" panose="020B0502040204020203" pitchFamily="34" charset="0"/>
              </a:rPr>
              <a:t>(</a:t>
            </a:r>
            <a:r>
              <a:rPr lang="en-US" sz="1200" b="1" dirty="0">
                <a:latin typeface="Calibri" panose="020F0502020204030204" pitchFamily="34" charset="0"/>
                <a:ea typeface="Times New Roman" panose="02020603050405020304" pitchFamily="18" charset="0"/>
                <a:cs typeface="Segoe UI" panose="020B0502040204020203" pitchFamily="34" charset="0"/>
              </a:rPr>
              <a:t>b</a:t>
            </a:r>
            <a:r>
              <a:rPr lang="en-US" sz="1200" b="1" dirty="0" smtClean="0">
                <a:latin typeface="Calibri" panose="020F0502020204030204" pitchFamily="34" charset="0"/>
                <a:ea typeface="Times New Roman" panose="02020603050405020304" pitchFamily="18" charset="0"/>
                <a:cs typeface="Segoe UI" panose="020B0502040204020203" pitchFamily="34" charset="0"/>
              </a:rPr>
              <a:t>) Per 1,000 Dialysis Patients </a:t>
            </a:r>
            <a:endParaRPr lang="en-US" sz="12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44056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6343" y="914400"/>
            <a:ext cx="5391314" cy="4545187"/>
          </a:xfrm>
        </p:spPr>
      </p:pic>
      <p:sp>
        <p:nvSpPr>
          <p:cNvPr id="5" name="Title 4"/>
          <p:cNvSpPr>
            <a:spLocks noGrp="1"/>
          </p:cNvSpPr>
          <p:nvPr>
            <p:ph type="title"/>
          </p:nvPr>
        </p:nvSpPr>
        <p:spPr>
          <a:xfrm>
            <a:off x="0" y="0"/>
            <a:ext cx="9144000" cy="11430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11.17 Trends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kidney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transplantation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rates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population,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by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 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7" name="Rectangle 6"/>
          <p:cNvSpPr/>
          <p:nvPr/>
        </p:nvSpPr>
        <p:spPr>
          <a:xfrm>
            <a:off x="609600" y="5638800"/>
            <a:ext cx="7924800" cy="577081"/>
          </a:xfrm>
          <a:prstGeom prst="rect">
            <a:avLst/>
          </a:prstGeom>
        </p:spPr>
        <p:txBody>
          <a:bodyPr wrap="square">
            <a:spAutoFit/>
          </a:bodyPr>
          <a:lstStyle/>
          <a:p>
            <a:pPr>
              <a:spcBef>
                <a:spcPts val="1200"/>
              </a:spcBef>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Ten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countries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having</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highest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percentage</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rise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kidney</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transplantation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rate: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2014/15 versus that in 2002/03, plus the U.S. All rates are unadjusted.</a:t>
            </a:r>
            <a:r>
              <a:rPr lang="en-US" sz="1050" i="1" spc="-13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Abbreviations: ESRD, end-stage renal</a:t>
            </a:r>
            <a:r>
              <a:rPr lang="en-US" sz="1050" i="1" spc="-6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a:t>
            </a:r>
            <a:r>
              <a:rPr lang="en-US" sz="1050" b="1" i="1"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03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13447"/>
            <a:ext cx="9144000" cy="824753"/>
          </a:xfrm>
        </p:spPr>
        <p:txBody>
          <a:bodyPr/>
          <a:lstStyle/>
          <a:p>
            <a:pPr marL="0" marR="0">
              <a:spcBef>
                <a:spcPts val="1800"/>
              </a:spcBef>
              <a:spcAft>
                <a:spcPts val="1200"/>
              </a:spcAft>
            </a:pPr>
            <a:r>
              <a:rPr lang="en-US" sz="2200" b="1" spc="15" dirty="0" smtClean="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2 Figure 11.18 Distribution </a:t>
            </a:r>
            <a:r>
              <a:rPr lang="en-US" sz="2200" b="1" spc="15" dirty="0" smtClean="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the percentage </a:t>
            </a: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kidney </a:t>
            </a:r>
            <a:r>
              <a:rPr lang="en-US" sz="2200" b="1" spc="25" dirty="0" smtClean="0">
                <a:latin typeface="Calibri" panose="020F0502020204030204" pitchFamily="34" charset="0"/>
                <a:ea typeface="Times New Roman" panose="02020603050405020304" pitchFamily="18" charset="0"/>
                <a:cs typeface="Times New Roman" panose="02020603050405020304" pitchFamily="18" charset="0"/>
              </a:rPr>
              <a:t>transplantations </a:t>
            </a:r>
            <a:r>
              <a:rPr lang="en-US" sz="2200" b="1" spc="15" dirty="0" smtClean="0">
                <a:latin typeface="Calibri" panose="020F0502020204030204" pitchFamily="34" charset="0"/>
                <a:ea typeface="Times New Roman" panose="02020603050405020304" pitchFamily="18" charset="0"/>
                <a:cs typeface="Times New Roman" panose="02020603050405020304" pitchFamily="18" charset="0"/>
              </a:rPr>
              <a:t>by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kidney donor type</a:t>
            </a:r>
            <a:r>
              <a:rPr lang="en-US" sz="2200" b="1" spc="25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smtClean="0">
                <a:latin typeface="Calibri" panose="020F0502020204030204" pitchFamily="34" charset="0"/>
                <a:ea typeface="Times New Roman" panose="02020603050405020304" pitchFamily="18" charset="0"/>
                <a:cs typeface="Times New Roman" panose="02020603050405020304" pitchFamily="18" charset="0"/>
              </a:rPr>
              <a:t>and</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 country,</a:t>
            </a:r>
            <a:r>
              <a:rPr lang="en-US" sz="2200" b="1" spc="1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smtClean="0">
                <a:latin typeface="Calibri" panose="020F0502020204030204" pitchFamily="34" charset="0"/>
                <a:ea typeface="Times New Roman" panose="02020603050405020304" pitchFamily="18" charset="0"/>
                <a:cs typeface="Times New Roman" panose="02020603050405020304" pitchFamily="18" charset="0"/>
              </a:rPr>
              <a:t>2015</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7504" y="848422"/>
            <a:ext cx="3928992" cy="5382127"/>
          </a:xfrm>
        </p:spPr>
      </p:pic>
      <p:sp>
        <p:nvSpPr>
          <p:cNvPr id="6" name="Rectangle 5"/>
          <p:cNvSpPr/>
          <p:nvPr/>
        </p:nvSpPr>
        <p:spPr>
          <a:xfrm>
            <a:off x="6362700" y="4038600"/>
            <a:ext cx="2667000" cy="2092881"/>
          </a:xfrm>
          <a:prstGeom prst="rect">
            <a:avLst/>
          </a:prstGeom>
        </p:spPr>
        <p:txBody>
          <a:bodyPr wrap="square">
            <a:spAutoFit/>
          </a:bodyPr>
          <a:lstStyle/>
          <a:p>
            <a:pPr>
              <a:spcAft>
                <a:spcPts val="12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ESRD</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Denominator</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is</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calculated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as</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the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sum</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of</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deceased,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living</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donor,</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and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unknown</a:t>
            </a:r>
            <a:r>
              <a:rPr lang="en-US" sz="1000" i="1" dirty="0">
                <a:latin typeface="Calibri" panose="020F0502020204030204" pitchFamily="34" charset="0"/>
                <a:ea typeface="Times New Roman" panose="02020603050405020304" pitchFamily="18" charset="0"/>
                <a:cs typeface="Times New Roman" panose="02020603050405020304" pitchFamily="18" charset="0"/>
              </a:rPr>
              <a:t> transplants.</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^United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Kingdom:</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England,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Wales,</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&amp;</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Northern</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Ireland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(Scotland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reported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separately).</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France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from</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Canada</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excludes</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Quebec. Data from Italy represent five regions. Data from Sri Lanka is from seven government hospitals. Abbreviation:</a:t>
            </a:r>
            <a:r>
              <a:rPr lang="en-US" sz="100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ESRD,</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end-stage</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renal disease. NOTE: Data collection methods vary across countries, suggesting caution in making direct comparisons.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408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0" y="0"/>
            <a:ext cx="9144000" cy="8001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a:t>
            </a:r>
            <a:r>
              <a:rPr lang="en-US" sz="2200" b="1" spc="9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Figure</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11.19</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Prevalence</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a:t>
            </a:r>
            <a:r>
              <a:rPr lang="en-US" sz="2200" b="1" spc="9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ESRD</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patients</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with</a:t>
            </a:r>
            <a:r>
              <a:rPr lang="en-US" sz="2200" b="1" spc="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a</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functioning</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kidney</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transplant,</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a:t>
            </a:r>
            <a:r>
              <a:rPr lang="en-US" sz="2200" b="1" spc="-2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 population,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by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a:t>
            </a:r>
            <a:r>
              <a:rPr lang="en-US" sz="2200" b="1" spc="28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8595" y="876300"/>
            <a:ext cx="5426810" cy="5426810"/>
          </a:xfrm>
        </p:spPr>
      </p:pic>
      <p:sp>
        <p:nvSpPr>
          <p:cNvPr id="8" name="Rectangle 7"/>
          <p:cNvSpPr/>
          <p:nvPr/>
        </p:nvSpPr>
        <p:spPr>
          <a:xfrm>
            <a:off x="6705600" y="3771900"/>
            <a:ext cx="2533650" cy="2354491"/>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a:t>
            </a:r>
            <a:r>
              <a:rPr lang="en-US" sz="1050" i="1" spc="-1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was available.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prevalence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unadjusted.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^United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Kingdom:</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England,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Wales,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&amp;</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Northern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Ireland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(Scotland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reported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separately). Data for France exclude Martinique. Data for Italy includes five regions. Data for</a:t>
            </a:r>
            <a:r>
              <a:rPr lang="en-US" sz="1050" i="1" spc="6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Canada excludes</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Quebec.</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Abbreviations:</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end-stage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renal</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speaking.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77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0" y="7044"/>
            <a:ext cx="9144000" cy="1143000"/>
          </a:xfrm>
        </p:spPr>
        <p:txBody>
          <a:bodyPr anchor="ct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a:t>
            </a:r>
            <a:r>
              <a:rPr lang="en-US" sz="2200" b="1" spc="20" dirty="0">
                <a:latin typeface="Calibri" panose="020F0502020204030204" pitchFamily="34" charset="0"/>
                <a:ea typeface="Times New Roman" panose="02020603050405020304" pitchFamily="18" charset="0"/>
                <a:cs typeface="Times New Roman" panose="02020603050405020304" pitchFamily="18" charset="0"/>
              </a:rPr>
              <a:t>Figure 11.2 Incidence rate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20" dirty="0">
                <a:latin typeface="Calibri" panose="020F0502020204030204" pitchFamily="34" charset="0"/>
                <a:ea typeface="Times New Roman" panose="02020603050405020304" pitchFamily="18" charset="0"/>
                <a:cs typeface="Times New Roman" panose="02020603050405020304" pitchFamily="18" charset="0"/>
              </a:rPr>
              <a:t>treated ESRD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 </a:t>
            </a:r>
            <a:r>
              <a:rPr lang="en-US" sz="2200" b="1" spc="20" dirty="0">
                <a:latin typeface="Calibri" panose="020F0502020204030204" pitchFamily="34" charset="0"/>
                <a:ea typeface="Times New Roman" panose="02020603050405020304" pitchFamily="18" charset="0"/>
                <a:cs typeface="Times New Roman" panose="02020603050405020304" pitchFamily="18" charset="0"/>
              </a:rPr>
              <a:t>million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population/year),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by </a:t>
            </a:r>
            <a:r>
              <a:rPr lang="en-US" sz="2200" b="1" spc="20" dirty="0">
                <a:latin typeface="Calibri" panose="020F0502020204030204" pitchFamily="34" charset="0"/>
                <a:ea typeface="Times New Roman" panose="02020603050405020304" pitchFamily="18" charset="0"/>
                <a:cs typeface="Times New Roman" panose="02020603050405020304" pitchFamily="18" charset="0"/>
              </a:rPr>
              <a:t>country, 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5187" y="914400"/>
            <a:ext cx="4593627" cy="5210253"/>
          </a:xfrm>
        </p:spPr>
      </p:pic>
      <p:sp>
        <p:nvSpPr>
          <p:cNvPr id="6" name="Rectangle 5"/>
          <p:cNvSpPr/>
          <p:nvPr/>
        </p:nvSpPr>
        <p:spPr>
          <a:xfrm>
            <a:off x="6996757" y="2247900"/>
            <a:ext cx="2019300" cy="3808735"/>
          </a:xfrm>
          <a:prstGeom prst="rect">
            <a:avLst/>
          </a:prstGeom>
        </p:spPr>
        <p:txBody>
          <a:bodyPr wrap="square">
            <a:spAutoFit/>
          </a:bodyPr>
          <a:lstStyle/>
          <a:p>
            <a:r>
              <a:rPr lang="en-US" sz="1050" i="1" dirty="0">
                <a:latin typeface="Calibri" panose="020F0502020204030204" pitchFamily="34" charset="0"/>
                <a:ea typeface="Calibri" panose="020F0502020204030204" pitchFamily="34" charset="0"/>
                <a:cs typeface="Times New Roman" panose="02020603050405020304" pitchFamily="18" charset="0"/>
              </a:rPr>
              <a:t>Data</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source:</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Special</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analyses,</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USRDS</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ESRD</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Database.</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Data</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presented</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only</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for</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countries</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from</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which</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relevant</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information</a:t>
            </a:r>
            <a:r>
              <a:rPr lang="en-US" sz="1050" i="1" spc="-1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was available.</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All</a:t>
            </a:r>
            <a:r>
              <a:rPr lang="en-US" sz="1050" i="1" spc="-2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rates</a:t>
            </a:r>
            <a:r>
              <a:rPr lang="en-US" sz="1050" i="1" spc="-2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are</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unadjusted.</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^United</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Kingdom:</a:t>
            </a:r>
            <a:r>
              <a:rPr lang="en-US" sz="1050" i="1" spc="-2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England,</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Wales,</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Northern</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Ireland</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(Scotland</a:t>
            </a:r>
            <a:r>
              <a:rPr lang="en-US" sz="1050" i="1" spc="3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data</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reported</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separately).</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Data</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for Italy</a:t>
            </a:r>
            <a:r>
              <a:rPr lang="en-US" sz="1050" i="1" spc="-2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include</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five regions.</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Data</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for</a:t>
            </a:r>
            <a:r>
              <a:rPr lang="en-US" sz="1050" i="1" spc="-2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Indonesia</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represent</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the</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West</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Java</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region.</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Data</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for</a:t>
            </a:r>
            <a:r>
              <a:rPr lang="en-US" sz="1050" i="1" spc="-2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France</a:t>
            </a:r>
            <a:r>
              <a:rPr lang="en-US" sz="1050" i="1" spc="-15"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exclude Martinique. Data for Canada excludes Quebec. Japan includes dialysis patients </a:t>
            </a:r>
            <a:r>
              <a:rPr lang="en-US" sz="1050" i="1" spc="10" dirty="0">
                <a:latin typeface="Calibri" panose="020F0502020204030204" pitchFamily="34" charset="0"/>
                <a:ea typeface="Calibri" panose="020F0502020204030204" pitchFamily="34" charset="0"/>
                <a:cs typeface="Times New Roman" panose="02020603050405020304" pitchFamily="18" charset="0"/>
              </a:rPr>
              <a:t>only. Data for Latvia represents 80% of the country’s population. </a:t>
            </a:r>
            <a:r>
              <a:rPr lang="en-US" sz="1050" i="1" dirty="0">
                <a:latin typeface="Calibri" panose="020F0502020204030204" pitchFamily="34" charset="0"/>
                <a:ea typeface="Calibri" panose="020F0502020204030204" pitchFamily="34" charset="0"/>
                <a:cs typeface="Times New Roman" panose="02020603050405020304" pitchFamily="18" charset="0"/>
              </a:rPr>
              <a:t>Abbreviations: ESRD, end-stage renal</a:t>
            </a:r>
            <a:r>
              <a:rPr lang="en-US" sz="1050" i="1" spc="-15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disease; sp.,</a:t>
            </a:r>
            <a:r>
              <a:rPr lang="en-US" sz="1050" i="1" spc="-30" dirty="0">
                <a:latin typeface="Calibri" panose="020F0502020204030204" pitchFamily="34" charset="0"/>
                <a:ea typeface="Calibri" panose="020F0502020204030204" pitchFamily="34" charset="0"/>
                <a:cs typeface="Times New Roman" panose="02020603050405020304" pitchFamily="18" charset="0"/>
              </a:rPr>
              <a:t> </a:t>
            </a:r>
            <a:r>
              <a:rPr lang="en-US" sz="1050" i="1" dirty="0">
                <a:latin typeface="Calibri" panose="020F0502020204030204" pitchFamily="34" charset="0"/>
                <a:ea typeface="Calibri" panose="020F0502020204030204" pitchFamily="34" charset="0"/>
                <a:cs typeface="Times New Roman" panose="02020603050405020304" pitchFamily="18" charset="0"/>
              </a:rPr>
              <a:t>speaking. NOTE: Data collection methods vary across countries, suggesting caution in making direct comparisons.</a:t>
            </a:r>
            <a:endParaRPr lang="en-US" sz="1050" i="1" dirty="0"/>
          </a:p>
        </p:txBody>
      </p:sp>
    </p:spTree>
    <p:extLst>
      <p:ext uri="{BB962C8B-B14F-4D97-AF65-F5344CB8AC3E}">
        <p14:creationId xmlns:p14="http://schemas.microsoft.com/office/powerpoint/2010/main" val="3304212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0" y="5443"/>
            <a:ext cx="9144000" cy="837939"/>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11.3 Trends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 incidence rate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 ESRD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population/year),</a:t>
            </a:r>
            <a:r>
              <a:rPr lang="en-US" sz="2200" b="1" spc="1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by</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country,</a:t>
            </a:r>
            <a:r>
              <a:rPr lang="en-US" sz="2200" b="1" spc="9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2002-2015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795" y="1257300"/>
            <a:ext cx="5486411" cy="4991415"/>
          </a:xfrm>
        </p:spPr>
      </p:pic>
      <p:sp>
        <p:nvSpPr>
          <p:cNvPr id="6" name="Rectangle 5"/>
          <p:cNvSpPr/>
          <p:nvPr/>
        </p:nvSpPr>
        <p:spPr>
          <a:xfrm>
            <a:off x="1981206" y="788731"/>
            <a:ext cx="5334000" cy="523220"/>
          </a:xfrm>
          <a:prstGeom prst="rect">
            <a:avLst/>
          </a:prstGeom>
        </p:spPr>
        <p:txBody>
          <a:bodyPr wrap="squar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(a) Ten </a:t>
            </a:r>
            <a:r>
              <a:rPr lang="en-US" sz="1400" b="1" dirty="0">
                <a:latin typeface="Calibri" panose="020F0502020204030204" pitchFamily="34" charset="0"/>
                <a:ea typeface="Times New Roman" panose="02020603050405020304" pitchFamily="18" charset="0"/>
                <a:cs typeface="Segoe UI" panose="020B0502040204020203" pitchFamily="34" charset="0"/>
              </a:rPr>
              <a:t>countries having the highest percentage rise in ESRD incidence rate in 2002/03 versus that in 2014/15, plus the</a:t>
            </a:r>
            <a:r>
              <a:rPr lang="en-US" sz="1400" b="1" spc="-100" dirty="0">
                <a:latin typeface="Calibri" panose="020F0502020204030204" pitchFamily="34" charset="0"/>
                <a:ea typeface="Times New Roman" panose="02020603050405020304" pitchFamily="18" charset="0"/>
                <a:cs typeface="Segoe UI" panose="020B0502040204020203" pitchFamily="34" charset="0"/>
              </a:rPr>
              <a:t> </a:t>
            </a:r>
            <a:r>
              <a:rPr lang="en-US" sz="1400" b="1" dirty="0">
                <a:latin typeface="Calibri" panose="020F0502020204030204" pitchFamily="34" charset="0"/>
                <a:ea typeface="Times New Roman" panose="02020603050405020304" pitchFamily="18" charset="0"/>
                <a:cs typeface="Segoe UI" panose="020B0502040204020203" pitchFamily="34" charset="0"/>
              </a:rPr>
              <a:t>U.S.</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7315206" y="3695700"/>
            <a:ext cx="1866900" cy="2192908"/>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All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rates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are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unadjusted.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 Czech Republic</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are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missing</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from</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2012 </a:t>
            </a:r>
            <a:r>
              <a:rPr lang="en-US" sz="1050" i="1" dirty="0">
                <a:latin typeface="Calibri" panose="020F0502020204030204" pitchFamily="34" charset="0"/>
                <a:ea typeface="Times New Roman" panose="02020603050405020304" pitchFamily="18" charset="0"/>
                <a:cs typeface="Times New Roman" panose="02020603050405020304" pitchFamily="18" charset="0"/>
              </a:rPr>
              <a:t>indicated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by</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dashed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line.</a:t>
            </a:r>
            <a:r>
              <a:rPr lang="en-US" sz="1050" i="1" spc="-4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are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shown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for</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comparison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purposes.</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Abbreviation:</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end-stage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renal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 NOTE: Data collection methods vary across countries, suggesting caution in making direct comparisons. </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828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0" y="5443"/>
            <a:ext cx="9144000" cy="837939"/>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11.3 Trends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 incidence rate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 ESRD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population/year),</a:t>
            </a:r>
            <a:r>
              <a:rPr lang="en-US" sz="2200" b="1" spc="1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by</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country,</a:t>
            </a:r>
            <a:r>
              <a:rPr lang="en-US" sz="2200" b="1" spc="9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2002-2015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2093" y="1472771"/>
            <a:ext cx="5219814" cy="4748459"/>
          </a:xfrm>
        </p:spPr>
      </p:pic>
      <p:sp>
        <p:nvSpPr>
          <p:cNvPr id="9" name="Rectangle 8"/>
          <p:cNvSpPr/>
          <p:nvPr/>
        </p:nvSpPr>
        <p:spPr>
          <a:xfrm>
            <a:off x="7315200" y="3695700"/>
            <a:ext cx="1676400" cy="2192908"/>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All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rates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are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unadjusted.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Only</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six</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countries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had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decrease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incidence</a:t>
            </a:r>
            <a:r>
              <a:rPr lang="en-US" sz="105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from 2002/03-2014/15. Abbreviation: ESRD, end-stage renal</a:t>
            </a:r>
            <a:r>
              <a:rPr lang="en-US" sz="1050" i="1" spc="-1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 NOTE: Data collection methods vary across countries, suggesting caution in making direct comparisons. </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2532001" y="949551"/>
            <a:ext cx="4648200" cy="523220"/>
          </a:xfrm>
          <a:prstGeom prst="rect">
            <a:avLst/>
          </a:prstGeom>
        </p:spPr>
        <p:txBody>
          <a:bodyPr wrap="square">
            <a:spAutoFit/>
          </a:bodyPr>
          <a:lstStyle/>
          <a:p>
            <a:pPr marL="457200" marR="0" indent="-228600" algn="ctr">
              <a:spcBef>
                <a:spcPts val="150"/>
              </a:spcBef>
              <a:spcAft>
                <a:spcPts val="375"/>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(b) Six </a:t>
            </a:r>
            <a:r>
              <a:rPr lang="en-US" sz="1400" b="1" dirty="0">
                <a:latin typeface="Calibri" panose="020F0502020204030204" pitchFamily="34" charset="0"/>
                <a:ea typeface="Times New Roman" panose="02020603050405020304" pitchFamily="18" charset="0"/>
                <a:cs typeface="Segoe UI" panose="020B0502040204020203" pitchFamily="34" charset="0"/>
              </a:rPr>
              <a:t>countries having the largest percentage decline in ESRD incidence rate: 2002/03 versus that in</a:t>
            </a:r>
            <a:r>
              <a:rPr lang="en-US" sz="1400" b="1" spc="-70" dirty="0">
                <a:latin typeface="Calibri" panose="020F0502020204030204" pitchFamily="34" charset="0"/>
                <a:ea typeface="Times New Roman" panose="02020603050405020304" pitchFamily="18" charset="0"/>
                <a:cs typeface="Segoe UI" panose="020B0502040204020203" pitchFamily="34" charset="0"/>
              </a:rPr>
              <a:t> </a:t>
            </a:r>
            <a:r>
              <a:rPr lang="en-US" sz="1400" b="1" dirty="0">
                <a:latin typeface="Calibri" panose="020F0502020204030204" pitchFamily="34" charset="0"/>
                <a:ea typeface="Times New Roman" panose="02020603050405020304" pitchFamily="18" charset="0"/>
                <a:cs typeface="Segoe UI" panose="020B0502040204020203" pitchFamily="34" charset="0"/>
              </a:rPr>
              <a:t>2014/15 </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119595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0"/>
            <a:ext cx="9144000" cy="838200"/>
          </a:xfrm>
        </p:spPr>
        <p:txBody>
          <a:bodyPr/>
          <a:lstStyle/>
          <a:p>
            <a:pPr marL="0" marR="0">
              <a:spcBef>
                <a:spcPts val="1800"/>
              </a:spcBef>
              <a:spcAft>
                <a:spcPts val="6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a:t>
            </a:r>
            <a:r>
              <a:rPr lang="en-US" sz="2200" b="1" spc="8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Figure</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11.4</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Percentage</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incident</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ESRD</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patients</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with</a:t>
            </a:r>
            <a:r>
              <a:rPr lang="en-US" sz="2200" b="1" spc="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diabetes</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as</a:t>
            </a:r>
            <a:r>
              <a:rPr lang="en-US" sz="2200" b="1" spc="7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a:t>
            </a:r>
            <a:r>
              <a:rPr lang="en-US" sz="2200" b="1" spc="5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primary</a:t>
            </a:r>
            <a:r>
              <a:rPr lang="en-US" sz="2200" b="1" spc="14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cause</a:t>
            </a:r>
            <a:r>
              <a:rPr lang="en-US" sz="2200" b="1" spc="6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a:t>
            </a:r>
            <a:r>
              <a:rPr lang="en-US" sz="2200" b="1" spc="8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ESRD,</a:t>
            </a:r>
            <a:r>
              <a:rPr lang="en-US" sz="2200" b="1" spc="6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by</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country,</a:t>
            </a:r>
            <a:r>
              <a:rPr lang="en-US" sz="2200" b="1" spc="10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2015</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1401" y="762002"/>
            <a:ext cx="3621198" cy="5431798"/>
          </a:xfrm>
        </p:spPr>
      </p:pic>
      <p:sp>
        <p:nvSpPr>
          <p:cNvPr id="6" name="Rectangle 5"/>
          <p:cNvSpPr/>
          <p:nvPr/>
        </p:nvSpPr>
        <p:spPr>
          <a:xfrm>
            <a:off x="6419850" y="3810000"/>
            <a:ext cx="2552700" cy="2400657"/>
          </a:xfrm>
          <a:prstGeom prst="rect">
            <a:avLst/>
          </a:prstGeom>
        </p:spPr>
        <p:txBody>
          <a:bodyPr wrap="square">
            <a:spAutoFit/>
          </a:bodyPr>
          <a:lstStyle/>
          <a:p>
            <a:pPr>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6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00" i="1" spc="7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00" i="1" spc="7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00" i="1" spc="7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00" i="1" spc="5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ESRD</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5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presented</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only</a:t>
            </a:r>
            <a:r>
              <a:rPr lang="en-US" sz="1000" i="1" spc="60"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60"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countries</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from</a:t>
            </a:r>
            <a:r>
              <a:rPr lang="en-US" sz="1000" i="1" spc="6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which </a:t>
            </a:r>
            <a:r>
              <a:rPr lang="en-US" sz="1000" i="1" spc="-23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relevant</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information</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were</a:t>
            </a:r>
            <a:r>
              <a:rPr lang="en-US" sz="1000" i="1" spc="7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available.</a:t>
            </a:r>
            <a:r>
              <a:rPr lang="en-US" sz="1000" i="1" spc="8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^United</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Kingdom:</a:t>
            </a:r>
            <a:r>
              <a:rPr lang="en-US" sz="1000" i="1" spc="7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England,</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Wales,</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Northern</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Ireland</a:t>
            </a:r>
            <a:r>
              <a:rPr lang="en-US" sz="1000" i="1" spc="8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(Scotland</a:t>
            </a:r>
            <a:r>
              <a:rPr lang="en-US" sz="1000" i="1" spc="-16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reported</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separately).</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8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France</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 Martinique.</a:t>
            </a:r>
            <a:r>
              <a:rPr lang="en-US" sz="1000" i="1" spc="-26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Indonesia</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represent</a:t>
            </a:r>
            <a:r>
              <a:rPr lang="en-US" sz="1000" i="1" spc="7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the</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West</a:t>
            </a:r>
            <a:r>
              <a:rPr lang="en-US" sz="1000" i="1" spc="7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Java</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region.</a:t>
            </a:r>
            <a:r>
              <a:rPr lang="en-US" sz="1000" i="1" spc="6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Italy</a:t>
            </a:r>
            <a:r>
              <a:rPr lang="en-US" sz="100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includes</a:t>
            </a:r>
            <a:r>
              <a:rPr lang="en-US" sz="1000" i="1" spc="60"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five regions.</a:t>
            </a:r>
            <a:r>
              <a:rPr lang="en-US" sz="1000" i="1" spc="75"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Data</a:t>
            </a:r>
            <a:r>
              <a:rPr lang="en-US" sz="1000" i="1" spc="65" dirty="0">
                <a:latin typeface="Calibri" panose="020F0502020204030204" pitchFamily="34" charset="0"/>
                <a:ea typeface="Times New Roman" panose="02020603050405020304" pitchFamily="18" charset="0"/>
                <a:cs typeface="Times New Roman" panose="02020603050405020304" pitchFamily="18" charset="0"/>
              </a:rPr>
              <a:t> </a:t>
            </a:r>
            <a:r>
              <a:rPr lang="en-US" sz="1000" i="1" spc="15" dirty="0">
                <a:latin typeface="Calibri" panose="020F0502020204030204" pitchFamily="34" charset="0"/>
                <a:ea typeface="Times New Roman" panose="02020603050405020304" pitchFamily="18" charset="0"/>
                <a:cs typeface="Times New Roman" panose="02020603050405020304" pitchFamily="18" charset="0"/>
              </a:rPr>
              <a:t>for</a:t>
            </a:r>
            <a:r>
              <a:rPr lang="en-US" sz="1000" i="1" spc="7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Canada </a:t>
            </a:r>
            <a:r>
              <a:rPr lang="en-US" sz="1000" i="1" spc="-245" dirty="0">
                <a:latin typeface="Calibri" panose="020F0502020204030204" pitchFamily="34" charset="0"/>
                <a:ea typeface="Times New Roman" panose="02020603050405020304" pitchFamily="18" charset="0"/>
                <a:cs typeface="Times New Roman" panose="02020603050405020304" pitchFamily="18" charset="0"/>
              </a:rPr>
              <a:t>      </a:t>
            </a:r>
            <a:r>
              <a:rPr lang="en-US" sz="1000" i="1" dirty="0">
                <a:latin typeface="Calibri" panose="020F0502020204030204" pitchFamily="34" charset="0"/>
                <a:ea typeface="Times New Roman" panose="02020603050405020304" pitchFamily="18" charset="0"/>
                <a:cs typeface="Times New Roman" panose="02020603050405020304" pitchFamily="18" charset="0"/>
              </a:rPr>
              <a:t>excludes Quebec. </a:t>
            </a:r>
            <a:r>
              <a:rPr lang="en-US" sz="1000" i="1" spc="10" dirty="0">
                <a:latin typeface="Calibri" panose="020F0502020204030204" pitchFamily="34" charset="0"/>
                <a:ea typeface="Times New Roman" panose="02020603050405020304" pitchFamily="18" charset="0"/>
                <a:cs typeface="Times New Roman" panose="02020603050405020304" pitchFamily="18" charset="0"/>
              </a:rPr>
              <a:t>Data for Latvia represents 80% of the country’s population. </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Abbreviations: </a:t>
            </a:r>
            <a:r>
              <a:rPr lang="en-US" sz="1000" i="1" dirty="0">
                <a:latin typeface="Calibri" panose="020F0502020204030204" pitchFamily="34" charset="0"/>
                <a:ea typeface="Times New Roman" panose="02020603050405020304" pitchFamily="18" charset="0"/>
                <a:cs typeface="Times New Roman" panose="02020603050405020304" pitchFamily="18" charset="0"/>
              </a:rPr>
              <a:t>ESRD, </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end-stage </a:t>
            </a:r>
            <a:r>
              <a:rPr lang="en-US" sz="1000" i="1" dirty="0">
                <a:latin typeface="Calibri" panose="020F0502020204030204" pitchFamily="34" charset="0"/>
                <a:ea typeface="Times New Roman" panose="02020603050405020304" pitchFamily="18" charset="0"/>
                <a:cs typeface="Times New Roman" panose="02020603050405020304" pitchFamily="18" charset="0"/>
              </a:rPr>
              <a:t>renal disease; sp., </a:t>
            </a:r>
            <a:r>
              <a:rPr lang="en-US" sz="1000" i="1" spc="25" dirty="0">
                <a:latin typeface="Calibri" panose="020F0502020204030204" pitchFamily="34" charset="0"/>
                <a:ea typeface="Times New Roman" panose="02020603050405020304" pitchFamily="18" charset="0"/>
                <a:cs typeface="Times New Roman" panose="02020603050405020304" pitchFamily="18" charset="0"/>
              </a:rPr>
              <a:t>speaking. </a:t>
            </a:r>
            <a:r>
              <a:rPr lang="en-US" sz="1000" i="1" dirty="0">
                <a:latin typeface="Calibri" panose="020F0502020204030204" pitchFamily="34" charset="0"/>
                <a:ea typeface="Times New Roman" panose="02020603050405020304" pitchFamily="18" charset="0"/>
                <a:cs typeface="Times New Roman" panose="02020603050405020304" pitchFamily="18" charset="0"/>
              </a:rPr>
              <a:t>NOTE: Data collection methods vary across countries, suggesting caution in making direct comparisons.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63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106363"/>
            <a:ext cx="9144000" cy="11430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11.5 Trends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 incidence rate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treated ESRD due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to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diabetes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(per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million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population/year),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by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country,</a:t>
            </a:r>
            <a:r>
              <a:rPr lang="en-US" sz="2200" b="1" spc="175"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25" dirty="0">
                <a:latin typeface="Calibri" panose="020F0502020204030204" pitchFamily="34" charset="0"/>
                <a:ea typeface="Times New Roman" panose="02020603050405020304" pitchFamily="18" charset="0"/>
                <a:cs typeface="Times New Roman" panose="02020603050405020304" pitchFamily="18" charset="0"/>
              </a:rPr>
              <a:t>2002-2015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0462" y="1143000"/>
            <a:ext cx="4563076" cy="4979148"/>
          </a:xfrm>
        </p:spPr>
      </p:pic>
      <p:sp>
        <p:nvSpPr>
          <p:cNvPr id="6" name="Rectangle 5"/>
          <p:cNvSpPr/>
          <p:nvPr/>
        </p:nvSpPr>
        <p:spPr>
          <a:xfrm>
            <a:off x="7091403" y="3733800"/>
            <a:ext cx="2095500" cy="2031325"/>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source:</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Special</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analyses,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USRDS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ESRD</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Database.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Ten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countries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having</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highest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percentage</a:t>
            </a:r>
            <a:r>
              <a:rPr lang="en-US" sz="1050" i="1" spc="-3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rise</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2014/15</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versus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that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2002/03,</a:t>
            </a:r>
            <a:r>
              <a:rPr lang="en-US" sz="1050" i="1" spc="-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plus the U.S. Data presented only for countries from which relevant information were available. Abbreviation: ESRD, end-stage</a:t>
            </a:r>
            <a:r>
              <a:rPr lang="en-US" sz="1050" i="1" spc="-1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renal disease.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863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11.6 Correlation, by country,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 percentage change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ESRD incidence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with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 percentage change in ESRD incidence due to diabetes, from 2002-2015, with countries displayed by region</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Rectangle 4"/>
          <p:cNvSpPr/>
          <p:nvPr/>
        </p:nvSpPr>
        <p:spPr>
          <a:xfrm>
            <a:off x="0" y="4914900"/>
            <a:ext cx="9144000" cy="1384995"/>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a:t>
            </a:r>
            <a:r>
              <a:rPr lang="en-US" sz="1050" i="1" spc="-15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was available. Reference line (in red) represents 1:1 ratio of percentage change in ESRD incidence rate due to diabetes and percentage change in ESRD incidence rate from 2002/03-2014/15.</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Countries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listed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order</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of</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lowest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to highest percentage change in ESRD incidence due to diabetes in each panel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 Europe, Australia, New Zealand, and Israel</a:t>
            </a:r>
            <a:r>
              <a:rPr lang="en-US" sz="1050" i="1" dirty="0">
                <a:latin typeface="Calibri" panose="020F0502020204030204" pitchFamily="34" charset="0"/>
                <a:ea typeface="Times New Roman" panose="02020603050405020304" pitchFamily="18" charset="0"/>
                <a:cs typeface="Times New Roman" panose="02020603050405020304" pitchFamily="18" charset="0"/>
              </a:rPr>
              <a:t>: (1%-64%) Sweden (SE), Belgium (BE, French speaking), Denmark (DK), Finland (FI), Belgium (BE, Dutch Speaking) Greece (GR), New Zealand (NZ), Austria (AT), the Netherlands (NL), Iceland (IL), Norway (NO), Israel (IS), Bosnia and Herzegovina (BA), Scotland (SCT), Australia (AU).;</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(b)</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North</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and</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Latin</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America: (9%-92%) </a:t>
            </a:r>
            <a:r>
              <a:rPr lang="en-US" sz="1050" i="1" dirty="0">
                <a:latin typeface="Calibri" panose="020F0502020204030204" pitchFamily="34" charset="0"/>
                <a:ea typeface="Times New Roman" panose="02020603050405020304" pitchFamily="18" charset="0"/>
                <a:cs typeface="Times New Roman" panose="02020603050405020304" pitchFamily="18" charset="0"/>
              </a:rPr>
              <a:t>Uruguay (UY), United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States (U.S.),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Canada (CA)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Jalisco</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(Mexico, MX-JAL);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(c)</a:t>
            </a:r>
            <a:r>
              <a:rPr lang="en-US" sz="1050" i="1" u="sng" spc="-20"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Asia</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and</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Russia:</a:t>
            </a:r>
            <a:r>
              <a:rPr lang="en-US" sz="1050" i="1" u="sng" spc="-10"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(22%-703%) Japan (JP), Hong Kong (HK), Taiwan (TW), Singapore (SG), Rep. of Korea (KR), Malaysia (MY), Philippines (PH), Russia (RU). Abbreviation: ESRD,</a:t>
            </a:r>
            <a:r>
              <a:rPr lang="en-US" sz="1050" i="1" spc="-14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end-stage renal</a:t>
            </a:r>
            <a:r>
              <a:rPr lang="en-US" sz="105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8688" y="1600198"/>
            <a:ext cx="4166624" cy="3188214"/>
          </a:xfrm>
        </p:spPr>
      </p:pic>
      <p:sp>
        <p:nvSpPr>
          <p:cNvPr id="7" name="Rectangle 6"/>
          <p:cNvSpPr/>
          <p:nvPr/>
        </p:nvSpPr>
        <p:spPr>
          <a:xfrm>
            <a:off x="2409825" y="1304433"/>
            <a:ext cx="4324350" cy="338554"/>
          </a:xfrm>
          <a:prstGeom prst="rect">
            <a:avLst/>
          </a:prstGeom>
        </p:spPr>
        <p:txBody>
          <a:bodyPr wrap="square">
            <a:spAutoFit/>
          </a:bodyPr>
          <a:lstStyle/>
          <a:p>
            <a:pPr marL="457200" lvl="0" indent="-228600" algn="ctr">
              <a:spcBef>
                <a:spcPts val="150"/>
              </a:spcBef>
              <a:spcAft>
                <a:spcPts val="375"/>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(a) Europe, Australia, New Zealand and Israel</a:t>
            </a: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91522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800"/>
              </a:spcBef>
              <a:spcAft>
                <a:spcPts val="1200"/>
              </a:spcAft>
            </a:pPr>
            <a:r>
              <a:rPr lang="en-US" sz="2200" b="1" spc="15" dirty="0">
                <a:latin typeface="Calibri" panose="020F0502020204030204" pitchFamily="34" charset="0"/>
                <a:ea typeface="Times New Roman" panose="02020603050405020304" pitchFamily="18" charset="0"/>
                <a:cs typeface="Times New Roman" panose="02020603050405020304" pitchFamily="18" charset="0"/>
              </a:rPr>
              <a:t>vol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2 Figure 11.6 Correlation, by country,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of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 percentage change </a:t>
            </a:r>
            <a:r>
              <a:rPr lang="en-US" sz="2200" b="1" spc="10" dirty="0">
                <a:latin typeface="Calibri" panose="020F0502020204030204" pitchFamily="34" charset="0"/>
                <a:ea typeface="Times New Roman" panose="02020603050405020304" pitchFamily="18" charset="0"/>
                <a:cs typeface="Times New Roman" panose="02020603050405020304" pitchFamily="18" charset="0"/>
              </a:rPr>
              <a:t>in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ESRD incidence </a:t>
            </a:r>
            <a:r>
              <a:rPr lang="en-US" sz="2200" b="1" spc="15" dirty="0">
                <a:latin typeface="Calibri" panose="020F0502020204030204" pitchFamily="34" charset="0"/>
                <a:ea typeface="Times New Roman" panose="02020603050405020304" pitchFamily="18" charset="0"/>
                <a:cs typeface="Times New Roman" panose="02020603050405020304" pitchFamily="18" charset="0"/>
              </a:rPr>
              <a:t>with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the percentage change in ESRD incidence due to diabetes, from 2002-2015, with countries displayed by region</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7459" y="1571501"/>
            <a:ext cx="4149082" cy="3305299"/>
          </a:xfrm>
        </p:spPr>
      </p:pic>
      <p:sp>
        <p:nvSpPr>
          <p:cNvPr id="5" name="Rectangle 4"/>
          <p:cNvSpPr/>
          <p:nvPr/>
        </p:nvSpPr>
        <p:spPr>
          <a:xfrm>
            <a:off x="-12166" y="4876800"/>
            <a:ext cx="9144000" cy="1384995"/>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a:t>
            </a:r>
            <a:r>
              <a:rPr lang="en-US" sz="1050" i="1" spc="-15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was available. Reference line (in red) represents 1:1 ratio of percentage change in ESRD incidence rate due to diabetes and percentage change in ESRD incidence rate from 2002/03-2014/15.</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Countries</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listed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in</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order</a:t>
            </a:r>
            <a:r>
              <a:rPr lang="en-US" sz="1050" i="1" spc="-2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of</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lowest</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to highest percentage change in ESRD incidence due to diabetes in each panel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 Europe, Australia, New Zealand, and Israel</a:t>
            </a:r>
            <a:r>
              <a:rPr lang="en-US" sz="1050" i="1" dirty="0">
                <a:latin typeface="Calibri" panose="020F0502020204030204" pitchFamily="34" charset="0"/>
                <a:ea typeface="Times New Roman" panose="02020603050405020304" pitchFamily="18" charset="0"/>
                <a:cs typeface="Times New Roman" panose="02020603050405020304" pitchFamily="18" charset="0"/>
              </a:rPr>
              <a:t>: (1%-64%) Sweden (SE), Belgium (BE, French speaking), Denmark (DK), Finland (FI), Belgium (BE, Dutch Speaking) Greece (GR), New Zealand (NZ), Austria (AT), the Netherlands (NL), Iceland (IL), Norway (NO), Israel (IS), Bosnia and Herzegovina (BA), Scotland (SCT), Australia (AU).;</a:t>
            </a:r>
            <a:r>
              <a:rPr lang="en-US" sz="1050" i="1" spc="-10" dirty="0">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(b)</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North</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and</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Latin</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America: (9%-92%) </a:t>
            </a:r>
            <a:r>
              <a:rPr lang="en-US" sz="1050" i="1" dirty="0">
                <a:latin typeface="Calibri" panose="020F0502020204030204" pitchFamily="34" charset="0"/>
                <a:ea typeface="Times New Roman" panose="02020603050405020304" pitchFamily="18" charset="0"/>
                <a:cs typeface="Times New Roman" panose="02020603050405020304" pitchFamily="18" charset="0"/>
              </a:rPr>
              <a:t>Uruguay (UY), United</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States (U.S.),</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Canada (CA)</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Jalisco</a:t>
            </a:r>
            <a:r>
              <a:rPr lang="en-US" sz="1050" i="1" spc="-1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(Mexico, MX-JAL);</a:t>
            </a:r>
            <a:r>
              <a:rPr lang="en-US" sz="1050" i="1" spc="-20" dirty="0">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(c)</a:t>
            </a:r>
            <a:r>
              <a:rPr lang="en-US" sz="1050" i="1" u="sng" spc="-20"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Asia</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and</a:t>
            </a:r>
            <a:r>
              <a:rPr lang="en-US" sz="1050" i="1" u="sng" spc="-15"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u="sng"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Russia:</a:t>
            </a:r>
            <a:r>
              <a:rPr lang="en-US" sz="1050" i="1" u="sng" spc="-10" dirty="0">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(22%-703%) Japan (JP), Hong Kong (HK), Taiwan (TW), Singapore (SG), Rep. of Korea (KR), Malaysia (MY), Philippines (PH), Russia (RU). Abbreviation: ESRD,</a:t>
            </a:r>
            <a:r>
              <a:rPr lang="en-US" sz="1050" i="1" spc="-140"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end-stage renal</a:t>
            </a:r>
            <a:r>
              <a:rPr lang="en-US" sz="1050" i="1" spc="-55" dirty="0">
                <a:latin typeface="Calibri" panose="020F0502020204030204" pitchFamily="34" charset="0"/>
                <a:ea typeface="Times New Roman" panose="02020603050405020304" pitchFamily="18" charset="0"/>
                <a:cs typeface="Times New Roman" panose="02020603050405020304" pitchFamily="18" charset="0"/>
              </a:rPr>
              <a:t> </a:t>
            </a:r>
            <a:r>
              <a:rPr lang="en-US" sz="1050" i="1" dirty="0">
                <a:latin typeface="Calibri" panose="020F0502020204030204" pitchFamily="34" charset="0"/>
                <a:ea typeface="Times New Roman" panose="02020603050405020304" pitchFamily="18" charset="0"/>
                <a:cs typeface="Times New Roman" panose="02020603050405020304" pitchFamily="18" charset="0"/>
              </a:rPr>
              <a:t>disease. NOTE: Data collection methods vary across countries, suggesting caution in making direct comparisons.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08213" y="1232947"/>
            <a:ext cx="3103241" cy="338554"/>
          </a:xfrm>
          <a:prstGeom prst="rect">
            <a:avLst/>
          </a:prstGeom>
        </p:spPr>
        <p:txBody>
          <a:bodyPr wrap="square">
            <a:spAutoFit/>
          </a:bodyPr>
          <a:lstStyle/>
          <a:p>
            <a:pPr marL="457200" lvl="0" indent="-228600" algn="ctr">
              <a:spcBef>
                <a:spcPts val="150"/>
              </a:spcBef>
              <a:spcAft>
                <a:spcPts val="375"/>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(b) North and Latin America</a:t>
            </a: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547170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376</TotalTime>
  <Words>3527</Words>
  <Application>Microsoft Office PowerPoint</Application>
  <PresentationFormat>On-screen Show (4:3)</PresentationFormat>
  <Paragraphs>87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Candara</vt:lpstr>
      <vt:lpstr>Constantia</vt:lpstr>
      <vt:lpstr>Segoe UI</vt:lpstr>
      <vt:lpstr>Times New Roman</vt:lpstr>
      <vt:lpstr>ADR_PPT_Template_CKD</vt:lpstr>
      <vt:lpstr>PowerPoint Presentation</vt:lpstr>
      <vt:lpstr>vol 2 Figure 11.1 Geographic variations in the incidence rate of treated ESRD (per million population/year), by country, 2015 </vt:lpstr>
      <vt:lpstr>vol 2 Figure 11.2 Incidence rate of treated ESRD (per million population/year), by country, 2015 </vt:lpstr>
      <vt:lpstr>vol 2 Figure 11.3 Trends in the incidence rate of treated ESRD (per million population/year), by country, 2002-2015 </vt:lpstr>
      <vt:lpstr>vol 2 Figure 11.3 Trends in the incidence rate of treated ESRD (per million population/year), by country, 2002-2015 </vt:lpstr>
      <vt:lpstr>vol 2 Figure 11.4 Percentage of incident ESRD patients with diabetes as the primary cause of ESRD, by country, 2015 </vt:lpstr>
      <vt:lpstr>vol 2 Figure 11.5 Trends in the incidence rate of treated ESRD due to diabetes (per million population/year), by country, 2002-2015  </vt:lpstr>
      <vt:lpstr>vol 2 Figure 11.6 Correlation, by country, of the percentage change in ESRD incidence with the percentage change in ESRD incidence due to diabetes, from 2002-2015, with countries displayed by region </vt:lpstr>
      <vt:lpstr>vol 2 Figure 11.6 Correlation, by country, of the percentage change in ESRD incidence with the percentage change in ESRD incidence due to diabetes, from 2002-2015, with countries displayed by region </vt:lpstr>
      <vt:lpstr>vol 2 Figure 11.6 Correlation, by country, of the percentage change in ESRD incidence with the percentage change in ESRD incidence due to diabetes, from 2002-2015, with countries displayed by region </vt:lpstr>
      <vt:lpstr>vol 2 Figure 11.7 Incidence rate of treated ESRD (per million population/year), by age group and country, 2015 </vt:lpstr>
      <vt:lpstr>vol 2 Figure 11.7 Incidence rate of treated ESRD (per million population/year), by age group and country, 2015 </vt:lpstr>
      <vt:lpstr>vol 2 Figure 11.8 Incidence rate of treated ESRD (per million population/year), by sex and country, 2015 </vt:lpstr>
      <vt:lpstr>vol 2 Figure 11.9 Prevalence of treated ESRD per million population,  by country, 2015 </vt:lpstr>
      <vt:lpstr>vol 2 Figure 11.10 Prevalence of treated ESRD per million population,  by sex and country, 2015 </vt:lpstr>
      <vt:lpstr>vol 2 Figure 11.11 Trends in the prevalence of treated ESRD per million population, by country, 2002-2015 </vt:lpstr>
      <vt:lpstr>vol 2 Figure 11.12 Percentage distribution of type of renal replacement therapy modality used by ESRD patients, by country, in 2015 </vt:lpstr>
      <vt:lpstr>vol 2 Figure 11.13 Prevalence of dialysis per million population,  by country, 2015 </vt:lpstr>
      <vt:lpstr>vol 2 Figure 11.14 Trends in the prevalence of dialysis per million population, by country, 2002 -2015 </vt:lpstr>
      <vt:lpstr>vol 2 Figure 11.15 Distribution of the percentage of prevalent dialysis patients using in-center HD, home HD, or peritoneal dialysis (CAPD/APD/IPD), 2015 </vt:lpstr>
      <vt:lpstr>vol 2 Figure 11.16 Kidney transplantation rate, by country, 2015 </vt:lpstr>
      <vt:lpstr>vol 2 Figure 11.16 Kidney transplantation rate, by country, 2015 </vt:lpstr>
      <vt:lpstr>vol 2 Figure 11.17 Trends in kidney transplantation rates per million population, by country 2015 </vt:lpstr>
      <vt:lpstr>vol 2 Figure 11.18 Distribution of the percentage of kidney transplantations by kidney donor type and country, 2015 </vt:lpstr>
      <vt:lpstr>vol 2 Figure 11.19 Prevalence of treated ESRD patients with a functioning kidney transplant, per million population, by country, 2015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64</cp:revision>
  <dcterms:created xsi:type="dcterms:W3CDTF">2014-11-10T19:37:45Z</dcterms:created>
  <dcterms:modified xsi:type="dcterms:W3CDTF">2017-10-27T13:42:58Z</dcterms:modified>
</cp:coreProperties>
</file>