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8" r:id="rId9"/>
    <p:sldId id="267" r:id="rId10"/>
    <p:sldId id="265" r:id="rId11"/>
    <p:sldId id="269" r:id="rId12"/>
    <p:sldId id="270" r:id="rId13"/>
    <p:sldId id="273" r:id="rId14"/>
    <p:sldId id="272" r:id="rId15"/>
    <p:sldId id="274" r:id="rId16"/>
    <p:sldId id="275" r:id="rId17"/>
    <p:sldId id="271" r:id="rId18"/>
    <p:sldId id="279" r:id="rId19"/>
    <p:sldId id="278" r:id="rId20"/>
    <p:sldId id="277" r:id="rId21"/>
    <p:sldId id="276" r:id="rId22"/>
    <p:sldId id="281" r:id="rId23"/>
    <p:sldId id="283" r:id="rId24"/>
    <p:sldId id="284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D0"/>
    <a:srgbClr val="367CA8"/>
    <a:srgbClr val="A63C12"/>
    <a:srgbClr val="1C6E62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60"/>
  </p:normalViewPr>
  <p:slideViewPr>
    <p:cSldViewPr showGuides="1">
      <p:cViewPr varScale="1">
        <p:scale>
          <a:sx n="81" d="100"/>
          <a:sy n="81" d="100"/>
        </p:scale>
        <p:origin x="4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682" y="7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51" y="699448"/>
            <a:ext cx="4392449" cy="14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36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6" y="6172200"/>
            <a:ext cx="1467184" cy="4827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1</a:t>
            </a:r>
          </a:p>
        </p:txBody>
      </p:sp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673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2018 Annual </a:t>
            </a:r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Data Report</a:t>
            </a:r>
          </a:p>
          <a:p>
            <a:pPr algn="ctr"/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Volume 1: Chronic Kidney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9900" y="6400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2018 Annual Data Report  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Volume </a:t>
            </a:r>
            <a:r>
              <a:rPr lang="en-US" sz="1400" b="1" dirty="0" smtClean="0">
                <a:solidFill>
                  <a:prstClr val="black"/>
                </a:solidFill>
              </a:rPr>
              <a:t>1 CKD, </a:t>
            </a:r>
            <a:r>
              <a:rPr lang="en-US" sz="1400" b="1" dirty="0">
                <a:solidFill>
                  <a:prstClr val="black"/>
                </a:solidFill>
              </a:rPr>
              <a:t>Chapter 7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8862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Chapter </a:t>
            </a:r>
            <a:r>
              <a:rPr lang="en-US" sz="36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7: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/>
            </a:r>
            <a:b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en-US" sz="36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Healthcare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Expenditures for Persons with CKD</a:t>
            </a: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A. ICD-9-CM and ICD-10-CM codes for Chronic Kidney Disease (CKD) stages</a:t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79299"/>
              </p:ext>
            </p:extLst>
          </p:nvPr>
        </p:nvGraphicFramePr>
        <p:xfrm>
          <a:off x="1110615" y="1295400"/>
          <a:ext cx="6846570" cy="3121025"/>
        </p:xfrm>
        <a:graphic>
          <a:graphicData uri="http://schemas.openxmlformats.org/drawingml/2006/table">
            <a:tbl>
              <a:tblPr firstRow="1" firstCol="1" bandRow="1"/>
              <a:tblGrid>
                <a:gridCol w="1468120">
                  <a:extLst>
                    <a:ext uri="{9D8B030D-6E8A-4147-A177-3AD203B41FA5}">
                      <a16:colId xmlns:a16="http://schemas.microsoft.com/office/drawing/2014/main" val="2328684619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168797900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88427445"/>
                    </a:ext>
                  </a:extLst>
                </a:gridCol>
              </a:tblGrid>
              <a:tr h="247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ICD-9-CM code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8415" marR="18415" marT="7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ICD-10-CM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7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</a:p>
                  </a:txBody>
                  <a:tcPr marL="18415" marR="18415" marT="7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2374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587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2 (mild)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2344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3 (moderate)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081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4 (severe)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8387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5 (excludes 585.6: Stage 5, requiring chronic dialysis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70341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these analyses, identified by multiple codes including 585.9, 250.4x, 403.9x &amp; others for ICD-9-CM and A18.xx, E08.xx, E11.xx and others for ICD-10-CM.</a:t>
                      </a: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05129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30863" y="4632096"/>
            <a:ext cx="7006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 analyses in this chapter, CKD stage estimates require at least one occurrence of a stage-specific code, and the last available CKD stage in a given year is used. b In USRDS analyses, patients with ICD-9-CM code 585.6 or ICD-10-CM code N18.6 &amp; with no ESRD 2728 form or other indication of end-stage renal disease (ESRD) are considered to have code 585.5 or N18.5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812" y="107293"/>
            <a:ext cx="8070798" cy="1143000"/>
          </a:xfrm>
        </p:spPr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7.5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 Parts A, B, and D fee-for-service spending for all CKD beneficiaries aged 65 and older, by CKD stage, age, sex, and race,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36913"/>
              </p:ext>
            </p:extLst>
          </p:nvPr>
        </p:nvGraphicFramePr>
        <p:xfrm>
          <a:off x="929472" y="1168754"/>
          <a:ext cx="7291455" cy="43283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85900">
                  <a:extLst>
                    <a:ext uri="{9D8B030D-6E8A-4147-A177-3AD203B41FA5}">
                      <a16:colId xmlns:a16="http://schemas.microsoft.com/office/drawing/2014/main" val="82601526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385784180"/>
                    </a:ext>
                  </a:extLst>
                </a:gridCol>
                <a:gridCol w="534862">
                  <a:extLst>
                    <a:ext uri="{9D8B030D-6E8A-4147-A177-3AD203B41FA5}">
                      <a16:colId xmlns:a16="http://schemas.microsoft.com/office/drawing/2014/main" val="347921277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1342802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280172847"/>
                    </a:ext>
                  </a:extLst>
                </a:gridCol>
                <a:gridCol w="535466">
                  <a:extLst>
                    <a:ext uri="{9D8B030D-6E8A-4147-A177-3AD203B41FA5}">
                      <a16:colId xmlns:a16="http://schemas.microsoft.com/office/drawing/2014/main" val="3709168769"/>
                    </a:ext>
                  </a:extLst>
                </a:gridCol>
                <a:gridCol w="147298">
                  <a:extLst>
                    <a:ext uri="{9D8B030D-6E8A-4147-A177-3AD203B41FA5}">
                      <a16:colId xmlns:a16="http://schemas.microsoft.com/office/drawing/2014/main" val="439074863"/>
                    </a:ext>
                  </a:extLst>
                </a:gridCol>
                <a:gridCol w="574705">
                  <a:extLst>
                    <a:ext uri="{9D8B030D-6E8A-4147-A177-3AD203B41FA5}">
                      <a16:colId xmlns:a16="http://schemas.microsoft.com/office/drawing/2014/main" val="2319305390"/>
                    </a:ext>
                  </a:extLst>
                </a:gridCol>
                <a:gridCol w="535466">
                  <a:extLst>
                    <a:ext uri="{9D8B030D-6E8A-4147-A177-3AD203B41FA5}">
                      <a16:colId xmlns:a16="http://schemas.microsoft.com/office/drawing/2014/main" val="2931273313"/>
                    </a:ext>
                  </a:extLst>
                </a:gridCol>
                <a:gridCol w="574101">
                  <a:extLst>
                    <a:ext uri="{9D8B030D-6E8A-4147-A177-3AD203B41FA5}">
                      <a16:colId xmlns:a16="http://schemas.microsoft.com/office/drawing/2014/main" val="11849317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090653617"/>
                    </a:ext>
                  </a:extLst>
                </a:gridCol>
                <a:gridCol w="566857">
                  <a:extLst>
                    <a:ext uri="{9D8B030D-6E8A-4147-A177-3AD203B41FA5}">
                      <a16:colId xmlns:a16="http://schemas.microsoft.com/office/drawing/2014/main" val="3083547205"/>
                    </a:ext>
                  </a:extLst>
                </a:gridCol>
              </a:tblGrid>
              <a:tr h="225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45564"/>
                  </a:ext>
                </a:extLst>
              </a:tr>
              <a:tr h="418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r>
                        <a:rPr lang="en-US" sz="105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278780"/>
                  </a:ext>
                </a:extLst>
              </a:tr>
              <a:tr h="347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years at risk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2,509,508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266,835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1,231,417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228,519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782,737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3,003,561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307,714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1,411,160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244,364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1,040,323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081737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$22,314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$21,734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$21,932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803008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12149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$17,945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$20,897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$31,636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$20,597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$18,456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$21,820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943142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$16,844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$28,638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$28,904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880675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75-79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$18,772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$21,818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$19,493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$29,940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$21,951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36882"/>
                  </a:ext>
                </a:extLst>
              </a:tr>
              <a:tr h="2027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$22,818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$19,844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$21,724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76319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$24,674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$22,812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$24,178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$24,776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29956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405586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$18,577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$22,134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$19,636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860597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$19,835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$22,699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857975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125472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$22,074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$18,880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$28,387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$28,440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182915"/>
                  </a:ext>
                </a:extLst>
              </a:tr>
              <a:tr h="423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$34,080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$24,264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$34,126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333992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$20,928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$30,097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$21,970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$19,373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$29,794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54231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29471" y="5571541"/>
            <a:ext cx="729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Abbreviations: CKD, chronic kidney disease; ESRD, end-stage renal disease; Unk/unspc, CKD stage unknown or unspecified.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910"/>
            <a:ext cx="8229600" cy="1143000"/>
          </a:xfrm>
        </p:spPr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7.6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 Advantage and managed care spending for all CKD beneficiaries aged 65 and older, by CKD stage, age, sex, and race,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80261"/>
              </p:ext>
            </p:extLst>
          </p:nvPr>
        </p:nvGraphicFramePr>
        <p:xfrm>
          <a:off x="856641" y="1111797"/>
          <a:ext cx="7123140" cy="4591946"/>
        </p:xfrm>
        <a:graphic>
          <a:graphicData uri="http://schemas.openxmlformats.org/drawingml/2006/table">
            <a:tbl>
              <a:tblPr firstRow="1" firstCol="1" bandRow="1"/>
              <a:tblGrid>
                <a:gridCol w="1356133">
                  <a:extLst>
                    <a:ext uri="{9D8B030D-6E8A-4147-A177-3AD203B41FA5}">
                      <a16:colId xmlns:a16="http://schemas.microsoft.com/office/drawing/2014/main" val="2296016669"/>
                    </a:ext>
                  </a:extLst>
                </a:gridCol>
                <a:gridCol w="27789">
                  <a:extLst>
                    <a:ext uri="{9D8B030D-6E8A-4147-A177-3AD203B41FA5}">
                      <a16:colId xmlns:a16="http://schemas.microsoft.com/office/drawing/2014/main" val="710409043"/>
                    </a:ext>
                  </a:extLst>
                </a:gridCol>
                <a:gridCol w="505942">
                  <a:extLst>
                    <a:ext uri="{9D8B030D-6E8A-4147-A177-3AD203B41FA5}">
                      <a16:colId xmlns:a16="http://schemas.microsoft.com/office/drawing/2014/main" val="1341596285"/>
                    </a:ext>
                  </a:extLst>
                </a:gridCol>
                <a:gridCol w="556476">
                  <a:extLst>
                    <a:ext uri="{9D8B030D-6E8A-4147-A177-3AD203B41FA5}">
                      <a16:colId xmlns:a16="http://schemas.microsoft.com/office/drawing/2014/main" val="516140065"/>
                    </a:ext>
                  </a:extLst>
                </a:gridCol>
                <a:gridCol w="557077">
                  <a:extLst>
                    <a:ext uri="{9D8B030D-6E8A-4147-A177-3AD203B41FA5}">
                      <a16:colId xmlns:a16="http://schemas.microsoft.com/office/drawing/2014/main" val="3478243571"/>
                    </a:ext>
                  </a:extLst>
                </a:gridCol>
                <a:gridCol w="557077">
                  <a:extLst>
                    <a:ext uri="{9D8B030D-6E8A-4147-A177-3AD203B41FA5}">
                      <a16:colId xmlns:a16="http://schemas.microsoft.com/office/drawing/2014/main" val="769306308"/>
                    </a:ext>
                  </a:extLst>
                </a:gridCol>
                <a:gridCol w="528802">
                  <a:extLst>
                    <a:ext uri="{9D8B030D-6E8A-4147-A177-3AD203B41FA5}">
                      <a16:colId xmlns:a16="http://schemas.microsoft.com/office/drawing/2014/main" val="3730228052"/>
                    </a:ext>
                  </a:extLst>
                </a:gridCol>
                <a:gridCol w="133554">
                  <a:extLst>
                    <a:ext uri="{9D8B030D-6E8A-4147-A177-3AD203B41FA5}">
                      <a16:colId xmlns:a16="http://schemas.microsoft.com/office/drawing/2014/main" val="3566396221"/>
                    </a:ext>
                  </a:extLst>
                </a:gridCol>
                <a:gridCol w="578133">
                  <a:extLst>
                    <a:ext uri="{9D8B030D-6E8A-4147-A177-3AD203B41FA5}">
                      <a16:colId xmlns:a16="http://schemas.microsoft.com/office/drawing/2014/main" val="4005669289"/>
                    </a:ext>
                  </a:extLst>
                </a:gridCol>
                <a:gridCol w="540232">
                  <a:extLst>
                    <a:ext uri="{9D8B030D-6E8A-4147-A177-3AD203B41FA5}">
                      <a16:colId xmlns:a16="http://schemas.microsoft.com/office/drawing/2014/main" val="3443755292"/>
                    </a:ext>
                  </a:extLst>
                </a:gridCol>
                <a:gridCol w="696046">
                  <a:extLst>
                    <a:ext uri="{9D8B030D-6E8A-4147-A177-3AD203B41FA5}">
                      <a16:colId xmlns:a16="http://schemas.microsoft.com/office/drawing/2014/main" val="1244955919"/>
                    </a:ext>
                  </a:extLst>
                </a:gridCol>
                <a:gridCol w="557077">
                  <a:extLst>
                    <a:ext uri="{9D8B030D-6E8A-4147-A177-3AD203B41FA5}">
                      <a16:colId xmlns:a16="http://schemas.microsoft.com/office/drawing/2014/main" val="1922490620"/>
                    </a:ext>
                  </a:extLst>
                </a:gridCol>
                <a:gridCol w="528802">
                  <a:extLst>
                    <a:ext uri="{9D8B030D-6E8A-4147-A177-3AD203B41FA5}">
                      <a16:colId xmlns:a16="http://schemas.microsoft.com/office/drawing/2014/main" val="3114391911"/>
                    </a:ext>
                  </a:extLst>
                </a:gridCol>
              </a:tblGrid>
              <a:tr h="286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Medicare Advantage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care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305779"/>
                  </a:ext>
                </a:extLst>
              </a:tr>
              <a:tr h="346519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917347"/>
                  </a:ext>
                </a:extLst>
              </a:tr>
              <a:tr h="34651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years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350,359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70,836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169,180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37,853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72,490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16,032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2,945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6,534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4,802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77774"/>
                  </a:ext>
                </a:extLst>
              </a:tr>
              <a:tr h="324861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$17,757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$16,051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$15,708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$26,314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$19,737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$27,289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$26,869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$25,394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$35,886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$26,989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4871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249925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$20,238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$16,993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$18,456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$21,153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$27,172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$27,963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$45,841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$29,063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$27,172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055160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$18,399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$14,977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$16,476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$31,252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$20,080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$28,435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$27,221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$41,549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$28,127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$28,435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662412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$18,411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$16,221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$16,645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$27,323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$20,342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$23,993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$24,890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$33,114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$26,535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$23,993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1642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$17,602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$16,536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$15,505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$26,061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$19,339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$29,480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$23,935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$29,858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$24,574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$29,480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01759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$15,161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$15,931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$13,307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$19,254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$17,391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$24,092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$20,803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$23,593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$19,529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$24,092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411698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78793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$18,745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$17,096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$16,836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$27,768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$19,949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$27,717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$26,428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$38,560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$27,726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$27,717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82077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$16,936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$15,071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$14,841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$25,094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$19,550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$25,316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$23,820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$31,944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$25,683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$25,316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346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72996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$18,655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$18,145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$16,437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$25,779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$20,591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$27,390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$27,099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$25,287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$35,284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$27,487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662379"/>
                  </a:ext>
                </a:extLst>
              </a:tr>
              <a:tr h="34651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$13,489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$10,069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$12,821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$21,514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$14,478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$19,682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$13,956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$17,829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$24,685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$26,569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682107"/>
                  </a:ext>
                </a:extLst>
              </a:tr>
              <a:tr h="224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$16,545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$13,617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$14,579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$27,751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$18,631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$27,686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$27,816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$26,475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$38,685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$25,260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3668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56642" y="5703743"/>
            <a:ext cx="706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Optum Clinformatics™. Abbreviations: CKD, chronic kidney disease; ESRD, end-stage renal disease; Unk/unspc, CKD stage unknown or unspecified.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7.7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 Parts A, B, and D fee-for-service spending for CKD patients with, aged 65 and older, by CKD stage, age, sex, and race,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49993"/>
              </p:ext>
            </p:extLst>
          </p:nvPr>
        </p:nvGraphicFramePr>
        <p:xfrm>
          <a:off x="1087437" y="1143000"/>
          <a:ext cx="6969125" cy="43957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5360">
                  <a:extLst>
                    <a:ext uri="{9D8B030D-6E8A-4147-A177-3AD203B41FA5}">
                      <a16:colId xmlns:a16="http://schemas.microsoft.com/office/drawing/2014/main" val="2045900687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11354371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85227814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46169317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961474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958055346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67428112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272078289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30733999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849139145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3059487845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201176075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098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9485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years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1,202,549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128,812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594,206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120,943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358,589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1,564,729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153,255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682,630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129,606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599,238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6415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$25,386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$21,872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$24,986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$33,107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$24,708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$24,877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$32,671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$23,480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54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5525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$24,704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$20,387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$24,908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$23,152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$23,643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$21,975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$25,439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$34,027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$21,248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406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$23,604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$19,389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$23,191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$32,814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$23,305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$23,728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$20,446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$24,415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$31,653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2202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$24,944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$22,135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$24,224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$32,342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$24,790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$24,873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$21,861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$24,822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$33,501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$23,834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054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$26,131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$22,499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$25,907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$32,660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$25,641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$31,797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4693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$27,935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$27,447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$27,135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$32,671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$27,413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$26,592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$26,089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$32,614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$26,632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0074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333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$24,355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$33,343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$23,660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$24,178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$22,149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$24,529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$32,248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$22,652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303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$26,174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$22,778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$25,627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$32,910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$25,766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$25,556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$23,036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$25,761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$24,244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5311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714947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$25,145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$21,348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$32,129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$24,396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$24,788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$25,118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$23,478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9439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$27,126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$23,396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$25,293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$37,237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$27,145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$26,168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$25,623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$36,148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$24,927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99487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$24,968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$24,044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$23,808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$34,054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$24,066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$23,769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$22,539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$24,583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$32,358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$21,599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2595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85349" y="5645729"/>
            <a:ext cx="6969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Abbreviations: CKD, chronic kidney disease; ESRD, end-stage renal disease; Unk/unspc, CKD stage unknown or unspecified.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1292"/>
            <a:ext cx="9144000" cy="723900"/>
          </a:xfrm>
        </p:spPr>
        <p:txBody>
          <a:bodyPr/>
          <a:lstStyle/>
          <a:p>
            <a:r>
              <a:rPr lang="en-US" sz="19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19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7.8 </a:t>
            </a:r>
            <a:r>
              <a:rPr lang="en-US" sz="19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 Advantage and managed care spending for CKD patients with diabetes, aged 65 and older, by CKD stage, age, sex, and race, </a:t>
            </a:r>
            <a:r>
              <a:rPr lang="en-US" sz="19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847753"/>
              </p:ext>
            </p:extLst>
          </p:nvPr>
        </p:nvGraphicFramePr>
        <p:xfrm>
          <a:off x="1143000" y="1116965"/>
          <a:ext cx="6858000" cy="44075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63930">
                  <a:extLst>
                    <a:ext uri="{9D8B030D-6E8A-4147-A177-3AD203B41FA5}">
                      <a16:colId xmlns:a16="http://schemas.microsoft.com/office/drawing/2014/main" val="1894372915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371788079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423186607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521647106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101166664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32564443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813914004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1071130946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233359448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62455038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4023094910"/>
                    </a:ext>
                  </a:extLst>
                </a:gridCol>
                <a:gridCol w="581660">
                  <a:extLst>
                    <a:ext uri="{9D8B030D-6E8A-4147-A177-3AD203B41FA5}">
                      <a16:colId xmlns:a16="http://schemas.microsoft.com/office/drawing/2014/main" val="299195669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Medicare Advantage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care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0614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779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years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169,933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36,448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78,671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19,927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34,887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1,963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947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$20,066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$18,014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$18,305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$30,438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$20,256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$30,085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$29,580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$28,857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$40,934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$27,382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721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667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$22,819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$18,630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$21,982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$37,769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$22,060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$32,165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$29,730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$32,715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$51,024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$27,152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85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$20,443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$17,046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$18,762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$34,665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$20,469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$30,947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$28,247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$29,552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$42,224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$30,225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259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$20,287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$18,195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$18,954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$30,031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$20,082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$30,153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$29,062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$28,802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$37,813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$28,707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9908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$19,474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$18,477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$17,322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$29,088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$19,658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$27,405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$35,741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$23,699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$32,824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$25,213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706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$17,150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$18,149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$15,238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$22,104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$17,973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$23,650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$26,235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$22,955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$25,248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$22,205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9809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2795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$20,438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$18,826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$18,805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$30,954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$19,950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$30,792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$31,236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$29,317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$45,524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$25,997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44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$19,725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$17,185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$17,867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$29,985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$20,544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$28,729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$26,324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$28,036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$33,388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$29,361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82209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708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$21,777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$21,466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$30,212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$21,888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$30,043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$30,565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$28,207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$39,625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$27,941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2326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$14,619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$10,894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$14,592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$24,679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$13,445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$20,035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$17,429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$18,962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$24,341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$22,318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4269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$18,148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$14,814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$16,533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$31,354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$18,496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$31,290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$28,702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$31,656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$46,461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$26,432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28587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55626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Optum Clinformatics™. Abbreviations: CKD, chronic kidney disease; ESRD, end-stage renal disease; Unk/unspc, CKD stage unknown or unspecified.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7.9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 Parts A, B, and D fee-for-service spending for CKD patients with heart failure, aged 65 and older, by CKD stage, age, sex, race, and year,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94447"/>
              </p:ext>
            </p:extLst>
          </p:nvPr>
        </p:nvGraphicFramePr>
        <p:xfrm>
          <a:off x="897522" y="1416616"/>
          <a:ext cx="7237611" cy="43929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7346">
                  <a:extLst>
                    <a:ext uri="{9D8B030D-6E8A-4147-A177-3AD203B41FA5}">
                      <a16:colId xmlns:a16="http://schemas.microsoft.com/office/drawing/2014/main" val="310007534"/>
                    </a:ext>
                  </a:extLst>
                </a:gridCol>
                <a:gridCol w="652145">
                  <a:extLst>
                    <a:ext uri="{9D8B030D-6E8A-4147-A177-3AD203B41FA5}">
                      <a16:colId xmlns:a16="http://schemas.microsoft.com/office/drawing/2014/main" val="770084808"/>
                    </a:ext>
                  </a:extLst>
                </a:gridCol>
                <a:gridCol w="604520">
                  <a:extLst>
                    <a:ext uri="{9D8B030D-6E8A-4147-A177-3AD203B41FA5}">
                      <a16:colId xmlns:a16="http://schemas.microsoft.com/office/drawing/2014/main" val="2048480758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186168030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1769730421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4143068840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3946680384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3922927082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570319508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336723435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396382399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437694957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0837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years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660,426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57,097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330,474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83,233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189,622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752,556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64,737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379,373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88,744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219,701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3452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$35,986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$33,929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$35,666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$41,519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$34,735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$36,291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$34,604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$35,526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$41,496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$36,008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9454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2897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$39,993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$36,445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$39,285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$50,581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$38,097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$40,114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$38,820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$40,323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$47,286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$38,072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598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$37,006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$31,130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$37,176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$42,916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$36,281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$39,302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$34,516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$39,155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$42,003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$40,068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339088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$36,622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$35,836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$36,073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$41,927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$35,632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$37,129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$35,314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$36,343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$44,253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$36,424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272329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$35,532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$33,653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$35,623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$39,917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$33,932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$35,066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$32,929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$33,951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$42,310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$34,702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25165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$34,014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$33,384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$33,527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$38,856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$32,748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$33,571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$32,648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$37,845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$33,267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27564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657726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$35,131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$32,898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$34,802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$41,353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$33,834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$35,546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$33,684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$34,895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$41,333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$35,060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477799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$36,800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$34,948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$36,518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$41,658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$35,576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$35,574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$36,153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$41,633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$36,856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89193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89874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$35,352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$33,103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$35,207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$40,043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$34,293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$35,690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$34,129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$34,948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$40,120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$35,732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712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$39,567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$34,923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$38,751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$48,514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$37,464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$39,825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$35,848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$39,255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$46,995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$38,235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7104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$38,735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$43,312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$37,110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$45,230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$36,570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$38,715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$39,151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$37,912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$47,167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$36,165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2396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1041379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2015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0300" y="1052489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2016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1752600" y="5852329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Abbreviations: CKD, chronic kidney disease; ESRD, end-stage renal disease; Unk/unspc, CKD stage unknown or unspecified.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7.10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 Advantage and managed care spending for CKD patients with heart failure, aged 65 and older, by CKD stage, age, sex, and race,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94558"/>
              </p:ext>
            </p:extLst>
          </p:nvPr>
        </p:nvGraphicFramePr>
        <p:xfrm>
          <a:off x="524613" y="914218"/>
          <a:ext cx="7971687" cy="5001192"/>
        </p:xfrm>
        <a:graphic>
          <a:graphicData uri="http://schemas.openxmlformats.org/drawingml/2006/table">
            <a:tbl>
              <a:tblPr firstRow="1" firstCol="1" bandRow="1"/>
              <a:tblGrid>
                <a:gridCol w="1497262">
                  <a:extLst>
                    <a:ext uri="{9D8B030D-6E8A-4147-A177-3AD203B41FA5}">
                      <a16:colId xmlns:a16="http://schemas.microsoft.com/office/drawing/2014/main" val="506311043"/>
                    </a:ext>
                  </a:extLst>
                </a:gridCol>
                <a:gridCol w="143532">
                  <a:extLst>
                    <a:ext uri="{9D8B030D-6E8A-4147-A177-3AD203B41FA5}">
                      <a16:colId xmlns:a16="http://schemas.microsoft.com/office/drawing/2014/main" val="1674833990"/>
                    </a:ext>
                  </a:extLst>
                </a:gridCol>
                <a:gridCol w="463785">
                  <a:extLst>
                    <a:ext uri="{9D8B030D-6E8A-4147-A177-3AD203B41FA5}">
                      <a16:colId xmlns:a16="http://schemas.microsoft.com/office/drawing/2014/main" val="1707034315"/>
                    </a:ext>
                  </a:extLst>
                </a:gridCol>
                <a:gridCol w="572448">
                  <a:extLst>
                    <a:ext uri="{9D8B030D-6E8A-4147-A177-3AD203B41FA5}">
                      <a16:colId xmlns:a16="http://schemas.microsoft.com/office/drawing/2014/main" val="2358750013"/>
                    </a:ext>
                  </a:extLst>
                </a:gridCol>
                <a:gridCol w="572448">
                  <a:extLst>
                    <a:ext uri="{9D8B030D-6E8A-4147-A177-3AD203B41FA5}">
                      <a16:colId xmlns:a16="http://schemas.microsoft.com/office/drawing/2014/main" val="1577782413"/>
                    </a:ext>
                  </a:extLst>
                </a:gridCol>
                <a:gridCol w="572448">
                  <a:extLst>
                    <a:ext uri="{9D8B030D-6E8A-4147-A177-3AD203B41FA5}">
                      <a16:colId xmlns:a16="http://schemas.microsoft.com/office/drawing/2014/main" val="3340065621"/>
                    </a:ext>
                  </a:extLst>
                </a:gridCol>
                <a:gridCol w="808773">
                  <a:extLst>
                    <a:ext uri="{9D8B030D-6E8A-4147-A177-3AD203B41FA5}">
                      <a16:colId xmlns:a16="http://schemas.microsoft.com/office/drawing/2014/main" val="3588634068"/>
                    </a:ext>
                  </a:extLst>
                </a:gridCol>
                <a:gridCol w="207557">
                  <a:extLst>
                    <a:ext uri="{9D8B030D-6E8A-4147-A177-3AD203B41FA5}">
                      <a16:colId xmlns:a16="http://schemas.microsoft.com/office/drawing/2014/main" val="2617912335"/>
                    </a:ext>
                  </a:extLst>
                </a:gridCol>
                <a:gridCol w="607317">
                  <a:extLst>
                    <a:ext uri="{9D8B030D-6E8A-4147-A177-3AD203B41FA5}">
                      <a16:colId xmlns:a16="http://schemas.microsoft.com/office/drawing/2014/main" val="2622769498"/>
                    </a:ext>
                  </a:extLst>
                </a:gridCol>
                <a:gridCol w="572448">
                  <a:extLst>
                    <a:ext uri="{9D8B030D-6E8A-4147-A177-3AD203B41FA5}">
                      <a16:colId xmlns:a16="http://schemas.microsoft.com/office/drawing/2014/main" val="3818848308"/>
                    </a:ext>
                  </a:extLst>
                </a:gridCol>
                <a:gridCol w="572448">
                  <a:extLst>
                    <a:ext uri="{9D8B030D-6E8A-4147-A177-3AD203B41FA5}">
                      <a16:colId xmlns:a16="http://schemas.microsoft.com/office/drawing/2014/main" val="573083444"/>
                    </a:ext>
                  </a:extLst>
                </a:gridCol>
                <a:gridCol w="572448">
                  <a:extLst>
                    <a:ext uri="{9D8B030D-6E8A-4147-A177-3AD203B41FA5}">
                      <a16:colId xmlns:a16="http://schemas.microsoft.com/office/drawing/2014/main" val="3783670413"/>
                    </a:ext>
                  </a:extLst>
                </a:gridCol>
                <a:gridCol w="808773">
                  <a:extLst>
                    <a:ext uri="{9D8B030D-6E8A-4147-A177-3AD203B41FA5}">
                      <a16:colId xmlns:a16="http://schemas.microsoft.com/office/drawing/2014/main" val="4211522140"/>
                    </a:ext>
                  </a:extLst>
                </a:gridCol>
              </a:tblGrid>
              <a:tr h="20733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Medicare Advantage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care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90011"/>
                  </a:ext>
                </a:extLst>
              </a:tr>
              <a:tr h="360590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Unk/ Unspc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648980"/>
                  </a:ext>
                </a:extLst>
              </a:tr>
              <a:tr h="280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years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74,824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14,160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35,035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10,933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14,697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3,132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783423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$29,158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$30,079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$26,155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$37,063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$29,550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$43,047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$45,986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$43,565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$47,448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$37,476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22243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919799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$39,570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$39,471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$37,984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$48,091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$37,586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$60,018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$64,900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$68,670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$63,410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$46,224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24560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$34,879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$33,139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$31,908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$48,930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$33,058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$51,973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$49,037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$52,791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$61,756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$47,758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47590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$32,857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$33,107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$30,207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$42,309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$32,079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$37,381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$32,973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$40,399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$42,768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$32,597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836571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$27,510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$24,745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$36,553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$27,075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$38,351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$45,237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$39,906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$35,767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$31,106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415054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$21,381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$23,538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$19,169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$25,115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$22,496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$26,505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$29,758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$25,309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$33,010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$22,180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08285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9196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$29,982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$30,449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$27,358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$37,716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$29,941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$43,976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$43,990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$45,970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$51,554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$36,552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11737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$28,406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$29,670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$25,105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$36,485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$29,212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$41,479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$49,337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$39,623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$41,231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$38,960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13637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283772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$29,348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$31,528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$26,268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$35,957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$29,994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$41,251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$42,145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$41,520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$48,100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$36,261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234651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$24,994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$20,677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$25,183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$32,092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$22,611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$33,798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$38,872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$15,882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$13,468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$55,978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233520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$29,041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$28,039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$25,968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$39,652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$29,064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164" marR="201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$50,436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$59,821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$53,558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$45,521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$40,594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64" marR="201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24518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57350" y="5915410"/>
            <a:ext cx="6953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Optum Clinformatics™. n/a: data not shown due to limited number of patients. Abbreviations: CKD, chronic kidney disease; ESRD, end-stage renal disease; Unk/unspc, CKD stage unknown or unspecified.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Medicare Parts A, B, and D fee-for-service spending for general Medicare population aged 65 and older and for those with CKD,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1996-2016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143000"/>
            <a:ext cx="1475360" cy="43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2070" y="5677278"/>
            <a:ext cx="6624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Abbreviations: CKD, chronic kidney disease; DM, diabetes mellitus; ESRD, end-stage renal disease; HF, heart failure.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03964"/>
            <a:ext cx="6553207" cy="39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Medicare Parts A, B, and D fee-for-service spending for general Medicare population aged 65 and older and for those with CKD,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1996-2016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86418" y="1093054"/>
            <a:ext cx="2371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600"/>
              </a:spcBef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Patients with diabetes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7" y="1553092"/>
            <a:ext cx="6553207" cy="3934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397" y="5598974"/>
            <a:ext cx="655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Medicare 5% sample. Abbreviations: CKD, chronic kidney disease; DM, diabetes mellitus; ESRD, end-stage renal disease; HF, heart failure.</a:t>
            </a:r>
          </a:p>
        </p:txBody>
      </p:sp>
    </p:spTree>
    <p:extLst>
      <p:ext uri="{BB962C8B-B14F-4D97-AF65-F5344CB8AC3E}">
        <p14:creationId xmlns:p14="http://schemas.microsoft.com/office/powerpoint/2010/main" val="1912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Medicare Parts A, B, and D fee-for-service spending for general Medicare population aged 65 and older and for those with CKD,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1996-2016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21" y="1028700"/>
            <a:ext cx="2712955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3" y="1621722"/>
            <a:ext cx="6438907" cy="3866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394" y="5520798"/>
            <a:ext cx="655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Medicare 5% sample. Abbreviations: CKD, chronic kidney disease; DM, diabetes mellitus; ESRD, end-stage renal disease; HF, heart failure.</a:t>
            </a:r>
          </a:p>
        </p:txBody>
      </p:sp>
    </p:spTree>
    <p:extLst>
      <p:ext uri="{BB962C8B-B14F-4D97-AF65-F5344CB8AC3E}">
        <p14:creationId xmlns:p14="http://schemas.microsoft.com/office/powerpoint/2010/main" val="15573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711" y="5443"/>
            <a:ext cx="8229600" cy="1143000"/>
          </a:xfrm>
        </p:spPr>
        <p:txBody>
          <a:bodyPr/>
          <a:lstStyle/>
          <a:p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7.1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Prevalent Medicare fee-for-service patient counts and spending for beneficiaries aged 65 and older, by diabetes, heart failure, and/or CKD, </a:t>
            </a:r>
            <a:r>
              <a:rPr lang="en-US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362700"/>
            <a:ext cx="3121423" cy="591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0161"/>
              </p:ext>
            </p:extLst>
          </p:nvPr>
        </p:nvGraphicFramePr>
        <p:xfrm>
          <a:off x="804893" y="1102532"/>
          <a:ext cx="7455237" cy="43513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6555">
                  <a:extLst>
                    <a:ext uri="{9D8B030D-6E8A-4147-A177-3AD203B41FA5}">
                      <a16:colId xmlns:a16="http://schemas.microsoft.com/office/drawing/2014/main" val="679361207"/>
                    </a:ext>
                  </a:extLst>
                </a:gridCol>
                <a:gridCol w="1081444">
                  <a:extLst>
                    <a:ext uri="{9D8B030D-6E8A-4147-A177-3AD203B41FA5}">
                      <a16:colId xmlns:a16="http://schemas.microsoft.com/office/drawing/2014/main" val="260452531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632210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24598263"/>
                    </a:ext>
                  </a:extLst>
                </a:gridCol>
                <a:gridCol w="1085427">
                  <a:extLst>
                    <a:ext uri="{9D8B030D-6E8A-4147-A177-3AD203B41FA5}">
                      <a16:colId xmlns:a16="http://schemas.microsoft.com/office/drawing/2014/main" val="2007525843"/>
                    </a:ext>
                  </a:extLst>
                </a:gridCol>
                <a:gridCol w="883411">
                  <a:extLst>
                    <a:ext uri="{9D8B030D-6E8A-4147-A177-3AD203B41FA5}">
                      <a16:colId xmlns:a16="http://schemas.microsoft.com/office/drawing/2014/main" val="1810814818"/>
                    </a:ext>
                  </a:extLst>
                </a:gridCol>
              </a:tblGrid>
              <a:tr h="380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U.S. Medicare Population</a:t>
                      </a:r>
                    </a:p>
                  </a:txBody>
                  <a:tcPr marL="0" marR="66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Spending (millions, U.S. 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PPPY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(U.S. 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66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</a:t>
                      </a:r>
                      <a:b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522483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24,247,520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$271,334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$11,534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223483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HF or CKD or DM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8,246,040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$139,538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711585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only (- DM &amp; HF)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1,176,200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$18,139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699982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only (- HF &amp; CKD)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3,730,480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$44,533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778886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 only (- DM &amp; CKD)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860,780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$21,808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903082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only (- HF)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1,183,580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$21,738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$19,243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998021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only (- 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367,500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45327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only (- CKD)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424,260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$10,445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890249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and DM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503,240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$39,506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636684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 or DM or HF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16,001,480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$131,796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648060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 (+/- DM &amp; HF)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3,230,520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625884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DM (+/- CKD &amp; HF)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5,841,560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$93,904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$16,769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703730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HF (+/- DM &amp; CKD)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2,155,780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$55,128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$28,378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222014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(+/- HF)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1,686,820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$38,925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$24,877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818418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(+/- 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870,740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$27,311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$36,291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43788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(+/- CKD)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927,500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0165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0268" y="5620303"/>
            <a:ext cx="664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Medicare 5% sample. Abbreviations: CKD, chronic kidney disease; ESRD, end-stage renal disease; HF, heart failure; DM, diabetes mellitus; PPPY, per-person per-year.</a:t>
            </a:r>
          </a:p>
        </p:txBody>
      </p:sp>
    </p:spTree>
    <p:extLst>
      <p:ext uri="{BB962C8B-B14F-4D97-AF65-F5344CB8AC3E}">
        <p14:creationId xmlns:p14="http://schemas.microsoft.com/office/powerpoint/2010/main" val="3261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7.4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in total Medicare Parts A, B, and D fee-for-service spending for CKD patients aged 65 and older, by claim type,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2004-2016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2993" y="5257800"/>
            <a:ext cx="6858014" cy="92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Part D data occurring since 2006. Abbreviations: CKD, chronic kidney disease; ESRD, end-stage renal disease.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45365"/>
            <a:ext cx="6858014" cy="38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7.5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Medicare fee-for-service inpatient spending for CKD patients aged 65 and older, by cause of hospitalization,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2004-2016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1611" y="5393440"/>
            <a:ext cx="6553200" cy="92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Part D data occurring since 2006. Abbreviations: CKD, chronic kidney disease; ESRD, end-stage renal disease.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64560"/>
            <a:ext cx="6858014" cy="39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7.6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Medicare, Medicare advantage, and managed care spending for the CKD patients aged 65 and older, by diabetes and heart failure,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2006-2016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544" y="1201211"/>
            <a:ext cx="2591025" cy="43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2500" y="5370703"/>
            <a:ext cx="6303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Clinformatics™. Abbreviations: CKD, chronic kidney disease; DM, diabetes mellitus; ESRD, end-stage renal disease; HF, heart failure; PPPY, per person per year.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00" y="1734366"/>
            <a:ext cx="6303562" cy="35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7.6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Medicare, Medicare advantage, and managed care spending for the CKD patients aged 65 and older, by diabetes and heart failure,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2006-2016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49" y="1146047"/>
            <a:ext cx="2280102" cy="438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7293" y="5335127"/>
            <a:ext cx="6438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Clinformatics™. Abbreviations: CKD, chronic kidney disease; DM, diabetes mellitus; ESRD, end-stage renal disease; HF, heart failure; PPPY, per person per year.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60" y="1696259"/>
            <a:ext cx="6438907" cy="36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7.6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Medicare, Medicare advantage, and managed care spending for the CKD patients aged 65 and older, by diabetes and heart failure,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2006-2016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486" y="1169976"/>
            <a:ext cx="1707028" cy="432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7641" y="5448300"/>
            <a:ext cx="655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Clinformatics™. Abbreviations: CKD, chronic kidney disease; DM, diabetes mellitus; ESRD, end-stage renal disease; HF, heart failure; PPPY, per person per year.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1" y="1542778"/>
            <a:ext cx="6553207" cy="36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1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7.11 Overall CKD percentage for Medicare, Medicare advantage, and managed care beneficiaries aged 65 and older, by CKD stage, and year, ESRD excluded, </a:t>
            </a:r>
            <a:r>
              <a:rPr lang="en-US" sz="1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2006-2016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6510" y="3731086"/>
            <a:ext cx="11793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Optum Clinformatics™. Abbreviations: CKD, chronic kidney disease; FFS, fee-for-service; ESRD, end-stage renal disease.</a:t>
            </a: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12236"/>
              </p:ext>
            </p:extLst>
          </p:nvPr>
        </p:nvGraphicFramePr>
        <p:xfrm>
          <a:off x="1997146" y="685278"/>
          <a:ext cx="6156254" cy="5562600"/>
        </p:xfrm>
        <a:graphic>
          <a:graphicData uri="http://schemas.openxmlformats.org/drawingml/2006/table">
            <a:tbl>
              <a:tblPr firstRow="1" firstCol="1" bandRow="1"/>
              <a:tblGrid>
                <a:gridCol w="792714">
                  <a:extLst>
                    <a:ext uri="{9D8B030D-6E8A-4147-A177-3AD203B41FA5}">
                      <a16:colId xmlns:a16="http://schemas.microsoft.com/office/drawing/2014/main" val="1200995222"/>
                    </a:ext>
                  </a:extLst>
                </a:gridCol>
                <a:gridCol w="1287080">
                  <a:extLst>
                    <a:ext uri="{9D8B030D-6E8A-4147-A177-3AD203B41FA5}">
                      <a16:colId xmlns:a16="http://schemas.microsoft.com/office/drawing/2014/main" val="3593982159"/>
                    </a:ext>
                  </a:extLst>
                </a:gridCol>
                <a:gridCol w="774318">
                  <a:extLst>
                    <a:ext uri="{9D8B030D-6E8A-4147-A177-3AD203B41FA5}">
                      <a16:colId xmlns:a16="http://schemas.microsoft.com/office/drawing/2014/main" val="3935961500"/>
                    </a:ext>
                  </a:extLst>
                </a:gridCol>
                <a:gridCol w="791780">
                  <a:extLst>
                    <a:ext uri="{9D8B030D-6E8A-4147-A177-3AD203B41FA5}">
                      <a16:colId xmlns:a16="http://schemas.microsoft.com/office/drawing/2014/main" val="148589529"/>
                    </a:ext>
                  </a:extLst>
                </a:gridCol>
                <a:gridCol w="169565">
                  <a:extLst>
                    <a:ext uri="{9D8B030D-6E8A-4147-A177-3AD203B41FA5}">
                      <a16:colId xmlns:a16="http://schemas.microsoft.com/office/drawing/2014/main" val="3206262111"/>
                    </a:ext>
                  </a:extLst>
                </a:gridCol>
                <a:gridCol w="1075942">
                  <a:extLst>
                    <a:ext uri="{9D8B030D-6E8A-4147-A177-3AD203B41FA5}">
                      <a16:colId xmlns:a16="http://schemas.microsoft.com/office/drawing/2014/main" val="1703475625"/>
                    </a:ext>
                  </a:extLst>
                </a:gridCol>
                <a:gridCol w="1264855">
                  <a:extLst>
                    <a:ext uri="{9D8B030D-6E8A-4147-A177-3AD203B41FA5}">
                      <a16:colId xmlns:a16="http://schemas.microsoft.com/office/drawing/2014/main" val="59612657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Insurance Plan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Stages </a:t>
                      </a:r>
                      <a:b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&amp;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 </a:t>
                      </a:r>
                      <a:endParaRPr lang="en-US" sz="1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Stages </a:t>
                      </a:r>
                      <a:endParaRPr lang="en-US" sz="1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 </a:t>
                      </a:r>
                      <a:endParaRPr lang="en-US" sz="1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  <a:r>
                        <a:rPr lang="en-US" sz="10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03965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17546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endParaRPr lang="en-US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4616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endParaRPr lang="en-US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503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30519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endParaRPr lang="en-US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4822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endParaRPr lang="en-US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57366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0157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endParaRPr lang="en-US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30197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4597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32271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14673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15592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1821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79199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3245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5524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999067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49977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90230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85350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00331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51647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endParaRPr lang="en-US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2341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8768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277779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844779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7012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66289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29.6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57618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69990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FFS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46.7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34.4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02993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Managed care 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30.2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96307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 Advantage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20.1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20.8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72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4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vol 1 Table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7.2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Prevalent Medicare Advantage and managed care spending for beneficiaries aged 65 and older, by diabetes, heart failure, </a:t>
            </a:r>
            <a:b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and/or CKD,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06540"/>
              </p:ext>
            </p:extLst>
          </p:nvPr>
        </p:nvGraphicFramePr>
        <p:xfrm>
          <a:off x="685800" y="1143000"/>
          <a:ext cx="7854550" cy="4364399"/>
        </p:xfrm>
        <a:graphic>
          <a:graphicData uri="http://schemas.openxmlformats.org/drawingml/2006/table">
            <a:tbl>
              <a:tblPr firstRow="1" firstCol="1" bandRow="1"/>
              <a:tblGrid>
                <a:gridCol w="2214823">
                  <a:extLst>
                    <a:ext uri="{9D8B030D-6E8A-4147-A177-3AD203B41FA5}">
                      <a16:colId xmlns:a16="http://schemas.microsoft.com/office/drawing/2014/main" val="581178257"/>
                    </a:ext>
                  </a:extLst>
                </a:gridCol>
                <a:gridCol w="797210">
                  <a:extLst>
                    <a:ext uri="{9D8B030D-6E8A-4147-A177-3AD203B41FA5}">
                      <a16:colId xmlns:a16="http://schemas.microsoft.com/office/drawing/2014/main" val="2057934638"/>
                    </a:ext>
                  </a:extLst>
                </a:gridCol>
                <a:gridCol w="874167">
                  <a:extLst>
                    <a:ext uri="{9D8B030D-6E8A-4147-A177-3AD203B41FA5}">
                      <a16:colId xmlns:a16="http://schemas.microsoft.com/office/drawing/2014/main" val="3637774985"/>
                    </a:ext>
                  </a:extLst>
                </a:gridCol>
                <a:gridCol w="1048835">
                  <a:extLst>
                    <a:ext uri="{9D8B030D-6E8A-4147-A177-3AD203B41FA5}">
                      <a16:colId xmlns:a16="http://schemas.microsoft.com/office/drawing/2014/main" val="3170694683"/>
                    </a:ext>
                  </a:extLst>
                </a:gridCol>
                <a:gridCol w="199303">
                  <a:extLst>
                    <a:ext uri="{9D8B030D-6E8A-4147-A177-3AD203B41FA5}">
                      <a16:colId xmlns:a16="http://schemas.microsoft.com/office/drawing/2014/main" val="2852095065"/>
                    </a:ext>
                  </a:extLst>
                </a:gridCol>
                <a:gridCol w="797210">
                  <a:extLst>
                    <a:ext uri="{9D8B030D-6E8A-4147-A177-3AD203B41FA5}">
                      <a16:colId xmlns:a16="http://schemas.microsoft.com/office/drawing/2014/main" val="3774247473"/>
                    </a:ext>
                  </a:extLst>
                </a:gridCol>
                <a:gridCol w="888352">
                  <a:extLst>
                    <a:ext uri="{9D8B030D-6E8A-4147-A177-3AD203B41FA5}">
                      <a16:colId xmlns:a16="http://schemas.microsoft.com/office/drawing/2014/main" val="4051679963"/>
                    </a:ext>
                  </a:extLst>
                </a:gridCol>
                <a:gridCol w="1034650">
                  <a:extLst>
                    <a:ext uri="{9D8B030D-6E8A-4147-A177-3AD203B41FA5}">
                      <a16:colId xmlns:a16="http://schemas.microsoft.com/office/drawing/2014/main" val="1682573063"/>
                    </a:ext>
                  </a:extLst>
                </a:gridCol>
              </a:tblGrid>
              <a:tr h="230771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Medicare Advantage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care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79143"/>
                  </a:ext>
                </a:extLst>
              </a:tr>
              <a:tr h="428223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PPPY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(U.S. 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PPPY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(U.S. 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213532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$10,356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$12,176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50186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HF or CKD or DM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$15,362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49.97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$20,562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15898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only (- DM &amp;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$13,418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$22,124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18480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only (- HF &amp;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$11,942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17.92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$15,627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37868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 only (- DM &amp;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$18,291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$24,352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75548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only (-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$16,051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$25,132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095032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only (- 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$24,601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$37,903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258944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only (-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$23,949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$32,561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161042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and DM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$33,143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$48,110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82853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 or DM or HF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$7,813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50.03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$9,527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75.85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59.47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162146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 (+/- DM &amp;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$17,757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$27,289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48654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DM (+/- CKD &amp;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$14,968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23.92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$19,164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615697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HF (+/- DM &amp;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$24,063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$32,359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69700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(+/-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$20,066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$30,085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70222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(+/- 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$29,158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$43,047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11440"/>
                  </a:ext>
                </a:extLst>
              </a:tr>
              <a:tr h="230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(+/-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$28,988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$39,754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8049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5617450"/>
            <a:ext cx="762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Optum Clinformatics™. Abbreviations: CKD, chronic kidney disease; ESRD, end-stage renal disease; HF, heart failure; DM, diabetes mellitus; PPPY, per-person per-year. Numbers of ‘All’ patients included in this table are 2,536,831 and 236,268 for Medicare Advantage and Commercial managed care respectively.</a:t>
            </a:r>
            <a:endParaRPr lang="en-US" sz="9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Prevalent Medicare fee-for-service patient counts and spending for beneficiaries younger than age 65, by diabetes, heart failure, and/or CKD, </a:t>
            </a:r>
            <a:r>
              <a:rPr lang="en-US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09340"/>
              </p:ext>
            </p:extLst>
          </p:nvPr>
        </p:nvGraphicFramePr>
        <p:xfrm>
          <a:off x="838200" y="1066800"/>
          <a:ext cx="7224332" cy="4439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37385">
                  <a:extLst>
                    <a:ext uri="{9D8B030D-6E8A-4147-A177-3AD203B41FA5}">
                      <a16:colId xmlns:a16="http://schemas.microsoft.com/office/drawing/2014/main" val="257137028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4229088950"/>
                    </a:ext>
                  </a:extLst>
                </a:gridCol>
                <a:gridCol w="1243902">
                  <a:extLst>
                    <a:ext uri="{9D8B030D-6E8A-4147-A177-3AD203B41FA5}">
                      <a16:colId xmlns:a16="http://schemas.microsoft.com/office/drawing/2014/main" val="2987539000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2192179549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42759077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75266147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U.S. Medicare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Costs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(millions, U.S. $)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PPPY spending (U.S. $)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82379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4,709,780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$66,276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$14,558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38964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HF or CKD or DM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1,269,900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$23,851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14556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only (- DM &amp;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111,820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494999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only (- HF &amp;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714,800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$12,248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$17,705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750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 only (- DM &amp;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96,120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$26,462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681896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only (-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190,680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7854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only (- 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$46,599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60885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only (-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67,100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2768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and DM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65,980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$52,335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32754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 or DM or HF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3,439,880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$37,359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6908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 (+/- DM &amp;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391,880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52016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DM (+/- CKD &amp;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1,038,560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$22,834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$22,961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35192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HF (+/- DM &amp;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252,600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$8,549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$36,580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25566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(+/- HF)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256,660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90227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(+/- 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89,380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$50,812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691647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(+/- CKD)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133,080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$42,374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5023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9158" y="5579366"/>
            <a:ext cx="7122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Abbreviations: CKD, chronic kidney disease; DM, diabetes mellitus; ESRD, end-stage renal disease; HF, heart failure; PPPY, per-person per-year.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Table </a:t>
            </a:r>
            <a:r>
              <a:rPr lang="en-US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7.4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Prevalent Medicare Advantage and managed care fee-for-service spending for beneficiaries younger than age 65, by diabetes, heart failure, and/or CKD, </a:t>
            </a:r>
            <a:r>
              <a:rPr lang="en-US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52107"/>
              </p:ext>
            </p:extLst>
          </p:nvPr>
        </p:nvGraphicFramePr>
        <p:xfrm>
          <a:off x="1119878" y="1065318"/>
          <a:ext cx="6904244" cy="4398274"/>
        </p:xfrm>
        <a:graphic>
          <a:graphicData uri="http://schemas.openxmlformats.org/drawingml/2006/table">
            <a:tbl>
              <a:tblPr firstRow="1" firstCol="1" bandRow="1"/>
              <a:tblGrid>
                <a:gridCol w="1896974">
                  <a:extLst>
                    <a:ext uri="{9D8B030D-6E8A-4147-A177-3AD203B41FA5}">
                      <a16:colId xmlns:a16="http://schemas.microsoft.com/office/drawing/2014/main" val="925948888"/>
                    </a:ext>
                  </a:extLst>
                </a:gridCol>
                <a:gridCol w="735180">
                  <a:extLst>
                    <a:ext uri="{9D8B030D-6E8A-4147-A177-3AD203B41FA5}">
                      <a16:colId xmlns:a16="http://schemas.microsoft.com/office/drawing/2014/main" val="3167831319"/>
                    </a:ext>
                  </a:extLst>
                </a:gridCol>
                <a:gridCol w="888190">
                  <a:extLst>
                    <a:ext uri="{9D8B030D-6E8A-4147-A177-3AD203B41FA5}">
                      <a16:colId xmlns:a16="http://schemas.microsoft.com/office/drawing/2014/main" val="2809191384"/>
                    </a:ext>
                  </a:extLst>
                </a:gridCol>
                <a:gridCol w="774804">
                  <a:extLst>
                    <a:ext uri="{9D8B030D-6E8A-4147-A177-3AD203B41FA5}">
                      <a16:colId xmlns:a16="http://schemas.microsoft.com/office/drawing/2014/main" val="2273760343"/>
                    </a:ext>
                  </a:extLst>
                </a:gridCol>
                <a:gridCol w="210313">
                  <a:extLst>
                    <a:ext uri="{9D8B030D-6E8A-4147-A177-3AD203B41FA5}">
                      <a16:colId xmlns:a16="http://schemas.microsoft.com/office/drawing/2014/main" val="1752081653"/>
                    </a:ext>
                  </a:extLst>
                </a:gridCol>
                <a:gridCol w="735789">
                  <a:extLst>
                    <a:ext uri="{9D8B030D-6E8A-4147-A177-3AD203B41FA5}">
                      <a16:colId xmlns:a16="http://schemas.microsoft.com/office/drawing/2014/main" val="716089838"/>
                    </a:ext>
                  </a:extLst>
                </a:gridCol>
                <a:gridCol w="888190">
                  <a:extLst>
                    <a:ext uri="{9D8B030D-6E8A-4147-A177-3AD203B41FA5}">
                      <a16:colId xmlns:a16="http://schemas.microsoft.com/office/drawing/2014/main" val="621502344"/>
                    </a:ext>
                  </a:extLst>
                </a:gridCol>
                <a:gridCol w="774804">
                  <a:extLst>
                    <a:ext uri="{9D8B030D-6E8A-4147-A177-3AD203B41FA5}">
                      <a16:colId xmlns:a16="http://schemas.microsoft.com/office/drawing/2014/main" val="1234458928"/>
                    </a:ext>
                  </a:extLst>
                </a:gridCol>
              </a:tblGrid>
              <a:tr h="227991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Medicare Advantage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care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535473"/>
                  </a:ext>
                </a:extLst>
              </a:tr>
              <a:tr h="39563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PPPY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(U.S. $)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(%)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(%)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PPPY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(U.S. $)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(%)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(%)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285909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$16,358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$5,317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50904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HF or CKD or DM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$24,317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49.24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$15,313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059540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only (- DM &amp; HF)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$25,398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$18,996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656852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only (- HF &amp; CKD)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$18,863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$12,161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0750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 only (- DM &amp; CKD)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$27,505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$23,139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6308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only (- HF)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$28,616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$25,423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15714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only (- DM)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$45,866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$52,704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61585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only (- CKD)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$33,680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$32,309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120629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and DM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$54,296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$71,480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04271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 or DM or HF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$12,416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50.76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$4,629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93.57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81.46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92390"/>
                  </a:ext>
                </a:extLst>
              </a:tr>
              <a:tr h="307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 (+/- DM &amp; HF)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$32,571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19.83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$24,214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09459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DM (+/- CKD &amp; HF)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$23,449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$14,066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8305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HF (+/- DM &amp; CKD)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$38,093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$32,647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555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DM (+/- HF)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$34,971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$30,457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5907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and HF (+/- DM)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$51,798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$62,768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823342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and HF (+/- CKD)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$43,101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8.71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$45,383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1383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9869" y="5504542"/>
            <a:ext cx="7024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Optum Clinformatics™. Abbreviations: CKD, chronic kidney disease; HF, heart failure; DM, diabetes mellitus; ESRD, end-stage renal disease; PPPY, per-person per-year. Number of ‘All’ patients included in this table are 279,972 and 5,011,031 for Medicare Advantage and Managed care respectively.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7.1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Medicare Parts A, B, and D fee-for-service spending for beneficiaries aged 65 and older, by CKD, diabetes, and heart failure,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64290"/>
            <a:ext cx="5257800" cy="4045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50" y="5616663"/>
            <a:ext cx="621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Abbreviations: CKD, chronic kidney disease; DM, diabetes mellitus; ESRD, end-stage renal disease; HF, heart failure.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per person per year spending for beneficiaries aged 65 and older, by CKD stage, and year,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2013-2016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00100"/>
            <a:ext cx="2584928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60" y="1252335"/>
            <a:ext cx="6019807" cy="4631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5879592"/>
            <a:ext cx="621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Clinformatics™. Abbreviations: CKD, chronic kidney disease; ESRD, end-stage renal disease; PPPY, per-person per-year; Unk/unspc, CKD stage unknown or unspecified.</a:t>
            </a:r>
            <a:endParaRPr lang="en-US" sz="9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0"/>
            <a:ext cx="8953500" cy="914400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per person per year spending for beneficiaries aged 65 and older, by CKD stage, and year,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2013-2016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49" y="747130"/>
            <a:ext cx="2280102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7" y="1061144"/>
            <a:ext cx="6172207" cy="4748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050" y="567690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Medicare 5% sample and Optum Clinformatics™. Abbreviations: CKD, chronic kidney disease; ESRD, end-stage renal disease; PPPY, per-person per-year; Unk/Unspc, CKD stage unknown or unspecified.</a:t>
            </a:r>
          </a:p>
        </p:txBody>
      </p:sp>
    </p:spTree>
    <p:extLst>
      <p:ext uri="{BB962C8B-B14F-4D97-AF65-F5344CB8AC3E}">
        <p14:creationId xmlns:p14="http://schemas.microsoft.com/office/powerpoint/2010/main" val="31267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1 Figure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per person per year spending for beneficiaries aged 65 and older, by CKD stage, and year, </a:t>
            </a:r>
            <a:r>
              <a:rPr lang="en-US" sz="22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2013-2016</a:t>
            </a:r>
            <a: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362700"/>
            <a:ext cx="3121423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97" y="747130"/>
            <a:ext cx="1707028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07" y="939838"/>
            <a:ext cx="6172207" cy="4748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0700" y="5688323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Medicare 5% sample and Optum Clinformatics™. Abbreviations: CKD, chronic kidney disease; ESRD, end-stage renal disease; PPPY, per-person per-year; Unk/Unspc, CKD stage unknown or unspecified.</a:t>
            </a:r>
          </a:p>
        </p:txBody>
      </p:sp>
    </p:spTree>
    <p:extLst>
      <p:ext uri="{BB962C8B-B14F-4D97-AF65-F5344CB8AC3E}">
        <p14:creationId xmlns:p14="http://schemas.microsoft.com/office/powerpoint/2010/main" val="20765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612</TotalTime>
  <Words>4631</Words>
  <Application>Microsoft Office PowerPoint</Application>
  <PresentationFormat>On-screen Show (4:3)</PresentationFormat>
  <Paragraphs>1958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Candara</vt:lpstr>
      <vt:lpstr>Constantia</vt:lpstr>
      <vt:lpstr>Segoe UI</vt:lpstr>
      <vt:lpstr>Times New Roman</vt:lpstr>
      <vt:lpstr>ADR_PPT_Template_CKD</vt:lpstr>
      <vt:lpstr>PowerPoint Presentation</vt:lpstr>
      <vt:lpstr>vol 1 Table 7.1 Prevalent Medicare fee-for-service patient counts and spending for beneficiaries aged 65 and older, by diabetes, heart failure, and/or CKD, 2016 </vt:lpstr>
      <vt:lpstr>vol 1 Table 7.2 Prevalent Medicare Advantage and managed care spending for beneficiaries aged 65 and older, by diabetes, heart failure,  and/or CKD, 2016</vt:lpstr>
      <vt:lpstr>vol 1 Table 7.3 Prevalent Medicare fee-for-service patient counts and spending for beneficiaries younger than age 65, by diabetes, heart failure, and/or CKD, 2016 </vt:lpstr>
      <vt:lpstr>vol 1 Table 7.4 Prevalent Medicare Advantage and managed care fee-for-service spending for beneficiaries younger than age 65, by diabetes, heart failure, and/or CKD, 2016</vt:lpstr>
      <vt:lpstr>vol 1 Figure 7.1 Overall Medicare Parts A, B, and D fee-for-service spending for beneficiaries aged 65 and older, by CKD, diabetes, and heart failure, 2015 &amp; 2016</vt:lpstr>
      <vt:lpstr>vol 1 Figure 7.2 Overall per person per year spending for beneficiaries aged 65 and older, by CKD stage, and year, 2013-2016 </vt:lpstr>
      <vt:lpstr>vol 1 Figure 7.2 Overall per person per year spending for beneficiaries aged 65 and older, by CKD stage, and year, 2013-2016 </vt:lpstr>
      <vt:lpstr>vol 1 Figure 7.2 Overall per person per year spending for beneficiaries aged 65 and older, by CKD stage, and year, 2013-2016 </vt:lpstr>
      <vt:lpstr>Table A. ICD-9-CM and ICD-10-CM codes for Chronic Kidney Disease (CKD) stages </vt:lpstr>
      <vt:lpstr>vol 1 Table 7.5 Per person per year Medicare Parts A, B, and D fee-for-service spending for all CKD beneficiaries aged 65 and older, by CKD stage, age, sex, and race, 2015 &amp; 2016</vt:lpstr>
      <vt:lpstr>vol 1 Table 7.6 Per person per year Medicare Advantage and managed care spending for all CKD beneficiaries aged 65 and older, by CKD stage, age, sex, and race, 2016</vt:lpstr>
      <vt:lpstr>vol 1 Table 7.7 Per person per year Medicare Parts A, B, and D fee-for-service spending for CKD patients with, aged 65 and older, by CKD stage, age, sex, and race, 2015 &amp; 2016</vt:lpstr>
      <vt:lpstr>vol 1 Table 7.8 Per person per year Medicare Advantage and managed care spending for CKD patients with diabetes, aged 65 and older, by CKD stage, age, sex, and race, 2016</vt:lpstr>
      <vt:lpstr>vol 1 Table 7.9 Per person per year Medicare Parts A, B, and D fee-for-service spending for CKD patients with heart failure, aged 65 and older, by CKD stage, age, sex, race, and year, 2015 &amp; 2016</vt:lpstr>
      <vt:lpstr>vol 1 Table 7.10 Per person per year Medicare Advantage and managed care spending for CKD patients with heart failure, aged 65 and older, by CKD stage, age, sex, and race, 2016</vt:lpstr>
      <vt:lpstr>vol 1 Figure 7.3 Overall Medicare Parts A, B, and D fee-for-service spending for general Medicare population aged 65 and older and for those with CKD, 1996-2016</vt:lpstr>
      <vt:lpstr>vol 1 Figure 7.3 Overall Medicare Parts A, B, and D fee-for-service spending for general Medicare population aged 65 and older and for those with CKD, 1996-2016</vt:lpstr>
      <vt:lpstr>vol 1 Figure 7.3 Overall Medicare Parts A, B, and D fee-for-service spending for general Medicare population aged 65 and older and for those with CKD, 1996-2016</vt:lpstr>
      <vt:lpstr>vol 1 Figure 7.4 Trends in total Medicare Parts A, B, and D fee-for-service spending for CKD patients aged 65 and older, by claim type, 2004-2016 </vt:lpstr>
      <vt:lpstr>vol 1 Figure 7.5 Total Medicare fee-for-service inpatient spending for CKD patients aged 65 and older, by cause of hospitalization, 2004-2016 </vt:lpstr>
      <vt:lpstr>vol 1 Figure 7.6 Per person per year Medicare, Medicare advantage, and managed care spending for the CKD patients aged 65 and older, by diabetes and heart failure, 2006-2016</vt:lpstr>
      <vt:lpstr>vol 1 Figure 7.6 Per person per year Medicare, Medicare advantage, and managed care spending for the CKD patients aged 65 and older, by diabetes and heart failure, 2006-2016</vt:lpstr>
      <vt:lpstr>vol 1 Figure 7.6 Per person per year Medicare, Medicare advantage, and managed care spending for the CKD patients aged 65 and older, by diabetes and heart failure, 2006-2016</vt:lpstr>
      <vt:lpstr>Vol 1 Table 7.11 Overall CKD percentage for Medicare, Medicare advantage, and managed care beneficiaries aged 65 and older, by CKD stage, and year, ESRD excluded, 2006-2016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Ruth Shamraj</cp:lastModifiedBy>
  <cp:revision>103</cp:revision>
  <dcterms:created xsi:type="dcterms:W3CDTF">2014-11-10T19:37:45Z</dcterms:created>
  <dcterms:modified xsi:type="dcterms:W3CDTF">2018-11-06T21:40:45Z</dcterms:modified>
</cp:coreProperties>
</file>