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9" r:id="rId3"/>
    <p:sldId id="260" r:id="rId4"/>
    <p:sldId id="264" r:id="rId5"/>
    <p:sldId id="263" r:id="rId6"/>
    <p:sldId id="262" r:id="rId7"/>
    <p:sldId id="266" r:id="rId8"/>
    <p:sldId id="265" r:id="rId9"/>
    <p:sldId id="267" r:id="rId10"/>
    <p:sldId id="269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B7D0"/>
    <a:srgbClr val="367CA8"/>
    <a:srgbClr val="A63C12"/>
    <a:srgbClr val="1C6E62"/>
    <a:srgbClr val="0E5480"/>
    <a:srgbClr val="002966"/>
    <a:srgbClr val="48070E"/>
    <a:srgbClr val="7A2F36"/>
    <a:srgbClr val="AC616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612" autoAdjust="0"/>
    <p:restoredTop sz="94660"/>
  </p:normalViewPr>
  <p:slideViewPr>
    <p:cSldViewPr showGuides="1">
      <p:cViewPr varScale="1">
        <p:scale>
          <a:sx n="77" d="100"/>
          <a:sy n="77" d="100"/>
        </p:scale>
        <p:origin x="1332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65" d="100"/>
          <a:sy n="65" d="100"/>
        </p:scale>
        <p:origin x="1932" y="84"/>
      </p:cViewPr>
      <p:guideLst>
        <p:guide orient="horz" pos="2880"/>
        <p:guide pos="2160"/>
      </p:guideLst>
    </p:cSldViewPr>
  </p:notesViewPr>
  <p:gridSpacing cx="38100" cy="3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106686-F82D-4753-94CB-70FF72A4246B}" type="datetimeFigureOut">
              <a:rPr lang="en-US" smtClean="0"/>
              <a:t>10/19/2018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78B029-9C19-4863-A099-C3EB469D975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5120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C62516-1E61-479A-8F13-75B68A779684}" type="datetimeFigureOut">
              <a:rPr lang="en-US" smtClean="0"/>
              <a:t>10/19/2018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EDF32A-2C87-427B-8169-B6092B33625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59900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9351" y="699448"/>
            <a:ext cx="4392449" cy="1440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1831586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227FC0-035E-484D-AA62-D3060292562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10324"/>
            <a:ext cx="3086100" cy="4476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2018 Annual Data Report </a:t>
            </a:r>
            <a:br>
              <a:rPr lang="en-US" dirty="0" smtClean="0"/>
            </a:br>
            <a:r>
              <a:rPr lang="en-US" dirty="0" smtClean="0"/>
              <a:t>Volume 2 ESRD, Chapter 1</a:t>
            </a:r>
          </a:p>
        </p:txBody>
      </p:sp>
    </p:spTree>
    <p:extLst>
      <p:ext uri="{BB962C8B-B14F-4D97-AF65-F5344CB8AC3E}">
        <p14:creationId xmlns:p14="http://schemas.microsoft.com/office/powerpoint/2010/main" val="41195874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227FC0-035E-484D-AA62-D3060292562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42415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227FC0-035E-484D-AA62-D3060292562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398660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227FC0-035E-484D-AA62-D3060292562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Picture Placeholder 2"/>
          <p:cNvSpPr>
            <a:spLocks noGrp="1"/>
          </p:cNvSpPr>
          <p:nvPr>
            <p:ph type="pic" idx="1"/>
          </p:nvPr>
        </p:nvSpPr>
        <p:spPr>
          <a:xfrm>
            <a:off x="381000" y="1219200"/>
            <a:ext cx="8305800" cy="4191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6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5638800"/>
            <a:ext cx="8305800" cy="533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  <a:prstGeom prst="rect">
            <a:avLst/>
          </a:prstGeom>
        </p:spPr>
        <p:txBody>
          <a:bodyPr/>
          <a:lstStyle>
            <a:lvl1pPr algn="l">
              <a:defRPr sz="18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81485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>
            <a:spLocks noChangeAspect="1"/>
          </p:cNvSpPr>
          <p:nvPr/>
        </p:nvSpPr>
        <p:spPr>
          <a:xfrm>
            <a:off x="0" y="6410325"/>
            <a:ext cx="9144000" cy="457200"/>
          </a:xfrm>
          <a:prstGeom prst="rect">
            <a:avLst/>
          </a:prstGeom>
          <a:solidFill>
            <a:srgbClr val="367C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96200" y="6477000"/>
            <a:ext cx="914400" cy="274320"/>
          </a:xfrm>
          <a:prstGeom prst="rect">
            <a:avLst/>
          </a:prstGeom>
        </p:spPr>
        <p:txBody>
          <a:bodyPr/>
          <a:lstStyle>
            <a:lvl1pPr algn="r">
              <a:defRPr sz="1400">
                <a:solidFill>
                  <a:schemeClr val="tx1"/>
                </a:solidFill>
              </a:defRPr>
            </a:lvl1pPr>
          </a:lstStyle>
          <a:p>
            <a:fld id="{3F227FC0-035E-484D-AA62-D3060292562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216" y="6172200"/>
            <a:ext cx="1467184" cy="482710"/>
          </a:xfrm>
          <a:prstGeom prst="rect">
            <a:avLst/>
          </a:pr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</p:spPr>
      </p:pic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73752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4" r:id="rId2"/>
    <p:sldLayoutId id="2147483661" r:id="rId3"/>
    <p:sldLayoutId id="2147483662" r:id="rId4"/>
    <p:sldLayoutId id="2147483663" r:id="rId5"/>
  </p:sldLayoutIdLst>
  <p:timing>
    <p:tnLst>
      <p:par>
        <p:cTn id="1" dur="indefinite" restart="never" nodeType="tmRoot"/>
      </p:par>
    </p:tnLst>
  </p:timing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3009900"/>
            <a:ext cx="7315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cap="small" dirty="0" smtClean="0">
                <a:solidFill>
                  <a:srgbClr val="00B7D0"/>
                </a:solidFill>
                <a:latin typeface="Constantia" panose="02030602050306030303" pitchFamily="18" charset="0"/>
                <a:ea typeface="Segoe UI" panose="020B0502040204020203" pitchFamily="34" charset="0"/>
                <a:cs typeface="Segoe UI" panose="020B0502040204020203" pitchFamily="34" charset="0"/>
              </a:rPr>
              <a:t>2018 </a:t>
            </a:r>
            <a:r>
              <a:rPr lang="en-US" sz="2400" b="1" cap="small" dirty="0">
                <a:solidFill>
                  <a:srgbClr val="00B7D0"/>
                </a:solidFill>
                <a:latin typeface="Constantia" panose="02030602050306030303" pitchFamily="18" charset="0"/>
                <a:ea typeface="Segoe UI" panose="020B0502040204020203" pitchFamily="34" charset="0"/>
                <a:cs typeface="Segoe UI" panose="020B0502040204020203" pitchFamily="34" charset="0"/>
              </a:rPr>
              <a:t>Annual Data Report</a:t>
            </a:r>
          </a:p>
          <a:p>
            <a:pPr algn="ctr"/>
            <a:r>
              <a:rPr lang="en-US" sz="2400" b="1" cap="small" dirty="0">
                <a:solidFill>
                  <a:srgbClr val="00B7D0"/>
                </a:solidFill>
                <a:latin typeface="Constantia" panose="02030602050306030303" pitchFamily="18" charset="0"/>
                <a:ea typeface="Segoe UI" panose="020B0502040204020203" pitchFamily="34" charset="0"/>
                <a:cs typeface="Segoe UI" panose="020B0502040204020203" pitchFamily="34" charset="0"/>
              </a:rPr>
              <a:t>Volume </a:t>
            </a:r>
            <a:r>
              <a:rPr lang="en-US" sz="2400" b="1" cap="small" dirty="0" smtClean="0">
                <a:solidFill>
                  <a:srgbClr val="00B7D0"/>
                </a:solidFill>
                <a:latin typeface="Constantia" panose="02030602050306030303" pitchFamily="18" charset="0"/>
                <a:ea typeface="Segoe UI" panose="020B0502040204020203" pitchFamily="34" charset="0"/>
                <a:cs typeface="Segoe UI" panose="020B0502040204020203" pitchFamily="34" charset="0"/>
              </a:rPr>
              <a:t>2: End-Stage Renal Disease</a:t>
            </a:r>
            <a:endParaRPr lang="en-US" sz="2400" b="1" cap="small" dirty="0">
              <a:solidFill>
                <a:srgbClr val="00B7D0"/>
              </a:solidFill>
              <a:latin typeface="Constantia" panose="02030602050306030303" pitchFamily="18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95600" y="6362700"/>
            <a:ext cx="3084843" cy="591363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295400" y="3962400"/>
            <a:ext cx="69342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3600" b="1" dirty="0">
                <a:solidFill>
                  <a:prstClr val="black"/>
                </a:solidFill>
                <a:latin typeface="Candara" panose="020E0502030303020204" pitchFamily="34" charset="0"/>
              </a:rPr>
              <a:t>Chapter 9:</a:t>
            </a:r>
            <a:br>
              <a:rPr lang="en-US" sz="3600" b="1" dirty="0">
                <a:solidFill>
                  <a:prstClr val="black"/>
                </a:solidFill>
                <a:latin typeface="Candara" panose="020E0502030303020204" pitchFamily="34" charset="0"/>
              </a:rPr>
            </a:br>
            <a:r>
              <a:rPr lang="en-US" sz="3600" b="1" dirty="0">
                <a:solidFill>
                  <a:prstClr val="black"/>
                </a:solidFill>
                <a:latin typeface="Candara" panose="020E0502030303020204" pitchFamily="34" charset="0"/>
              </a:rPr>
              <a:t>Healthcare Expenditures for Persons with ESRD</a:t>
            </a:r>
          </a:p>
        </p:txBody>
      </p:sp>
    </p:spTree>
    <p:extLst>
      <p:ext uri="{BB962C8B-B14F-4D97-AF65-F5344CB8AC3E}">
        <p14:creationId xmlns:p14="http://schemas.microsoft.com/office/powerpoint/2010/main" val="559614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227FC0-035E-484D-AA62-D30602925625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b="1" spc="30" dirty="0" err="1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vol</a:t>
            </a:r>
            <a:r>
              <a:rPr lang="en-US" sz="2400" b="1" spc="30" dirty="0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2 Figure 9.8 Total Medicare ESRD expenditures per person per year, by modality, </a:t>
            </a:r>
            <a:r>
              <a:rPr lang="en-US" sz="2400" b="1" spc="30" dirty="0" smtClean="0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2004-2016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2018 Annual Data Report </a:t>
            </a:r>
            <a:br>
              <a:rPr lang="en-US" smtClean="0"/>
            </a:br>
            <a:r>
              <a:rPr lang="en-US" smtClean="0"/>
              <a:t>Volume 2 ESRD, Chapter 1</a:t>
            </a:r>
            <a:endParaRPr lang="en-US" dirty="0" smtClean="0"/>
          </a:p>
        </p:txBody>
      </p:sp>
      <p:sp>
        <p:nvSpPr>
          <p:cNvPr id="6" name="Rectangle 5"/>
          <p:cNvSpPr/>
          <p:nvPr/>
        </p:nvSpPr>
        <p:spPr>
          <a:xfrm>
            <a:off x="1142992" y="5487928"/>
            <a:ext cx="685801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  <a:tabLst>
                <a:tab pos="5943600" algn="l"/>
              </a:tabLst>
            </a:pPr>
            <a:r>
              <a:rPr lang="en-US" sz="1200" i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Data Source: USRDS ESRD Database; Reference Tables K.7, K.8, &amp; K.9. Period prevalent ESRD patients; includes all claims with Medicare as primary payer only. Abbreviations: ESRD, end-stage renal disease; PPPY, per person per year.</a:t>
            </a:r>
            <a:endParaRPr lang="en-US" sz="1200" i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2993" y="1370072"/>
            <a:ext cx="6858014" cy="41178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10075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227FC0-035E-484D-AA62-D30602925625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95300" y="274638"/>
            <a:ext cx="8229600" cy="1143000"/>
          </a:xfrm>
        </p:spPr>
        <p:txBody>
          <a:bodyPr/>
          <a:lstStyle/>
          <a:p>
            <a:r>
              <a:rPr lang="en-US" sz="2400" b="1" spc="30" dirty="0" err="1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vol</a:t>
            </a:r>
            <a:r>
              <a:rPr lang="en-US" sz="2400" b="1" spc="30" dirty="0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2 Figure 9.1 Trends in ESRD expenditures, </a:t>
            </a:r>
            <a:r>
              <a:rPr lang="en-US" sz="2400" b="1" spc="30" dirty="0" smtClean="0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2004-2016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 smtClean="0"/>
              <a:t>2018 Annual Data Report  </a:t>
            </a:r>
            <a:br>
              <a:rPr lang="en-US" dirty="0" smtClean="0"/>
            </a:br>
            <a:r>
              <a:rPr lang="en-US" dirty="0" smtClean="0"/>
              <a:t>Volume 2 ESRD, Chapter </a:t>
            </a:r>
            <a:r>
              <a:rPr lang="en-US" dirty="0"/>
              <a:t>9</a:t>
            </a:r>
            <a:endParaRPr lang="en-US" dirty="0" smtClean="0"/>
          </a:p>
        </p:txBody>
      </p:sp>
      <p:sp>
        <p:nvSpPr>
          <p:cNvPr id="7" name="Rectangle 6"/>
          <p:cNvSpPr/>
          <p:nvPr/>
        </p:nvSpPr>
        <p:spPr>
          <a:xfrm>
            <a:off x="609600" y="5143500"/>
            <a:ext cx="80010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  <a:tabLst>
                <a:tab pos="5943600" algn="l"/>
              </a:tabLst>
            </a:pPr>
            <a:r>
              <a:rPr lang="en-US" sz="1200" i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Data Source: USRDS ESRD Database; Reference Table K.1. Abbreviations: ESRD, end-stage renal disease; FFS, fee-for-service. </a:t>
            </a:r>
            <a:endParaRPr lang="en-US" sz="1200" i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980257"/>
            <a:ext cx="8153400" cy="40416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1484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227FC0-035E-484D-AA62-D30602925625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49363"/>
          </a:xfrm>
        </p:spPr>
        <p:txBody>
          <a:bodyPr/>
          <a:lstStyle/>
          <a:p>
            <a:pPr marL="0" marR="0">
              <a:spcBef>
                <a:spcPts val="1200"/>
              </a:spcBef>
              <a:spcAft>
                <a:spcPts val="1200"/>
              </a:spcAft>
            </a:pPr>
            <a:r>
              <a:rPr lang="en-US" sz="2400" b="1" spc="3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Vol 2 Figure 9.2 Trends in (a) total Medicare &amp; ESRD fee-for-service spending ($, in billions), and (b) ESRD spending as percentage of Medicare fee-for-service spending, 2004-2016 </a:t>
            </a:r>
            <a:br>
              <a:rPr lang="en-US" sz="2400" b="1" spc="3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4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 smtClean="0"/>
              <a:t>2018 Annual Data Report  </a:t>
            </a:r>
            <a:br>
              <a:rPr lang="en-US" dirty="0" smtClean="0"/>
            </a:br>
            <a:r>
              <a:rPr lang="en-US" dirty="0" smtClean="0"/>
              <a:t>Volume 2 ESRD, Chapter 9</a:t>
            </a:r>
          </a:p>
        </p:txBody>
      </p:sp>
      <p:sp>
        <p:nvSpPr>
          <p:cNvPr id="6" name="Rectangle 5"/>
          <p:cNvSpPr/>
          <p:nvPr/>
        </p:nvSpPr>
        <p:spPr>
          <a:xfrm>
            <a:off x="1243533" y="5238809"/>
            <a:ext cx="68961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  <a:tabLst>
                <a:tab pos="5943600" algn="l"/>
              </a:tabLst>
            </a:pPr>
            <a:r>
              <a:rPr lang="en-US" sz="1200" i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Data Source: Total ESRD spending obtained from USRDS ESRD Database; Reference Table K.1. Total Medicare expenditures obtained from Trustees Report, Table II.B1 </a:t>
            </a:r>
            <a:r>
              <a:rPr lang="en-US" sz="1200" u="sng" dirty="0">
                <a:solidFill>
                  <a:srgbClr val="0000F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https://www.cms.gov/Research-Statistics-Data-and-Systems/Statistics-Trends-and-Reports/ReportsTrustFunds/TrusteesReports.html</a:t>
            </a:r>
            <a:r>
              <a:rPr lang="en-US" sz="1200" i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Abbreviations: ESRD, end-stage renal disease; FFS, fee-for-service.</a:t>
            </a:r>
            <a:endParaRPr lang="en-US" sz="1200" i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3500" y="1711448"/>
            <a:ext cx="6858014" cy="3435103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538933" y="1311413"/>
            <a:ext cx="43053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" marR="0" indent="-91440" algn="ctr">
              <a:spcBef>
                <a:spcPts val="600"/>
              </a:spcBef>
              <a:spcAft>
                <a:spcPts val="600"/>
              </a:spcAft>
            </a:pPr>
            <a:r>
              <a:rPr lang="en-US" sz="1400" b="1" dirty="0" smtClean="0">
                <a:latin typeface="Calibri" panose="020F0502020204030204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(a) Total </a:t>
            </a:r>
            <a:r>
              <a:rPr lang="en-US" sz="1400" b="1" dirty="0">
                <a:latin typeface="Calibri" panose="020F0502020204030204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Medicare &amp; ESRD FFS spending ($, in billions)</a:t>
            </a:r>
          </a:p>
        </p:txBody>
      </p:sp>
    </p:spTree>
    <p:extLst>
      <p:ext uri="{BB962C8B-B14F-4D97-AF65-F5344CB8AC3E}">
        <p14:creationId xmlns:p14="http://schemas.microsoft.com/office/powerpoint/2010/main" val="359128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227FC0-035E-484D-AA62-D30602925625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49363"/>
          </a:xfrm>
        </p:spPr>
        <p:txBody>
          <a:bodyPr/>
          <a:lstStyle/>
          <a:p>
            <a:pPr marL="0" marR="0">
              <a:spcBef>
                <a:spcPts val="1200"/>
              </a:spcBef>
              <a:spcAft>
                <a:spcPts val="1200"/>
              </a:spcAft>
            </a:pPr>
            <a:r>
              <a:rPr lang="en-US" sz="2400" b="1" spc="3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Vol 2 Figure 9.2 Trends in (a) total Medicare &amp; ESRD fee-for-service spending ($, in billions), and (b) ESRD spending as percentage of Medicare fee-for-service spending, 2004-2016 </a:t>
            </a:r>
            <a:br>
              <a:rPr lang="en-US" sz="2400" b="1" spc="3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4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 smtClean="0"/>
              <a:t>2018 Annual Data Report  </a:t>
            </a:r>
            <a:br>
              <a:rPr lang="en-US" dirty="0" smtClean="0"/>
            </a:br>
            <a:r>
              <a:rPr lang="en-US" dirty="0" smtClean="0"/>
              <a:t>Volume 2 ESRD, Chapter 9</a:t>
            </a:r>
          </a:p>
        </p:txBody>
      </p:sp>
      <p:sp>
        <p:nvSpPr>
          <p:cNvPr id="6" name="Rectangle 5"/>
          <p:cNvSpPr/>
          <p:nvPr/>
        </p:nvSpPr>
        <p:spPr>
          <a:xfrm>
            <a:off x="1149887" y="5193137"/>
            <a:ext cx="699664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  <a:tabLst>
                <a:tab pos="5943600" algn="l"/>
              </a:tabLst>
            </a:pPr>
            <a:r>
              <a:rPr lang="en-US" sz="1200" i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Data Source: Total ESRD spending obtained from USRDS ESRD Database; Reference Table K.1. Total Medicare expenditures obtained from Trustees Report, Table II.B1 </a:t>
            </a:r>
            <a:r>
              <a:rPr lang="en-US" sz="1200" u="sng" dirty="0">
                <a:solidFill>
                  <a:srgbClr val="0000F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https://www.cms.gov/Research-Statistics-Data-and-Systems/Statistics-Trends-and-Reports/ReportsTrustFunds/TrusteesReports.html</a:t>
            </a:r>
            <a:r>
              <a:rPr lang="en-US" sz="1200" i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Abbreviations: ESRD, end-stage renal disease; FFS, fee-for-service.</a:t>
            </a:r>
            <a:endParaRPr lang="en-US" sz="1200" i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86000" y="1249363"/>
            <a:ext cx="496676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latin typeface="Calibri" panose="020F0502020204030204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(b) </a:t>
            </a:r>
            <a:r>
              <a:rPr lang="en-US" sz="1400" b="1" dirty="0"/>
              <a:t>ESRD spending as percentage of total Medicare FFS spending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00" y="1781552"/>
            <a:ext cx="6858014" cy="32948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7028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227FC0-035E-484D-AA62-D30602925625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b="1" spc="30" dirty="0" err="1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vol</a:t>
            </a:r>
            <a:r>
              <a:rPr lang="en-US" sz="2400" b="1" spc="30" dirty="0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2 Figure</a:t>
            </a:r>
            <a:r>
              <a:rPr lang="en-US" sz="2400" b="1" spc="30" dirty="0">
                <a:solidFill>
                  <a:srgbClr val="0000F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spc="30" dirty="0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9.3 Trends in numbers of point prevalent ESRD patients, </a:t>
            </a:r>
            <a:r>
              <a:rPr lang="en-US" sz="2400" b="1" spc="30" dirty="0" smtClean="0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2004-2016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 smtClean="0"/>
              <a:t>2018 Annual Data Report  </a:t>
            </a:r>
            <a:br>
              <a:rPr lang="en-US" dirty="0" smtClean="0"/>
            </a:br>
            <a:r>
              <a:rPr lang="en-US" dirty="0" smtClean="0"/>
              <a:t>Volume 2 ESRD, Chapter 9</a:t>
            </a:r>
          </a:p>
        </p:txBody>
      </p:sp>
      <p:sp>
        <p:nvSpPr>
          <p:cNvPr id="6" name="Rectangle 5"/>
          <p:cNvSpPr/>
          <p:nvPr/>
        </p:nvSpPr>
        <p:spPr>
          <a:xfrm>
            <a:off x="723900" y="5410200"/>
            <a:ext cx="7620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  <a:tabLst>
                <a:tab pos="5943600" algn="l"/>
              </a:tabLst>
            </a:pPr>
            <a:r>
              <a:rPr lang="en-US" sz="1400" i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Data Source: USRDS ESRD Database. December 31 point prevalent ESRD patients. Abbreviations: ESRD, end-stage renal disease; FFS, fee-for-service. </a:t>
            </a:r>
            <a:endParaRPr lang="en-US" sz="1400" i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640" y="1409700"/>
            <a:ext cx="7933960" cy="3813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0115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227FC0-035E-484D-AA62-D30602925625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b="1" spc="30" dirty="0" err="1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vol</a:t>
            </a:r>
            <a:r>
              <a:rPr lang="en-US" sz="2400" b="1" spc="30" dirty="0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2 Figure 9.4 Annual percent change in Medicare ESRD spending, </a:t>
            </a:r>
            <a:r>
              <a:rPr lang="en-US" sz="2400" b="1" spc="30" dirty="0" smtClean="0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2004-2016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 smtClean="0"/>
              <a:t>2018 Annual Data Report  </a:t>
            </a:r>
            <a:br>
              <a:rPr lang="en-US" dirty="0" smtClean="0"/>
            </a:br>
            <a:r>
              <a:rPr lang="en-US" dirty="0" smtClean="0"/>
              <a:t>Volume 2 ESRD, Chapter 9</a:t>
            </a:r>
          </a:p>
        </p:txBody>
      </p:sp>
      <p:sp>
        <p:nvSpPr>
          <p:cNvPr id="6" name="Rectangle 5"/>
          <p:cNvSpPr/>
          <p:nvPr/>
        </p:nvSpPr>
        <p:spPr>
          <a:xfrm>
            <a:off x="800100" y="5726668"/>
            <a:ext cx="75057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  <a:tabLst>
                <a:tab pos="5943600" algn="l"/>
              </a:tabLst>
            </a:pPr>
            <a:r>
              <a:rPr lang="en-US" sz="1200" i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Data Source: USRDS ESRD Database; Reference Table K.4. Total Medicare ESRD costs from claims data; includes all claims with Medicare as primary payer only. Abbreviation: ESRD, end-stage renal disease.</a:t>
            </a:r>
            <a:endParaRPr lang="en-US" sz="1200" i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8484" y="755894"/>
            <a:ext cx="7367031" cy="4959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7358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227FC0-035E-484D-AA62-D30602925625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b="1" spc="30" dirty="0" err="1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vol</a:t>
            </a:r>
            <a:r>
              <a:rPr lang="en-US" sz="2400" b="1" spc="30" dirty="0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2 Figure 9.5 Trends in total Medicare fee-for-service spending for ESRD, by type of service, </a:t>
            </a:r>
            <a:r>
              <a:rPr lang="en-US" sz="2400" b="1" spc="30" dirty="0" smtClean="0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2004-2016</a:t>
            </a:r>
            <a:r>
              <a:rPr lang="en-US" sz="2400" b="1" spc="30" dirty="0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b="1" spc="30" dirty="0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 smtClean="0"/>
              <a:t>2018 Annual Data Report  </a:t>
            </a:r>
            <a:br>
              <a:rPr lang="en-US" dirty="0" smtClean="0"/>
            </a:br>
            <a:r>
              <a:rPr lang="en-US" dirty="0" smtClean="0"/>
              <a:t>Volume 2 ESRD, Chapter 9</a:t>
            </a:r>
          </a:p>
        </p:txBody>
      </p:sp>
      <p:sp>
        <p:nvSpPr>
          <p:cNvPr id="6" name="Rectangle 5"/>
          <p:cNvSpPr/>
          <p:nvPr/>
        </p:nvSpPr>
        <p:spPr>
          <a:xfrm>
            <a:off x="876300" y="5372100"/>
            <a:ext cx="7162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  <a:tabLst>
                <a:tab pos="5943600" algn="l"/>
              </a:tabLst>
            </a:pPr>
            <a:r>
              <a:rPr lang="en-US" sz="1200" i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Data Source: USRDS ESRD Database; Reference Table K.1. Total Medicare costs from claims data. Abbreviation: ESRD, end-stage renal disease.</a:t>
            </a:r>
            <a:endParaRPr lang="en-US" sz="1200" i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616" y="1444744"/>
            <a:ext cx="7540767" cy="3813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8825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227FC0-035E-484D-AA62-D30602925625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b="1" spc="30" dirty="0" err="1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vol</a:t>
            </a:r>
            <a:r>
              <a:rPr lang="en-US" sz="2400" b="1" spc="30" dirty="0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2 Figure 9.6 Total Medicare fee-for-service inpatient spending by cause of hospitalization, </a:t>
            </a:r>
            <a:r>
              <a:rPr lang="en-US" sz="2400" b="1" spc="30" dirty="0" smtClean="0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2004-2016</a:t>
            </a:r>
            <a:r>
              <a:rPr lang="en-US" sz="2400" b="1" spc="30" dirty="0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b="1" spc="30" dirty="0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 smtClean="0"/>
              <a:t>2018 Annual Data Report  </a:t>
            </a:r>
            <a:br>
              <a:rPr lang="en-US" dirty="0" smtClean="0"/>
            </a:br>
            <a:r>
              <a:rPr lang="en-US" dirty="0" smtClean="0"/>
              <a:t>Volume 2 ESRD, Chapter 9</a:t>
            </a:r>
          </a:p>
        </p:txBody>
      </p:sp>
      <p:sp>
        <p:nvSpPr>
          <p:cNvPr id="6" name="Rectangle 5"/>
          <p:cNvSpPr/>
          <p:nvPr/>
        </p:nvSpPr>
        <p:spPr>
          <a:xfrm>
            <a:off x="952500" y="5524500"/>
            <a:ext cx="71247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  <a:tabLst>
                <a:tab pos="5943600" algn="l"/>
              </a:tabLst>
            </a:pPr>
            <a:r>
              <a:rPr lang="en-US" sz="1200" i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Data Source: USRDS ESRD Database. Total Medicare costs from claims data. Unknown hospitalization cost (&lt;0.01%) was combined with ‘Other’. Abbreviation: ESRD, end-stage renal disease.</a:t>
            </a:r>
            <a:endParaRPr lang="en-US" sz="1200" i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359" y="1453198"/>
            <a:ext cx="7327407" cy="3813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7418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227FC0-035E-484D-AA62-D30602925625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b="1" spc="30" dirty="0" err="1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vol</a:t>
            </a:r>
            <a:r>
              <a:rPr lang="en-US" sz="2400" b="1" spc="30" dirty="0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2 Figure 9.7 Total Medicare ESRD expenditures, by modality, </a:t>
            </a:r>
            <a:r>
              <a:rPr lang="en-US" sz="2400" b="1" spc="30" dirty="0" smtClean="0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2004-2016</a:t>
            </a:r>
            <a:r>
              <a:rPr lang="en-US" sz="2400" b="1" spc="30" dirty="0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b="1" spc="30" dirty="0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2018 Annual Data Report </a:t>
            </a:r>
            <a:br>
              <a:rPr lang="en-US" smtClean="0"/>
            </a:br>
            <a:r>
              <a:rPr lang="en-US" smtClean="0"/>
              <a:t>Volume 2 ESRD, Chapter 1</a:t>
            </a:r>
            <a:endParaRPr lang="en-US" dirty="0" smtClean="0"/>
          </a:p>
        </p:txBody>
      </p:sp>
      <p:sp>
        <p:nvSpPr>
          <p:cNvPr id="6" name="Rectangle 5"/>
          <p:cNvSpPr/>
          <p:nvPr/>
        </p:nvSpPr>
        <p:spPr>
          <a:xfrm>
            <a:off x="800100" y="5524500"/>
            <a:ext cx="7162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  <a:tabLst>
                <a:tab pos="5943600" algn="l"/>
              </a:tabLst>
            </a:pPr>
            <a:r>
              <a:rPr lang="en-US" sz="1200" i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Data Source: USRDS ESRD Database. Total Medicare costs from claims data for period prevalent ESRD patients. Abbreviation: ESRD, end-stage renal disease.</a:t>
            </a:r>
            <a:endParaRPr lang="en-US" sz="1200" i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453198"/>
            <a:ext cx="7434087" cy="3813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8193733"/>
      </p:ext>
    </p:extLst>
  </p:cSld>
  <p:clrMapOvr>
    <a:masterClrMapping/>
  </p:clrMapOvr>
</p:sld>
</file>

<file path=ppt/theme/theme1.xml><?xml version="1.0" encoding="utf-8"?>
<a:theme xmlns:a="http://schemas.openxmlformats.org/drawingml/2006/main" name="ADR_PPT_Template_CKD">
  <a:themeElements>
    <a:clrScheme name="USRDS ADR Color Palette">
      <a:dk1>
        <a:sysClr val="windowText" lastClr="000000"/>
      </a:dk1>
      <a:lt1>
        <a:sysClr val="window" lastClr="FFFFFF"/>
      </a:lt1>
      <a:dk2>
        <a:srgbClr val="48070E"/>
      </a:dk2>
      <a:lt2>
        <a:srgbClr val="FFFFFF"/>
      </a:lt2>
      <a:accent1>
        <a:srgbClr val="7A2F36"/>
      </a:accent1>
      <a:accent2>
        <a:srgbClr val="AC6168"/>
      </a:accent2>
      <a:accent3>
        <a:srgbClr val="002966"/>
      </a:accent3>
      <a:accent4>
        <a:srgbClr val="0E5480"/>
      </a:accent4>
      <a:accent5>
        <a:srgbClr val="367CA8"/>
      </a:accent5>
      <a:accent6>
        <a:srgbClr val="FFC76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ADR_PPT_Template_CKD</Template>
  <TotalTime>504</TotalTime>
  <Words>553</Words>
  <Application>Microsoft Office PowerPoint</Application>
  <PresentationFormat>On-screen Show (4:3)</PresentationFormat>
  <Paragraphs>41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Calibri</vt:lpstr>
      <vt:lpstr>Candara</vt:lpstr>
      <vt:lpstr>Constantia</vt:lpstr>
      <vt:lpstr>Segoe UI</vt:lpstr>
      <vt:lpstr>Times New Roman</vt:lpstr>
      <vt:lpstr>ADR_PPT_Template_CKD</vt:lpstr>
      <vt:lpstr>PowerPoint Presentation</vt:lpstr>
      <vt:lpstr>vol 2 Figure 9.1 Trends in ESRD expenditures, 2004-2016</vt:lpstr>
      <vt:lpstr>Vol 2 Figure 9.2 Trends in (a) total Medicare &amp; ESRD fee-for-service spending ($, in billions), and (b) ESRD spending as percentage of Medicare fee-for-service spending, 2004-2016  </vt:lpstr>
      <vt:lpstr>Vol 2 Figure 9.2 Trends in (a) total Medicare &amp; ESRD fee-for-service spending ($, in billions), and (b) ESRD spending as percentage of Medicare fee-for-service spending, 2004-2016  </vt:lpstr>
      <vt:lpstr>vol 2 Figure 9.3 Trends in numbers of point prevalent ESRD patients, 2004-2016</vt:lpstr>
      <vt:lpstr>vol 2 Figure 9.4 Annual percent change in Medicare ESRD spending, 2004-2016</vt:lpstr>
      <vt:lpstr>vol 2 Figure 9.5 Trends in total Medicare fee-for-service spending for ESRD, by type of service, 2004-2016 </vt:lpstr>
      <vt:lpstr>vol 2 Figure 9.6 Total Medicare fee-for-service inpatient spending by cause of hospitalization, 2004-2016 </vt:lpstr>
      <vt:lpstr>vol 2 Figure 9.7 Total Medicare ESRD expenditures, by modality, 2004-2016 </vt:lpstr>
      <vt:lpstr>vol 2 Figure 9.8 Total Medicare ESRD expenditures per person per year, by modality, 2004-2016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Ruth Shamraj</dc:creator>
  <cp:lastModifiedBy>Kurtz, Vivian</cp:lastModifiedBy>
  <cp:revision>75</cp:revision>
  <dcterms:created xsi:type="dcterms:W3CDTF">2014-11-10T19:37:45Z</dcterms:created>
  <dcterms:modified xsi:type="dcterms:W3CDTF">2018-10-19T16:26:19Z</dcterms:modified>
</cp:coreProperties>
</file>